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83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  <p:sldId id="392" r:id="rId127"/>
    <p:sldId id="393" r:id="rId128"/>
    <p:sldId id="394" r:id="rId129"/>
    <p:sldId id="395" r:id="rId130"/>
    <p:sldId id="396" r:id="rId131"/>
    <p:sldId id="397" r:id="rId132"/>
    <p:sldId id="398" r:id="rId133"/>
    <p:sldId id="399" r:id="rId134"/>
    <p:sldId id="400" r:id="rId135"/>
    <p:sldId id="401" r:id="rId136"/>
    <p:sldId id="402" r:id="rId137"/>
    <p:sldId id="403" r:id="rId138"/>
    <p:sldId id="404" r:id="rId139"/>
    <p:sldId id="405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3" r:id="rId148"/>
    <p:sldId id="414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5" r:id="rId160"/>
    <p:sldId id="426" r:id="rId161"/>
    <p:sldId id="427" r:id="rId162"/>
    <p:sldId id="428" r:id="rId163"/>
    <p:sldId id="429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441" r:id="rId176"/>
    <p:sldId id="442" r:id="rId177"/>
    <p:sldId id="443" r:id="rId178"/>
    <p:sldId id="444" r:id="rId179"/>
    <p:sldId id="445" r:id="rId180"/>
    <p:sldId id="446" r:id="rId181"/>
    <p:sldId id="447" r:id="rId182"/>
    <p:sldId id="448" r:id="rId183"/>
    <p:sldId id="449" r:id="rId184"/>
    <p:sldId id="450" r:id="rId185"/>
    <p:sldId id="451" r:id="rId186"/>
    <p:sldId id="452" r:id="rId187"/>
    <p:sldId id="453" r:id="rId188"/>
    <p:sldId id="454" r:id="rId189"/>
    <p:sldId id="455" r:id="rId190"/>
    <p:sldId id="456" r:id="rId191"/>
    <p:sldId id="457" r:id="rId192"/>
    <p:sldId id="458" r:id="rId193"/>
    <p:sldId id="459" r:id="rId194"/>
    <p:sldId id="460" r:id="rId195"/>
    <p:sldId id="461" r:id="rId196"/>
    <p:sldId id="462" r:id="rId197"/>
    <p:sldId id="463" r:id="rId198"/>
    <p:sldId id="464" r:id="rId199"/>
    <p:sldId id="465" r:id="rId200"/>
    <p:sldId id="466" r:id="rId201"/>
    <p:sldId id="467" r:id="rId202"/>
    <p:sldId id="468" r:id="rId203"/>
    <p:sldId id="469" r:id="rId204"/>
    <p:sldId id="470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3" r:id="rId218"/>
    <p:sldId id="484" r:id="rId219"/>
    <p:sldId id="485" r:id="rId220"/>
    <p:sldId id="486" r:id="rId221"/>
    <p:sldId id="487" r:id="rId222"/>
    <p:sldId id="488" r:id="rId223"/>
    <p:sldId id="489" r:id="rId224"/>
    <p:sldId id="490" r:id="rId225"/>
    <p:sldId id="491" r:id="rId226"/>
    <p:sldId id="492" r:id="rId227"/>
    <p:sldId id="493" r:id="rId228"/>
    <p:sldId id="494" r:id="rId229"/>
    <p:sldId id="495" r:id="rId230"/>
    <p:sldId id="496" r:id="rId231"/>
    <p:sldId id="497" r:id="rId232"/>
    <p:sldId id="498" r:id="rId233"/>
    <p:sldId id="499" r:id="rId234"/>
    <p:sldId id="500" r:id="rId235"/>
    <p:sldId id="501" r:id="rId236"/>
    <p:sldId id="502" r:id="rId237"/>
    <p:sldId id="503" r:id="rId238"/>
    <p:sldId id="504" r:id="rId239"/>
    <p:sldId id="505" r:id="rId240"/>
    <p:sldId id="506" r:id="rId241"/>
    <p:sldId id="507" r:id="rId242"/>
    <p:sldId id="508" r:id="rId243"/>
    <p:sldId id="509" r:id="rId244"/>
    <p:sldId id="510" r:id="rId245"/>
    <p:sldId id="511" r:id="rId246"/>
    <p:sldId id="512" r:id="rId247"/>
    <p:sldId id="513" r:id="rId248"/>
    <p:sldId id="514" r:id="rId249"/>
    <p:sldId id="515" r:id="rId250"/>
    <p:sldId id="516" r:id="rId251"/>
    <p:sldId id="517" r:id="rId252"/>
    <p:sldId id="518" r:id="rId253"/>
    <p:sldId id="519" r:id="rId254"/>
    <p:sldId id="520" r:id="rId255"/>
    <p:sldId id="521" r:id="rId256"/>
    <p:sldId id="522" r:id="rId257"/>
    <p:sldId id="523" r:id="rId258"/>
    <p:sldId id="524" r:id="rId259"/>
    <p:sldId id="525" r:id="rId260"/>
    <p:sldId id="526" r:id="rId261"/>
    <p:sldId id="527" r:id="rId262"/>
    <p:sldId id="528" r:id="rId263"/>
    <p:sldId id="529" r:id="rId264"/>
    <p:sldId id="530" r:id="rId265"/>
    <p:sldId id="531" r:id="rId266"/>
    <p:sldId id="532" r:id="rId267"/>
    <p:sldId id="533" r:id="rId268"/>
    <p:sldId id="534" r:id="rId269"/>
    <p:sldId id="535" r:id="rId270"/>
    <p:sldId id="536" r:id="rId271"/>
    <p:sldId id="537" r:id="rId272"/>
    <p:sldId id="538" r:id="rId273"/>
    <p:sldId id="539" r:id="rId27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ableStyles" Target="tableStyle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3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93085" y="67818"/>
            <a:ext cx="3957828" cy="422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 u="heavy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3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1930" y="1655953"/>
            <a:ext cx="7000138" cy="1021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3E3E3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0026" y="1828038"/>
            <a:ext cx="3876675" cy="1238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zeep.com/custom-url-wvd-html5-client/" TargetMode="External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2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7.png"/><Relationship Id="rId7" Type="http://schemas.openxmlformats.org/officeDocument/2006/relationships/image" Target="../media/image123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1.png"/><Relationship Id="rId5" Type="http://schemas.openxmlformats.org/officeDocument/2006/relationships/image" Target="../media/image122.png"/><Relationship Id="rId10" Type="http://schemas.openxmlformats.org/officeDocument/2006/relationships/image" Target="../media/image125.png"/><Relationship Id="rId4" Type="http://schemas.openxmlformats.org/officeDocument/2006/relationships/image" Target="../media/image128.png"/><Relationship Id="rId9" Type="http://schemas.openxmlformats.org/officeDocument/2006/relationships/image" Target="../media/image1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7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5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hyperlink" Target="http://mystorageaccount.blob.core.windows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38.png"/><Relationship Id="rId7" Type="http://schemas.openxmlformats.org/officeDocument/2006/relationships/image" Target="../media/image134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10" Type="http://schemas.openxmlformats.org/officeDocument/2006/relationships/image" Target="../media/image135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8.png"/><Relationship Id="rId7" Type="http://schemas.openxmlformats.org/officeDocument/2006/relationships/image" Target="../media/image134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jpg"/><Relationship Id="rId5" Type="http://schemas.openxmlformats.org/officeDocument/2006/relationships/image" Target="../media/image210.png"/><Relationship Id="rId10" Type="http://schemas.openxmlformats.org/officeDocument/2006/relationships/image" Target="../media/image215.jp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7" Type="http://schemas.openxmlformats.org/officeDocument/2006/relationships/image" Target="../media/image223.jp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jpg"/><Relationship Id="rId5" Type="http://schemas.openxmlformats.org/officeDocument/2006/relationships/image" Target="../media/image221.jpg"/><Relationship Id="rId4" Type="http://schemas.openxmlformats.org/officeDocument/2006/relationships/image" Target="../media/image220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jp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jp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jpg"/><Relationship Id="rId5" Type="http://schemas.openxmlformats.org/officeDocument/2006/relationships/image" Target="../media/image276.png"/><Relationship Id="rId4" Type="http://schemas.openxmlformats.org/officeDocument/2006/relationships/image" Target="../media/image275.jp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jpg"/><Relationship Id="rId3" Type="http://schemas.openxmlformats.org/officeDocument/2006/relationships/image" Target="../media/image279.jpg"/><Relationship Id="rId7" Type="http://schemas.openxmlformats.org/officeDocument/2006/relationships/image" Target="../media/image283.jp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2.jpg"/><Relationship Id="rId5" Type="http://schemas.openxmlformats.org/officeDocument/2006/relationships/image" Target="../media/image281.jpg"/><Relationship Id="rId4" Type="http://schemas.openxmlformats.org/officeDocument/2006/relationships/image" Target="../media/image280.jpg"/><Relationship Id="rId9" Type="http://schemas.openxmlformats.org/officeDocument/2006/relationships/image" Target="../media/image28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jp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5.jp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81.png"/><Relationship Id="rId7" Type="http://schemas.openxmlformats.org/officeDocument/2006/relationships/image" Target="../media/image5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403" y="2526538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92955" y="1861185"/>
            <a:ext cx="2185035" cy="591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1818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100" spc="100" dirty="0">
                <a:solidFill>
                  <a:srgbClr val="006FC0"/>
                </a:solidFill>
                <a:latin typeface="Trebuchet MS"/>
                <a:cs typeface="Trebuchet MS"/>
              </a:rPr>
              <a:t>Why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we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Cloud?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"/>
            </a:pPr>
            <a:endParaRPr sz="15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81818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Computing?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92955" y="2658618"/>
            <a:ext cx="25514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SzPct val="81818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14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r>
              <a:rPr sz="11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2955" y="3057601"/>
            <a:ext cx="2632075" cy="592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1818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Portal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overview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Wingdings"/>
              <a:buChar char=""/>
            </a:pPr>
            <a:endParaRPr sz="15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81818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Delete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budget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87794" y="1658086"/>
            <a:ext cx="102235" cy="2708275"/>
            <a:chOff x="3487794" y="1658086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794" y="1658086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41014" y="1668018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76650" y="232663"/>
            <a:ext cx="2440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35" dirty="0">
                <a:solidFill>
                  <a:srgbClr val="006FC0"/>
                </a:solidFill>
              </a:rPr>
              <a:t>Getting</a:t>
            </a:r>
            <a:r>
              <a:rPr sz="2000" spc="225" dirty="0">
                <a:solidFill>
                  <a:srgbClr val="006FC0"/>
                </a:solidFill>
              </a:rPr>
              <a:t> </a:t>
            </a:r>
            <a:r>
              <a:rPr sz="2000" spc="-240" dirty="0">
                <a:solidFill>
                  <a:srgbClr val="006FC0"/>
                </a:solidFill>
              </a:rPr>
              <a:t>Started</a:t>
            </a:r>
            <a:r>
              <a:rPr sz="2000" spc="229" dirty="0">
                <a:solidFill>
                  <a:srgbClr val="006FC0"/>
                </a:solidFill>
              </a:rPr>
              <a:t> </a:t>
            </a:r>
            <a:r>
              <a:rPr sz="2000" spc="-325" dirty="0">
                <a:solidFill>
                  <a:srgbClr val="006FC0"/>
                </a:solidFill>
              </a:rPr>
              <a:t>with</a:t>
            </a:r>
            <a:r>
              <a:rPr sz="2000" spc="225" dirty="0">
                <a:solidFill>
                  <a:srgbClr val="006FC0"/>
                </a:solidFill>
              </a:rPr>
              <a:t> </a:t>
            </a:r>
            <a:r>
              <a:rPr sz="2000" spc="-425" dirty="0">
                <a:solidFill>
                  <a:srgbClr val="006FC0"/>
                </a:solidFill>
              </a:rPr>
              <a:t>Cloud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F288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104" y="2075688"/>
            <a:ext cx="5116068" cy="11384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0007" y="2302255"/>
            <a:ext cx="3363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40" dirty="0">
                <a:solidFill>
                  <a:srgbClr val="F9FAFF"/>
                </a:solidFill>
              </a:rPr>
              <a:t>A</a:t>
            </a:r>
            <a:r>
              <a:rPr sz="2800" spc="-140" dirty="0">
                <a:solidFill>
                  <a:srgbClr val="F9FAFF"/>
                </a:solidFill>
              </a:rPr>
              <a:t>z</a:t>
            </a:r>
            <a:r>
              <a:rPr sz="2800" spc="-110" dirty="0">
                <a:solidFill>
                  <a:srgbClr val="F9FAFF"/>
                </a:solidFill>
              </a:rPr>
              <a:t>u</a:t>
            </a:r>
            <a:r>
              <a:rPr sz="2800" spc="-175" dirty="0">
                <a:solidFill>
                  <a:srgbClr val="F9FAFF"/>
                </a:solidFill>
              </a:rPr>
              <a:t>r</a:t>
            </a:r>
            <a:r>
              <a:rPr sz="2800" spc="-225" dirty="0">
                <a:solidFill>
                  <a:srgbClr val="F9FAFF"/>
                </a:solidFill>
              </a:rPr>
              <a:t>e</a:t>
            </a:r>
            <a:r>
              <a:rPr sz="2800" spc="-85" dirty="0">
                <a:solidFill>
                  <a:srgbClr val="F9FAFF"/>
                </a:solidFill>
              </a:rPr>
              <a:t> </a:t>
            </a:r>
            <a:r>
              <a:rPr sz="2800" spc="-160" dirty="0">
                <a:solidFill>
                  <a:srgbClr val="F9FAFF"/>
                </a:solidFill>
              </a:rPr>
              <a:t>P</a:t>
            </a:r>
            <a:r>
              <a:rPr sz="2800" spc="-200" dirty="0">
                <a:solidFill>
                  <a:srgbClr val="F9FAFF"/>
                </a:solidFill>
              </a:rPr>
              <a:t>o</a:t>
            </a:r>
            <a:r>
              <a:rPr sz="2800" spc="-140" dirty="0">
                <a:solidFill>
                  <a:srgbClr val="F9FAFF"/>
                </a:solidFill>
              </a:rPr>
              <a:t>r</a:t>
            </a:r>
            <a:r>
              <a:rPr sz="2800" spc="-120" dirty="0">
                <a:solidFill>
                  <a:srgbClr val="F9FAFF"/>
                </a:solidFill>
              </a:rPr>
              <a:t>t</a:t>
            </a:r>
            <a:r>
              <a:rPr sz="2800" spc="-265" dirty="0">
                <a:solidFill>
                  <a:srgbClr val="F9FAFF"/>
                </a:solidFill>
              </a:rPr>
              <a:t>a</a:t>
            </a:r>
            <a:r>
              <a:rPr sz="2800" spc="-20" dirty="0">
                <a:solidFill>
                  <a:srgbClr val="F9FAFF"/>
                </a:solidFill>
              </a:rPr>
              <a:t>l</a:t>
            </a:r>
            <a:r>
              <a:rPr sz="2800" spc="-70" dirty="0">
                <a:solidFill>
                  <a:srgbClr val="F9FAFF"/>
                </a:solidFill>
              </a:rPr>
              <a:t> </a:t>
            </a:r>
            <a:r>
              <a:rPr sz="2800" spc="-200" dirty="0">
                <a:solidFill>
                  <a:srgbClr val="F9FAFF"/>
                </a:solidFill>
              </a:rPr>
              <a:t>o</a:t>
            </a:r>
            <a:r>
              <a:rPr sz="2800" spc="-130" dirty="0">
                <a:solidFill>
                  <a:srgbClr val="F9FAFF"/>
                </a:solidFill>
              </a:rPr>
              <a:t>v</a:t>
            </a:r>
            <a:r>
              <a:rPr sz="2800" spc="-320" dirty="0">
                <a:solidFill>
                  <a:srgbClr val="F9FAFF"/>
                </a:solidFill>
              </a:rPr>
              <a:t>e</a:t>
            </a:r>
            <a:r>
              <a:rPr sz="2800" spc="-95" dirty="0">
                <a:solidFill>
                  <a:srgbClr val="F9FAFF"/>
                </a:solidFill>
              </a:rPr>
              <a:t>rv</a:t>
            </a:r>
            <a:r>
              <a:rPr sz="2800" spc="-85" dirty="0">
                <a:solidFill>
                  <a:srgbClr val="F9FAFF"/>
                </a:solidFill>
              </a:rPr>
              <a:t>i</a:t>
            </a:r>
            <a:r>
              <a:rPr sz="2800" spc="-320" dirty="0">
                <a:solidFill>
                  <a:srgbClr val="F9FAFF"/>
                </a:solidFill>
              </a:rPr>
              <a:t>e</a:t>
            </a:r>
            <a:r>
              <a:rPr sz="2800" spc="-135" dirty="0">
                <a:solidFill>
                  <a:srgbClr val="F9FAFF"/>
                </a:solidFill>
              </a:rPr>
              <a:t>w</a:t>
            </a:r>
            <a:endParaRPr sz="2800"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100" y="2029967"/>
              <a:ext cx="2877312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276729" cy="33307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6000"/>
              <a:ext cx="2145791" cy="36290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4710" y="1117346"/>
              <a:ext cx="2439289" cy="40261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6100" y="3160776"/>
              <a:ext cx="2877312" cy="114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8083" y="1708785"/>
            <a:ext cx="2150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A</a:t>
            </a:r>
            <a:r>
              <a:rPr spc="10" dirty="0"/>
              <a:t>C</a:t>
            </a:r>
            <a:r>
              <a:rPr spc="-55" dirty="0"/>
              <a:t>I</a:t>
            </a:r>
            <a:r>
              <a:rPr spc="-85" dirty="0"/>
              <a:t> </a:t>
            </a:r>
            <a:r>
              <a:rPr spc="-165" dirty="0"/>
              <a:t>v</a:t>
            </a:r>
            <a:r>
              <a:rPr spc="-180" dirty="0"/>
              <a:t>s</a:t>
            </a:r>
            <a:r>
              <a:rPr spc="-65" dirty="0"/>
              <a:t> </a:t>
            </a:r>
            <a:r>
              <a:rPr spc="60" dirty="0"/>
              <a:t>A</a:t>
            </a:r>
            <a:r>
              <a:rPr spc="-175" dirty="0"/>
              <a:t>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32075" y="2377820"/>
            <a:ext cx="41516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3E3E3E"/>
                </a:solidFill>
                <a:latin typeface="Verdana"/>
                <a:cs typeface="Verdana"/>
              </a:rPr>
              <a:t>Azure</a:t>
            </a:r>
            <a:r>
              <a:rPr sz="1200" spc="-13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Container</a:t>
            </a:r>
            <a:r>
              <a:rPr sz="1200" spc="-13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105" dirty="0">
                <a:solidFill>
                  <a:srgbClr val="3E3E3E"/>
                </a:solidFill>
                <a:latin typeface="Verdana"/>
                <a:cs typeface="Verdana"/>
              </a:rPr>
              <a:t>Instances</a:t>
            </a:r>
            <a:r>
              <a:rPr sz="1200" spc="-15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145" dirty="0">
                <a:solidFill>
                  <a:srgbClr val="3E3E3E"/>
                </a:solidFill>
                <a:latin typeface="Verdana"/>
                <a:cs typeface="Verdana"/>
              </a:rPr>
              <a:t>(ACI)</a:t>
            </a:r>
            <a:r>
              <a:rPr sz="1200" spc="17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vs</a:t>
            </a:r>
            <a:r>
              <a:rPr sz="1200" spc="-12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3E3E3E"/>
                </a:solidFill>
                <a:latin typeface="Verdana"/>
                <a:cs typeface="Verdana"/>
              </a:rPr>
              <a:t>Azure</a:t>
            </a:r>
            <a:r>
              <a:rPr sz="1200" spc="-13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E3E3E"/>
                </a:solidFill>
                <a:latin typeface="Verdana"/>
                <a:cs typeface="Verdana"/>
              </a:rPr>
              <a:t>Kubernetes</a:t>
            </a:r>
            <a:r>
              <a:rPr sz="1200" spc="-14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Services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1249" y="67818"/>
            <a:ext cx="37230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u="heavy" spc="5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Hosting</a:t>
            </a:r>
            <a:r>
              <a:rPr sz="2600" u="heavy" spc="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Options</a:t>
            </a:r>
            <a:r>
              <a:rPr sz="2600" u="heavy" spc="3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for</a:t>
            </a:r>
            <a:r>
              <a:rPr sz="2600" u="heavy" spc="3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Containers</a:t>
            </a:r>
            <a:endParaRPr sz="2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357" y="1112075"/>
            <a:ext cx="1339463" cy="10577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5551" y="1054608"/>
            <a:ext cx="920370" cy="11795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31707" y="1066800"/>
            <a:ext cx="1333506" cy="12466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5298" y="3090130"/>
            <a:ext cx="1092142" cy="10925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9289" y="3159251"/>
            <a:ext cx="1361122" cy="100148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49538" y="3119458"/>
            <a:ext cx="983400" cy="9821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2926" y="2355342"/>
            <a:ext cx="1336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0" dirty="0">
                <a:latin typeface="Trebuchet MS"/>
                <a:cs typeface="Trebuchet MS"/>
              </a:rPr>
              <a:t>L</a:t>
            </a:r>
            <a:r>
              <a:rPr sz="1200" spc="55" dirty="0">
                <a:latin typeface="Trebuchet MS"/>
                <a:cs typeface="Trebuchet MS"/>
              </a:rPr>
              <a:t>oc</a:t>
            </a:r>
            <a:r>
              <a:rPr sz="1200" spc="5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l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75" dirty="0">
                <a:latin typeface="Trebuchet MS"/>
                <a:cs typeface="Trebuchet MS"/>
              </a:rPr>
              <a:t>Work</a:t>
            </a:r>
            <a:r>
              <a:rPr sz="1200" spc="35" dirty="0">
                <a:latin typeface="Trebuchet MS"/>
                <a:cs typeface="Trebuchet MS"/>
              </a:rPr>
              <a:t>st</a:t>
            </a:r>
            <a:r>
              <a:rPr sz="1200" spc="40" dirty="0">
                <a:latin typeface="Trebuchet MS"/>
                <a:cs typeface="Trebuchet MS"/>
              </a:rPr>
              <a:t>a</a:t>
            </a:r>
            <a:r>
              <a:rPr sz="1200" spc="25" dirty="0">
                <a:latin typeface="Trebuchet MS"/>
                <a:cs typeface="Trebuchet MS"/>
              </a:rPr>
              <a:t>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83278" y="2355342"/>
            <a:ext cx="1530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25" dirty="0">
                <a:latin typeface="Trebuchet MS"/>
                <a:cs typeface="Trebuchet MS"/>
              </a:rPr>
              <a:t>O</a:t>
            </a:r>
            <a:r>
              <a:rPr sz="1200" spc="105" dirty="0">
                <a:latin typeface="Trebuchet MS"/>
                <a:cs typeface="Trebuchet MS"/>
              </a:rPr>
              <a:t>n</a:t>
            </a:r>
            <a:r>
              <a:rPr sz="1200" spc="45" dirty="0">
                <a:latin typeface="Trebuchet MS"/>
                <a:cs typeface="Trebuchet MS"/>
              </a:rPr>
              <a:t>-p</a:t>
            </a:r>
            <a:r>
              <a:rPr sz="1200" spc="25" dirty="0">
                <a:latin typeface="Trebuchet MS"/>
                <a:cs typeface="Trebuchet MS"/>
              </a:rPr>
              <a:t>r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05" dirty="0">
                <a:latin typeface="Trebuchet MS"/>
                <a:cs typeface="Trebuchet MS"/>
              </a:rPr>
              <a:t>m</a:t>
            </a:r>
            <a:r>
              <a:rPr sz="1200" spc="20" dirty="0">
                <a:latin typeface="Trebuchet MS"/>
                <a:cs typeface="Trebuchet MS"/>
              </a:rPr>
              <a:t>ise</a:t>
            </a:r>
            <a:r>
              <a:rPr sz="1200" spc="90" dirty="0">
                <a:latin typeface="Trebuchet MS"/>
                <a:cs typeface="Trebuchet MS"/>
              </a:rPr>
              <a:t>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160" dirty="0">
                <a:latin typeface="Trebuchet MS"/>
                <a:cs typeface="Trebuchet MS"/>
              </a:rPr>
              <a:t>S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rv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40" dirty="0">
                <a:latin typeface="Trebuchet MS"/>
                <a:cs typeface="Trebuchet MS"/>
              </a:rPr>
              <a:t>rs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92290" y="2357120"/>
            <a:ext cx="989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20" dirty="0">
                <a:latin typeface="Trebuchet MS"/>
                <a:cs typeface="Trebuchet MS"/>
              </a:rPr>
              <a:t>V</a:t>
            </a:r>
            <a:r>
              <a:rPr sz="1200" spc="305" dirty="0">
                <a:latin typeface="Trebuchet MS"/>
                <a:cs typeface="Trebuchet MS"/>
              </a:rPr>
              <a:t>M</a:t>
            </a:r>
            <a:r>
              <a:rPr sz="1200" spc="90" dirty="0">
                <a:latin typeface="Trebuchet MS"/>
                <a:cs typeface="Trebuchet MS"/>
              </a:rPr>
              <a:t>s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185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zu</a:t>
            </a:r>
            <a:r>
              <a:rPr sz="1200" spc="5" dirty="0">
                <a:latin typeface="Trebuchet MS"/>
                <a:cs typeface="Trebuchet MS"/>
              </a:rPr>
              <a:t>re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7425" y="4317288"/>
            <a:ext cx="2324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latin typeface="Trebuchet MS"/>
                <a:cs typeface="Trebuchet MS"/>
              </a:rPr>
              <a:t>Azure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Container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Instances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(ACI)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90290" y="4317288"/>
            <a:ext cx="2404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latin typeface="Trebuchet MS"/>
                <a:cs typeface="Trebuchet MS"/>
              </a:rPr>
              <a:t>Azure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Kubernetes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Services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65" dirty="0">
                <a:latin typeface="Trebuchet MS"/>
                <a:cs typeface="Trebuchet MS"/>
              </a:rPr>
              <a:t>(AKS)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89801" y="4317288"/>
            <a:ext cx="1437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85" dirty="0">
                <a:latin typeface="Trebuchet MS"/>
                <a:cs typeface="Trebuchet MS"/>
              </a:rPr>
              <a:t>A</a:t>
            </a:r>
            <a:r>
              <a:rPr sz="1200" spc="50" dirty="0">
                <a:latin typeface="Trebuchet MS"/>
                <a:cs typeface="Trebuchet MS"/>
              </a:rPr>
              <a:t>zu</a:t>
            </a:r>
            <a:r>
              <a:rPr sz="1200" spc="5" dirty="0">
                <a:latin typeface="Trebuchet MS"/>
                <a:cs typeface="Trebuchet MS"/>
              </a:rPr>
              <a:t>re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185" dirty="0">
                <a:latin typeface="Trebuchet MS"/>
                <a:cs typeface="Trebuchet MS"/>
              </a:rPr>
              <a:t>A</a:t>
            </a:r>
            <a:r>
              <a:rPr sz="1200" spc="85" dirty="0">
                <a:latin typeface="Trebuchet MS"/>
                <a:cs typeface="Trebuchet MS"/>
              </a:rPr>
              <a:t>pp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160" dirty="0">
                <a:latin typeface="Trebuchet MS"/>
                <a:cs typeface="Trebuchet MS"/>
              </a:rPr>
              <a:t>S</a:t>
            </a:r>
            <a:r>
              <a:rPr sz="1200" spc="20" dirty="0">
                <a:latin typeface="Trebuchet MS"/>
                <a:cs typeface="Trebuchet MS"/>
              </a:rPr>
              <a:t>e</a:t>
            </a:r>
            <a:r>
              <a:rPr sz="1200" spc="15" dirty="0">
                <a:latin typeface="Trebuchet MS"/>
                <a:cs typeface="Trebuchet MS"/>
              </a:rPr>
              <a:t>rv</a:t>
            </a:r>
            <a:r>
              <a:rPr sz="1200" spc="25" dirty="0">
                <a:latin typeface="Trebuchet MS"/>
                <a:cs typeface="Trebuchet MS"/>
              </a:rPr>
              <a:t>ices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6206" y="67818"/>
            <a:ext cx="21437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56260" algn="l"/>
                <a:tab pos="2130425" algn="l"/>
              </a:tabLst>
            </a:pPr>
            <a:r>
              <a:rPr sz="2600" u="dbl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dbl" spc="-434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ACI</a:t>
            </a:r>
            <a:r>
              <a:rPr sz="2600" u="dbl" spc="-3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dbl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vs</a:t>
            </a:r>
            <a:r>
              <a:rPr sz="2600" u="dbl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dbl" spc="-2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AKS	</a:t>
            </a:r>
            <a:endParaRPr sz="2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7711" y="2874264"/>
            <a:ext cx="2631947" cy="15395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1038" y="1090642"/>
            <a:ext cx="1092142" cy="10925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3165" y="2317750"/>
            <a:ext cx="2324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latin typeface="Trebuchet MS"/>
                <a:cs typeface="Trebuchet MS"/>
              </a:rPr>
              <a:t>Azure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Container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45" dirty="0">
                <a:latin typeface="Trebuchet MS"/>
                <a:cs typeface="Trebuchet MS"/>
              </a:rPr>
              <a:t>Instances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(ACI)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94835" y="548109"/>
            <a:ext cx="4872990" cy="238887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ACI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lets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deploy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without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having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600"/>
              </a:spcBef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maintain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patch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environment.</a:t>
            </a:r>
            <a:endParaRPr sz="1000">
              <a:latin typeface="Trebuchet MS"/>
              <a:cs typeface="Trebuchet MS"/>
            </a:endParaRPr>
          </a:p>
          <a:p>
            <a:pPr marL="393700" marR="190500" indent="-381000">
              <a:lnSpc>
                <a:spcPct val="150000"/>
              </a:lnSpc>
              <a:spcBef>
                <a:spcPts val="409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Basic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applications,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DevTest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scenarios,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batch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processing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supported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ACI.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94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just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few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containers,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it's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perfect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option.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Limited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low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Ma</a:t>
            </a:r>
            <a:r>
              <a:rPr sz="1000" spc="11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men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94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Deployment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easy.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797" y="3235832"/>
            <a:ext cx="5710555" cy="1550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3700" marR="62865" indent="-381000">
              <a:lnSpc>
                <a:spcPct val="100499"/>
              </a:lnSpc>
              <a:spcBef>
                <a:spcPts val="9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Alternatively,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complex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designs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where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require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additional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control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performance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containers,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utilize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Kubernetes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(AKS).</a:t>
            </a:r>
            <a:endParaRPr sz="10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01000"/>
              </a:lnSpc>
              <a:spcBef>
                <a:spcPts val="76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coordinate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deployment,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update,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operations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AKS.</a:t>
            </a:r>
            <a:endParaRPr sz="1000">
              <a:latin typeface="Trebuchet MS"/>
              <a:cs typeface="Trebuchet MS"/>
            </a:endParaRPr>
          </a:p>
          <a:p>
            <a:pPr marL="393700" marR="113664" indent="-381000">
              <a:lnSpc>
                <a:spcPct val="101000"/>
              </a:lnSpc>
              <a:spcBef>
                <a:spcPts val="78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operate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tens,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hundreds,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even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thousands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containers,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AKS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Open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source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project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could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good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fit.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It's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tool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class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tools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called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orchestrators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7069" y="67818"/>
            <a:ext cx="42335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Kubernetes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Services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(AKS</a:t>
            </a:r>
            <a:r>
              <a:rPr sz="2600" spc="-275" dirty="0">
                <a:solidFill>
                  <a:srgbClr val="006FC0"/>
                </a:solidFill>
              </a:rPr>
              <a:t>)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774903" y="1279652"/>
            <a:ext cx="4322445" cy="3138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Azure's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system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3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8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meet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demands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adding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removing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instances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Monitor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resolving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issues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may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come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Groups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called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5" dirty="0">
                <a:solidFill>
                  <a:srgbClr val="926404"/>
                </a:solidFill>
                <a:latin typeface="Trebuchet MS"/>
                <a:cs typeface="Trebuchet MS"/>
              </a:rPr>
              <a:t>Pods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3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8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called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5" dirty="0">
                <a:solidFill>
                  <a:srgbClr val="926404"/>
                </a:solidFill>
                <a:latin typeface="Trebuchet MS"/>
                <a:cs typeface="Trebuchet MS"/>
              </a:rPr>
              <a:t>Nodes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3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Registry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pull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8047" y="1694688"/>
            <a:ext cx="3163824" cy="185089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406897" y="1525524"/>
            <a:ext cx="142240" cy="2538095"/>
            <a:chOff x="5406897" y="1525524"/>
            <a:chExt cx="142240" cy="25380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6897" y="1542266"/>
              <a:ext cx="142240" cy="25207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59729" y="1544574"/>
              <a:ext cx="41910" cy="2465070"/>
            </a:xfrm>
            <a:custGeom>
              <a:avLst/>
              <a:gdLst/>
              <a:ahLst/>
              <a:cxnLst/>
              <a:rect l="l" t="t" r="r" b="b"/>
              <a:pathLst>
                <a:path w="41910" h="2465070">
                  <a:moveTo>
                    <a:pt x="0" y="0"/>
                  </a:moveTo>
                  <a:lnTo>
                    <a:pt x="41910" y="246507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060" y="1732610"/>
            <a:ext cx="5830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Virtual</a:t>
            </a:r>
            <a:r>
              <a:rPr spc="-100" dirty="0"/>
              <a:t> </a:t>
            </a:r>
            <a:r>
              <a:rPr spc="-150" dirty="0"/>
              <a:t>Machine</a:t>
            </a:r>
            <a:r>
              <a:rPr spc="-95" dirty="0"/>
              <a:t> </a:t>
            </a:r>
            <a:r>
              <a:rPr spc="-170" dirty="0"/>
              <a:t>vs</a:t>
            </a:r>
            <a:r>
              <a:rPr spc="-80" dirty="0"/>
              <a:t> </a:t>
            </a:r>
            <a:r>
              <a:rPr spc="-195" dirty="0"/>
              <a:t>Containers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4442" y="67818"/>
            <a:ext cx="35972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65" dirty="0">
                <a:solidFill>
                  <a:srgbClr val="006FC0"/>
                </a:solidFill>
              </a:rPr>
              <a:t>Vir</a:t>
            </a:r>
            <a:r>
              <a:rPr sz="2600" u="heavy" spc="-3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tual</a:t>
            </a:r>
            <a:r>
              <a:rPr sz="2600" u="heavy" spc="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Machine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vs</a:t>
            </a:r>
            <a:r>
              <a:rPr sz="2600" u="heavy" spc="3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Containers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396" y="3552190"/>
            <a:ext cx="8190865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contains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full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copy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system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virtualizes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underlying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hardware,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meaning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CPU,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memory,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Containers,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hand,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virtualize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system.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marR="5080" indent="-381635">
              <a:lnSpc>
                <a:spcPct val="100000"/>
              </a:lnSpc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smaller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size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quicker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spin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because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you're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waiting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launch,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system.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783336"/>
            <a:ext cx="5288609" cy="232560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4249" y="1564259"/>
            <a:ext cx="6775450" cy="1022350"/>
          </a:xfrm>
          <a:prstGeom prst="rect">
            <a:avLst/>
          </a:prstGeom>
        </p:spPr>
        <p:txBody>
          <a:bodyPr vert="horz" wrap="square" lIns="0" tIns="211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5"/>
              </a:spcBef>
            </a:pPr>
            <a:r>
              <a:rPr spc="-90" dirty="0"/>
              <a:t>D</a:t>
            </a:r>
            <a:r>
              <a:rPr spc="-60" dirty="0"/>
              <a:t>o</a:t>
            </a:r>
            <a:r>
              <a:rPr spc="-280" dirty="0"/>
              <a:t>c</a:t>
            </a:r>
            <a:r>
              <a:rPr spc="-325" dirty="0"/>
              <a:t>k</a:t>
            </a:r>
            <a:r>
              <a:rPr spc="-290" dirty="0"/>
              <a:t>e</a:t>
            </a:r>
            <a:r>
              <a:rPr spc="-215" dirty="0"/>
              <a:t>r</a:t>
            </a:r>
            <a:r>
              <a:rPr spc="-95" dirty="0"/>
              <a:t> </a:t>
            </a:r>
            <a:r>
              <a:rPr spc="35" dirty="0"/>
              <a:t>&amp;</a:t>
            </a:r>
            <a:r>
              <a:rPr spc="-50" dirty="0"/>
              <a:t> </a:t>
            </a:r>
            <a:r>
              <a:rPr spc="65" dirty="0"/>
              <a:t>A</a:t>
            </a:r>
            <a:r>
              <a:rPr spc="-165" dirty="0"/>
              <a:t>z</a:t>
            </a:r>
            <a:r>
              <a:rPr spc="-170" dirty="0"/>
              <a:t>u</a:t>
            </a:r>
            <a:r>
              <a:rPr spc="-220" dirty="0"/>
              <a:t>r</a:t>
            </a:r>
            <a:r>
              <a:rPr spc="-285" dirty="0"/>
              <a:t>e</a:t>
            </a:r>
            <a:r>
              <a:rPr spc="-95" dirty="0"/>
              <a:t> </a:t>
            </a:r>
            <a:r>
              <a:rPr spc="15" dirty="0"/>
              <a:t>C</a:t>
            </a:r>
            <a:r>
              <a:rPr spc="-254" dirty="0"/>
              <a:t>o</a:t>
            </a:r>
            <a:r>
              <a:rPr spc="-150" dirty="0"/>
              <a:t>n</a:t>
            </a:r>
            <a:r>
              <a:rPr spc="-250" dirty="0"/>
              <a:t>t</a:t>
            </a:r>
            <a:r>
              <a:rPr spc="-245" dirty="0"/>
              <a:t>ain</a:t>
            </a:r>
            <a:r>
              <a:rPr spc="-285" dirty="0"/>
              <a:t>e</a:t>
            </a:r>
            <a:r>
              <a:rPr spc="-80" dirty="0"/>
              <a:t>r</a:t>
            </a:r>
            <a:r>
              <a:rPr spc="-100" dirty="0"/>
              <a:t> </a:t>
            </a:r>
            <a:r>
              <a:rPr spc="-360" dirty="0"/>
              <a:t>R</a:t>
            </a:r>
            <a:r>
              <a:rPr spc="-405" dirty="0"/>
              <a:t>e</a:t>
            </a:r>
            <a:r>
              <a:rPr spc="-140" dirty="0"/>
              <a:t>gist</a:t>
            </a:r>
            <a:r>
              <a:rPr spc="-135" dirty="0"/>
              <a:t>r</a:t>
            </a:r>
            <a:r>
              <a:rPr spc="-114" dirty="0"/>
              <a:t>y</a:t>
            </a:r>
          </a:p>
          <a:p>
            <a:pPr marR="116839" algn="ctr">
              <a:lnSpc>
                <a:spcPct val="100000"/>
              </a:lnSpc>
              <a:spcBef>
                <a:spcPts val="520"/>
              </a:spcBef>
            </a:pPr>
            <a:r>
              <a:rPr sz="1200" b="0" spc="-90" dirty="0">
                <a:latin typeface="Verdana"/>
                <a:cs typeface="Verdana"/>
              </a:rPr>
              <a:t>Dock</a:t>
            </a:r>
            <a:r>
              <a:rPr sz="1200" b="0" spc="-85" dirty="0">
                <a:latin typeface="Verdana"/>
                <a:cs typeface="Verdana"/>
              </a:rPr>
              <a:t>er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60" dirty="0">
                <a:latin typeface="Verdana"/>
                <a:cs typeface="Verdana"/>
              </a:rPr>
              <a:t>is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ope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source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55" dirty="0">
                <a:latin typeface="Verdana"/>
                <a:cs typeface="Verdana"/>
              </a:rPr>
              <a:t>c</a:t>
            </a:r>
            <a:r>
              <a:rPr sz="1200" b="0" spc="-105" dirty="0">
                <a:latin typeface="Verdana"/>
                <a:cs typeface="Verdana"/>
              </a:rPr>
              <a:t>on</a:t>
            </a:r>
            <a:r>
              <a:rPr sz="1200" b="0" spc="-70" dirty="0">
                <a:latin typeface="Verdana"/>
                <a:cs typeface="Verdana"/>
              </a:rPr>
              <a:t>tai</a:t>
            </a:r>
            <a:r>
              <a:rPr sz="1200" b="0" spc="-100" dirty="0">
                <a:latin typeface="Verdana"/>
                <a:cs typeface="Verdana"/>
              </a:rPr>
              <a:t>n</a:t>
            </a:r>
            <a:r>
              <a:rPr sz="1200" b="0" spc="-85" dirty="0">
                <a:latin typeface="Verdana"/>
                <a:cs typeface="Verdana"/>
              </a:rPr>
              <a:t>er</a:t>
            </a:r>
            <a:r>
              <a:rPr sz="1200" b="0" spc="-60" dirty="0">
                <a:latin typeface="Verdana"/>
                <a:cs typeface="Verdana"/>
              </a:rPr>
              <a:t>iz</a:t>
            </a:r>
            <a:r>
              <a:rPr sz="1200" b="0" spc="-80" dirty="0">
                <a:latin typeface="Verdana"/>
                <a:cs typeface="Verdana"/>
              </a:rPr>
              <a:t>atio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155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platfo</a:t>
            </a:r>
            <a:r>
              <a:rPr sz="1200" b="0" spc="-110" dirty="0">
                <a:latin typeface="Verdana"/>
                <a:cs typeface="Verdana"/>
              </a:rPr>
              <a:t>rm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56429" y="1982977"/>
            <a:ext cx="1823720" cy="3037205"/>
            <a:chOff x="4456429" y="1982977"/>
            <a:chExt cx="1823720" cy="3037205"/>
          </a:xfrm>
        </p:grpSpPr>
        <p:sp>
          <p:nvSpPr>
            <p:cNvPr id="3" name="object 3"/>
            <p:cNvSpPr/>
            <p:nvPr/>
          </p:nvSpPr>
          <p:spPr>
            <a:xfrm>
              <a:off x="4469129" y="1995677"/>
              <a:ext cx="1798320" cy="3011805"/>
            </a:xfrm>
            <a:custGeom>
              <a:avLst/>
              <a:gdLst/>
              <a:ahLst/>
              <a:cxnLst/>
              <a:rect l="l" t="t" r="r" b="b"/>
              <a:pathLst>
                <a:path w="1798320" h="3011804">
                  <a:moveTo>
                    <a:pt x="0" y="299720"/>
                  </a:moveTo>
                  <a:lnTo>
                    <a:pt x="3924" y="251115"/>
                  </a:lnTo>
                  <a:lnTo>
                    <a:pt x="15284" y="205004"/>
                  </a:lnTo>
                  <a:lnTo>
                    <a:pt x="33463" y="162003"/>
                  </a:lnTo>
                  <a:lnTo>
                    <a:pt x="57842" y="122730"/>
                  </a:lnTo>
                  <a:lnTo>
                    <a:pt x="87804" y="87804"/>
                  </a:lnTo>
                  <a:lnTo>
                    <a:pt x="122730" y="57842"/>
                  </a:lnTo>
                  <a:lnTo>
                    <a:pt x="162003" y="33463"/>
                  </a:lnTo>
                  <a:lnTo>
                    <a:pt x="205004" y="15284"/>
                  </a:lnTo>
                  <a:lnTo>
                    <a:pt x="251115" y="3924"/>
                  </a:lnTo>
                  <a:lnTo>
                    <a:pt x="299720" y="0"/>
                  </a:lnTo>
                  <a:lnTo>
                    <a:pt x="1498600" y="0"/>
                  </a:lnTo>
                  <a:lnTo>
                    <a:pt x="1547204" y="3924"/>
                  </a:lnTo>
                  <a:lnTo>
                    <a:pt x="1593315" y="15284"/>
                  </a:lnTo>
                  <a:lnTo>
                    <a:pt x="1636316" y="33463"/>
                  </a:lnTo>
                  <a:lnTo>
                    <a:pt x="1675589" y="57842"/>
                  </a:lnTo>
                  <a:lnTo>
                    <a:pt x="1710515" y="87804"/>
                  </a:lnTo>
                  <a:lnTo>
                    <a:pt x="1740477" y="122730"/>
                  </a:lnTo>
                  <a:lnTo>
                    <a:pt x="1764856" y="162003"/>
                  </a:lnTo>
                  <a:lnTo>
                    <a:pt x="1783035" y="205004"/>
                  </a:lnTo>
                  <a:lnTo>
                    <a:pt x="1794395" y="251115"/>
                  </a:lnTo>
                  <a:lnTo>
                    <a:pt x="1798320" y="299720"/>
                  </a:lnTo>
                  <a:lnTo>
                    <a:pt x="1798320" y="2711704"/>
                  </a:lnTo>
                  <a:lnTo>
                    <a:pt x="1794395" y="2760320"/>
                  </a:lnTo>
                  <a:lnTo>
                    <a:pt x="1783035" y="2806439"/>
                  </a:lnTo>
                  <a:lnTo>
                    <a:pt x="1764856" y="2849443"/>
                  </a:lnTo>
                  <a:lnTo>
                    <a:pt x="1740477" y="2888715"/>
                  </a:lnTo>
                  <a:lnTo>
                    <a:pt x="1710515" y="2923638"/>
                  </a:lnTo>
                  <a:lnTo>
                    <a:pt x="1675589" y="2953595"/>
                  </a:lnTo>
                  <a:lnTo>
                    <a:pt x="1636316" y="2977969"/>
                  </a:lnTo>
                  <a:lnTo>
                    <a:pt x="1593315" y="2996144"/>
                  </a:lnTo>
                  <a:lnTo>
                    <a:pt x="1547204" y="3007501"/>
                  </a:lnTo>
                  <a:lnTo>
                    <a:pt x="1498600" y="3011424"/>
                  </a:lnTo>
                  <a:lnTo>
                    <a:pt x="299720" y="3011424"/>
                  </a:lnTo>
                  <a:lnTo>
                    <a:pt x="251115" y="3007501"/>
                  </a:lnTo>
                  <a:lnTo>
                    <a:pt x="205004" y="2996144"/>
                  </a:lnTo>
                  <a:lnTo>
                    <a:pt x="162003" y="2977969"/>
                  </a:lnTo>
                  <a:lnTo>
                    <a:pt x="122730" y="2953595"/>
                  </a:lnTo>
                  <a:lnTo>
                    <a:pt x="87804" y="2923638"/>
                  </a:lnTo>
                  <a:lnTo>
                    <a:pt x="57842" y="2888715"/>
                  </a:lnTo>
                  <a:lnTo>
                    <a:pt x="33463" y="2849443"/>
                  </a:lnTo>
                  <a:lnTo>
                    <a:pt x="15284" y="2806439"/>
                  </a:lnTo>
                  <a:lnTo>
                    <a:pt x="3924" y="2760320"/>
                  </a:lnTo>
                  <a:lnTo>
                    <a:pt x="0" y="2711704"/>
                  </a:lnTo>
                  <a:lnTo>
                    <a:pt x="0" y="299720"/>
                  </a:lnTo>
                  <a:close/>
                </a:path>
              </a:pathLst>
            </a:custGeom>
            <a:ln w="25399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9085" y="2445247"/>
              <a:ext cx="647556" cy="79433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27426" y="67818"/>
            <a:ext cx="33591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45815" algn="l"/>
              </a:tabLst>
            </a:pPr>
            <a:r>
              <a:rPr sz="2600" spc="-275" dirty="0">
                <a:solidFill>
                  <a:srgbClr val="006FC0"/>
                </a:solidFill>
              </a:rPr>
              <a:t>A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zure</a:t>
            </a:r>
            <a:r>
              <a:rPr sz="2600" u="heavy" spc="-2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Container</a:t>
            </a:r>
            <a:r>
              <a:rPr sz="2600" u="heavy" spc="2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Registry	</a:t>
            </a:r>
            <a:endParaRPr sz="2600"/>
          </a:p>
        </p:txBody>
      </p:sp>
      <p:sp>
        <p:nvSpPr>
          <p:cNvPr id="6" name="object 6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1152" y="565531"/>
            <a:ext cx="8843010" cy="10928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image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read-only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template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instructions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container.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runnable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instance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image.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registry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stores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distributes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images.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Docker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Hub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registry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serves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general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catalog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images.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offers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similar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called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7C5503"/>
                </a:solidFill>
                <a:latin typeface="Trebuchet MS"/>
                <a:cs typeface="Trebuchet MS"/>
              </a:rPr>
              <a:t>Azure</a:t>
            </a:r>
            <a:r>
              <a:rPr sz="900" spc="-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7C5503"/>
                </a:solidFill>
                <a:latin typeface="Trebuchet MS"/>
                <a:cs typeface="Trebuchet MS"/>
              </a:rPr>
              <a:t>Container</a:t>
            </a:r>
            <a:r>
              <a:rPr sz="900" spc="-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7C5503"/>
                </a:solidFill>
                <a:latin typeface="Trebuchet MS"/>
                <a:cs typeface="Trebuchet MS"/>
              </a:rPr>
              <a:t>Registry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gives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customers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complete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images,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integrated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9352" y="1632584"/>
            <a:ext cx="14198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AD,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more.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5776" y="2313457"/>
            <a:ext cx="857503" cy="94383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18608" y="2137029"/>
            <a:ext cx="5530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solidFill>
                  <a:srgbClr val="303546"/>
                </a:solidFill>
                <a:latin typeface="Trebuchet MS"/>
                <a:cs typeface="Trebuchet MS"/>
              </a:rPr>
              <a:t>I</a:t>
            </a:r>
            <a:r>
              <a:rPr sz="1400" spc="90" dirty="0">
                <a:solidFill>
                  <a:srgbClr val="303546"/>
                </a:solidFill>
                <a:latin typeface="Trebuchet MS"/>
                <a:cs typeface="Trebuchet MS"/>
              </a:rPr>
              <a:t>m</a:t>
            </a:r>
            <a:r>
              <a:rPr sz="1400" spc="114" dirty="0">
                <a:solidFill>
                  <a:srgbClr val="303546"/>
                </a:solidFill>
                <a:latin typeface="Trebuchet MS"/>
                <a:cs typeface="Trebuchet MS"/>
              </a:rPr>
              <a:t>ag</a:t>
            </a:r>
            <a:r>
              <a:rPr sz="1400" spc="30" dirty="0">
                <a:solidFill>
                  <a:srgbClr val="303546"/>
                </a:solidFill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8719" y="2445247"/>
            <a:ext cx="648870" cy="79433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050785" y="2137029"/>
            <a:ext cx="10090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solidFill>
                  <a:srgbClr val="303546"/>
                </a:solidFill>
                <a:latin typeface="Trebuchet MS"/>
                <a:cs typeface="Trebuchet MS"/>
              </a:rPr>
              <a:t>Base</a:t>
            </a:r>
            <a:r>
              <a:rPr sz="1400" spc="-65" dirty="0">
                <a:solidFill>
                  <a:srgbClr val="303546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303546"/>
                </a:solidFill>
                <a:latin typeface="Trebuchet MS"/>
                <a:cs typeface="Trebuchet MS"/>
              </a:rPr>
              <a:t>I</a:t>
            </a:r>
            <a:r>
              <a:rPr sz="1400" spc="90" dirty="0">
                <a:solidFill>
                  <a:srgbClr val="303546"/>
                </a:solidFill>
                <a:latin typeface="Trebuchet MS"/>
                <a:cs typeface="Trebuchet MS"/>
              </a:rPr>
              <a:t>m</a:t>
            </a:r>
            <a:r>
              <a:rPr sz="1400" spc="114" dirty="0">
                <a:solidFill>
                  <a:srgbClr val="303546"/>
                </a:solidFill>
                <a:latin typeface="Trebuchet MS"/>
                <a:cs typeface="Trebuchet MS"/>
              </a:rPr>
              <a:t>ag</a:t>
            </a:r>
            <a:r>
              <a:rPr sz="1400" spc="30" dirty="0">
                <a:solidFill>
                  <a:srgbClr val="303546"/>
                </a:solidFill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40433" y="3153155"/>
            <a:ext cx="4329430" cy="1790700"/>
            <a:chOff x="1440433" y="3153155"/>
            <a:chExt cx="4329430" cy="17907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8531" y="3153155"/>
              <a:ext cx="751332" cy="9342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8531" y="4008119"/>
              <a:ext cx="751332" cy="9357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21813" y="3722369"/>
              <a:ext cx="2374265" cy="365760"/>
            </a:xfrm>
            <a:custGeom>
              <a:avLst/>
              <a:gdLst/>
              <a:ahLst/>
              <a:cxnLst/>
              <a:rect l="l" t="t" r="r" b="b"/>
              <a:pathLst>
                <a:path w="2374265" h="365760">
                  <a:moveTo>
                    <a:pt x="1450848" y="0"/>
                  </a:moveTo>
                  <a:lnTo>
                    <a:pt x="60960" y="0"/>
                  </a:lnTo>
                  <a:lnTo>
                    <a:pt x="37236" y="4792"/>
                  </a:lnTo>
                  <a:lnTo>
                    <a:pt x="17859" y="17859"/>
                  </a:lnTo>
                  <a:lnTo>
                    <a:pt x="4792" y="37236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2" y="328528"/>
                  </a:lnTo>
                  <a:lnTo>
                    <a:pt x="17859" y="347905"/>
                  </a:lnTo>
                  <a:lnTo>
                    <a:pt x="37236" y="360969"/>
                  </a:lnTo>
                  <a:lnTo>
                    <a:pt x="60960" y="365759"/>
                  </a:lnTo>
                  <a:lnTo>
                    <a:pt x="1450848" y="365759"/>
                  </a:lnTo>
                  <a:lnTo>
                    <a:pt x="1474571" y="360969"/>
                  </a:lnTo>
                  <a:lnTo>
                    <a:pt x="1493948" y="347905"/>
                  </a:lnTo>
                  <a:lnTo>
                    <a:pt x="1507015" y="328528"/>
                  </a:lnTo>
                  <a:lnTo>
                    <a:pt x="1511808" y="304799"/>
                  </a:lnTo>
                  <a:lnTo>
                    <a:pt x="1511808" y="152399"/>
                  </a:lnTo>
                  <a:lnTo>
                    <a:pt x="2330164" y="152399"/>
                  </a:lnTo>
                  <a:lnTo>
                    <a:pt x="1511808" y="60959"/>
                  </a:lnTo>
                  <a:lnTo>
                    <a:pt x="1507015" y="37236"/>
                  </a:lnTo>
                  <a:lnTo>
                    <a:pt x="1493948" y="17859"/>
                  </a:lnTo>
                  <a:lnTo>
                    <a:pt x="1474571" y="4792"/>
                  </a:lnTo>
                  <a:lnTo>
                    <a:pt x="1450848" y="0"/>
                  </a:lnTo>
                  <a:close/>
                </a:path>
                <a:path w="2374265" h="365760">
                  <a:moveTo>
                    <a:pt x="2330164" y="152399"/>
                  </a:moveTo>
                  <a:lnTo>
                    <a:pt x="1511808" y="152399"/>
                  </a:lnTo>
                  <a:lnTo>
                    <a:pt x="2374265" y="157327"/>
                  </a:lnTo>
                  <a:lnTo>
                    <a:pt x="2330164" y="152399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21813" y="3722369"/>
              <a:ext cx="2374265" cy="365760"/>
            </a:xfrm>
            <a:custGeom>
              <a:avLst/>
              <a:gdLst/>
              <a:ahLst/>
              <a:cxnLst/>
              <a:rect l="l" t="t" r="r" b="b"/>
              <a:pathLst>
                <a:path w="2374265" h="365760">
                  <a:moveTo>
                    <a:pt x="0" y="60959"/>
                  </a:moveTo>
                  <a:lnTo>
                    <a:pt x="4792" y="37236"/>
                  </a:lnTo>
                  <a:lnTo>
                    <a:pt x="17859" y="17859"/>
                  </a:lnTo>
                  <a:lnTo>
                    <a:pt x="37236" y="4792"/>
                  </a:lnTo>
                  <a:lnTo>
                    <a:pt x="60960" y="0"/>
                  </a:lnTo>
                  <a:lnTo>
                    <a:pt x="881888" y="0"/>
                  </a:lnTo>
                  <a:lnTo>
                    <a:pt x="1259839" y="0"/>
                  </a:lnTo>
                  <a:lnTo>
                    <a:pt x="1450848" y="0"/>
                  </a:lnTo>
                  <a:lnTo>
                    <a:pt x="1474571" y="4792"/>
                  </a:lnTo>
                  <a:lnTo>
                    <a:pt x="1493948" y="17859"/>
                  </a:lnTo>
                  <a:lnTo>
                    <a:pt x="1507015" y="37236"/>
                  </a:lnTo>
                  <a:lnTo>
                    <a:pt x="1511808" y="60959"/>
                  </a:lnTo>
                  <a:lnTo>
                    <a:pt x="2374265" y="157327"/>
                  </a:lnTo>
                  <a:lnTo>
                    <a:pt x="1511808" y="152399"/>
                  </a:lnTo>
                  <a:lnTo>
                    <a:pt x="1511808" y="304799"/>
                  </a:lnTo>
                  <a:lnTo>
                    <a:pt x="1507015" y="328528"/>
                  </a:lnTo>
                  <a:lnTo>
                    <a:pt x="1493948" y="347905"/>
                  </a:lnTo>
                  <a:lnTo>
                    <a:pt x="1474571" y="360969"/>
                  </a:lnTo>
                  <a:lnTo>
                    <a:pt x="1450848" y="365759"/>
                  </a:lnTo>
                  <a:lnTo>
                    <a:pt x="1259839" y="365759"/>
                  </a:lnTo>
                  <a:lnTo>
                    <a:pt x="881888" y="365759"/>
                  </a:lnTo>
                  <a:lnTo>
                    <a:pt x="60960" y="365759"/>
                  </a:lnTo>
                  <a:lnTo>
                    <a:pt x="37236" y="360969"/>
                  </a:lnTo>
                  <a:lnTo>
                    <a:pt x="17859" y="347905"/>
                  </a:lnTo>
                  <a:lnTo>
                    <a:pt x="4792" y="328528"/>
                  </a:lnTo>
                  <a:lnTo>
                    <a:pt x="0" y="304799"/>
                  </a:lnTo>
                  <a:lnTo>
                    <a:pt x="0" y="152399"/>
                  </a:lnTo>
                  <a:lnTo>
                    <a:pt x="0" y="60959"/>
                  </a:lnTo>
                  <a:close/>
                </a:path>
              </a:pathLst>
            </a:custGeom>
            <a:ln w="25399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53133" y="4338066"/>
              <a:ext cx="3215005" cy="431800"/>
            </a:xfrm>
            <a:custGeom>
              <a:avLst/>
              <a:gdLst/>
              <a:ahLst/>
              <a:cxnLst/>
              <a:rect l="l" t="t" r="r" b="b"/>
              <a:pathLst>
                <a:path w="3215004" h="431800">
                  <a:moveTo>
                    <a:pt x="2390902" y="0"/>
                  </a:moveTo>
                  <a:lnTo>
                    <a:pt x="71881" y="0"/>
                  </a:lnTo>
                  <a:lnTo>
                    <a:pt x="43880" y="5648"/>
                  </a:lnTo>
                  <a:lnTo>
                    <a:pt x="21034" y="21053"/>
                  </a:lnTo>
                  <a:lnTo>
                    <a:pt x="5641" y="43901"/>
                  </a:lnTo>
                  <a:lnTo>
                    <a:pt x="0" y="71882"/>
                  </a:lnTo>
                  <a:lnTo>
                    <a:pt x="0" y="359410"/>
                  </a:lnTo>
                  <a:lnTo>
                    <a:pt x="5641" y="387390"/>
                  </a:lnTo>
                  <a:lnTo>
                    <a:pt x="21034" y="410238"/>
                  </a:lnTo>
                  <a:lnTo>
                    <a:pt x="43880" y="425643"/>
                  </a:lnTo>
                  <a:lnTo>
                    <a:pt x="71881" y="431292"/>
                  </a:lnTo>
                  <a:lnTo>
                    <a:pt x="2390902" y="431292"/>
                  </a:lnTo>
                  <a:lnTo>
                    <a:pt x="2418903" y="425643"/>
                  </a:lnTo>
                  <a:lnTo>
                    <a:pt x="2441749" y="410238"/>
                  </a:lnTo>
                  <a:lnTo>
                    <a:pt x="2457142" y="387390"/>
                  </a:lnTo>
                  <a:lnTo>
                    <a:pt x="2462783" y="359410"/>
                  </a:lnTo>
                  <a:lnTo>
                    <a:pt x="2462783" y="179705"/>
                  </a:lnTo>
                  <a:lnTo>
                    <a:pt x="3152702" y="71882"/>
                  </a:lnTo>
                  <a:lnTo>
                    <a:pt x="2462783" y="71882"/>
                  </a:lnTo>
                  <a:lnTo>
                    <a:pt x="2457142" y="43901"/>
                  </a:lnTo>
                  <a:lnTo>
                    <a:pt x="2441749" y="21053"/>
                  </a:lnTo>
                  <a:lnTo>
                    <a:pt x="2418903" y="5648"/>
                  </a:lnTo>
                  <a:lnTo>
                    <a:pt x="2390902" y="0"/>
                  </a:lnTo>
                  <a:close/>
                </a:path>
                <a:path w="3215004" h="431800">
                  <a:moveTo>
                    <a:pt x="3214624" y="62204"/>
                  </a:moveTo>
                  <a:lnTo>
                    <a:pt x="2462783" y="71882"/>
                  </a:lnTo>
                  <a:lnTo>
                    <a:pt x="3152702" y="71882"/>
                  </a:lnTo>
                  <a:lnTo>
                    <a:pt x="3214624" y="62204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3133" y="4338066"/>
              <a:ext cx="3215005" cy="431800"/>
            </a:xfrm>
            <a:custGeom>
              <a:avLst/>
              <a:gdLst/>
              <a:ahLst/>
              <a:cxnLst/>
              <a:rect l="l" t="t" r="r" b="b"/>
              <a:pathLst>
                <a:path w="3215004" h="431800">
                  <a:moveTo>
                    <a:pt x="0" y="71882"/>
                  </a:moveTo>
                  <a:lnTo>
                    <a:pt x="5641" y="43901"/>
                  </a:lnTo>
                  <a:lnTo>
                    <a:pt x="21034" y="21053"/>
                  </a:lnTo>
                  <a:lnTo>
                    <a:pt x="43880" y="5648"/>
                  </a:lnTo>
                  <a:lnTo>
                    <a:pt x="71881" y="0"/>
                  </a:lnTo>
                  <a:lnTo>
                    <a:pt x="1436623" y="0"/>
                  </a:lnTo>
                  <a:lnTo>
                    <a:pt x="2052319" y="0"/>
                  </a:lnTo>
                  <a:lnTo>
                    <a:pt x="2390902" y="0"/>
                  </a:lnTo>
                  <a:lnTo>
                    <a:pt x="2418903" y="5648"/>
                  </a:lnTo>
                  <a:lnTo>
                    <a:pt x="2441749" y="21053"/>
                  </a:lnTo>
                  <a:lnTo>
                    <a:pt x="2457142" y="43901"/>
                  </a:lnTo>
                  <a:lnTo>
                    <a:pt x="2462783" y="71882"/>
                  </a:lnTo>
                  <a:lnTo>
                    <a:pt x="3214624" y="62204"/>
                  </a:lnTo>
                  <a:lnTo>
                    <a:pt x="2462783" y="179705"/>
                  </a:lnTo>
                  <a:lnTo>
                    <a:pt x="2462783" y="359410"/>
                  </a:lnTo>
                  <a:lnTo>
                    <a:pt x="2457142" y="387390"/>
                  </a:lnTo>
                  <a:lnTo>
                    <a:pt x="2441749" y="410238"/>
                  </a:lnTo>
                  <a:lnTo>
                    <a:pt x="2418903" y="425643"/>
                  </a:lnTo>
                  <a:lnTo>
                    <a:pt x="2390902" y="431292"/>
                  </a:lnTo>
                  <a:lnTo>
                    <a:pt x="2052319" y="431292"/>
                  </a:lnTo>
                  <a:lnTo>
                    <a:pt x="1436623" y="431292"/>
                  </a:lnTo>
                  <a:lnTo>
                    <a:pt x="71881" y="431292"/>
                  </a:lnTo>
                  <a:lnTo>
                    <a:pt x="43880" y="425643"/>
                  </a:lnTo>
                  <a:lnTo>
                    <a:pt x="21034" y="410238"/>
                  </a:lnTo>
                  <a:lnTo>
                    <a:pt x="5641" y="387390"/>
                  </a:lnTo>
                  <a:lnTo>
                    <a:pt x="0" y="359410"/>
                  </a:lnTo>
                  <a:lnTo>
                    <a:pt x="0" y="179705"/>
                  </a:lnTo>
                  <a:lnTo>
                    <a:pt x="0" y="71882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11370" y="1704594"/>
            <a:ext cx="1602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25" dirty="0">
                <a:solidFill>
                  <a:srgbClr val="00839F"/>
                </a:solidFill>
                <a:latin typeface="Trebuchet MS"/>
                <a:cs typeface="Trebuchet MS"/>
              </a:rPr>
              <a:t>C</a:t>
            </a:r>
            <a:r>
              <a:rPr sz="1400" spc="100" dirty="0">
                <a:solidFill>
                  <a:srgbClr val="00839F"/>
                </a:solidFill>
                <a:latin typeface="Trebuchet MS"/>
                <a:cs typeface="Trebuchet MS"/>
              </a:rPr>
              <a:t>o</a:t>
            </a:r>
            <a:r>
              <a:rPr sz="1400" spc="25" dirty="0">
                <a:solidFill>
                  <a:srgbClr val="00839F"/>
                </a:solidFill>
                <a:latin typeface="Trebuchet MS"/>
                <a:cs typeface="Trebuchet MS"/>
              </a:rPr>
              <a:t>ntainer</a:t>
            </a:r>
            <a:r>
              <a:rPr sz="1400" spc="-75" dirty="0">
                <a:solidFill>
                  <a:srgbClr val="00839F"/>
                </a:solidFill>
                <a:latin typeface="Trebuchet MS"/>
                <a:cs typeface="Trebuchet MS"/>
              </a:rPr>
              <a:t> </a:t>
            </a:r>
            <a:r>
              <a:rPr sz="1400" spc="110" dirty="0">
                <a:solidFill>
                  <a:srgbClr val="00839F"/>
                </a:solidFill>
                <a:latin typeface="Trebuchet MS"/>
                <a:cs typeface="Trebuchet MS"/>
              </a:rPr>
              <a:t>R</a:t>
            </a:r>
            <a:r>
              <a:rPr sz="1400" spc="90" dirty="0">
                <a:solidFill>
                  <a:srgbClr val="00839F"/>
                </a:solidFill>
                <a:latin typeface="Trebuchet MS"/>
                <a:cs typeface="Trebuchet MS"/>
              </a:rPr>
              <a:t>e</a:t>
            </a:r>
            <a:r>
              <a:rPr sz="1400" spc="40" dirty="0">
                <a:solidFill>
                  <a:srgbClr val="00839F"/>
                </a:solidFill>
                <a:latin typeface="Trebuchet MS"/>
                <a:cs typeface="Trebuchet MS"/>
              </a:rPr>
              <a:t>gistr</a:t>
            </a:r>
            <a:r>
              <a:rPr sz="1400" spc="60" dirty="0">
                <a:solidFill>
                  <a:srgbClr val="00839F"/>
                </a:solidFill>
                <a:latin typeface="Trebuchet MS"/>
                <a:cs typeface="Trebuchet MS"/>
              </a:rPr>
              <a:t>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79194" y="3780231"/>
            <a:ext cx="2010410" cy="88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Docker</a:t>
            </a:r>
            <a:r>
              <a:rPr sz="1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Hub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Azure</a:t>
            </a:r>
            <a:r>
              <a:rPr sz="1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1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Registry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870" y="67818"/>
            <a:ext cx="20840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90" dirty="0">
                <a:solidFill>
                  <a:srgbClr val="006FC0"/>
                </a:solidFill>
              </a:rPr>
              <a:t>What</a:t>
            </a:r>
            <a:r>
              <a:rPr sz="2600" spc="275" dirty="0">
                <a:solidFill>
                  <a:srgbClr val="006FC0"/>
                </a:solidFill>
              </a:rPr>
              <a:t> </a:t>
            </a:r>
            <a:r>
              <a:rPr sz="2600" spc="-300" dirty="0">
                <a:solidFill>
                  <a:srgbClr val="006FC0"/>
                </a:solidFill>
              </a:rPr>
              <a:t>is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300" dirty="0">
                <a:solidFill>
                  <a:srgbClr val="006FC0"/>
                </a:solidFill>
              </a:rPr>
              <a:t>Docker?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3740" y="918717"/>
            <a:ext cx="8589010" cy="325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Docker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container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standard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describes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format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runtime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Docker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containers.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6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Docker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open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source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project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automates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on-premises.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6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Docker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company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promotes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evolves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technology,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work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collaboration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vendors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Microsoft.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6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result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adopting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docker,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container,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undeployed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faster,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start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stop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faster,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change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600"/>
              </a:spcBef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another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“image”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faster,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process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things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faster.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same,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regardless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where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they’re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compatibility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issues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Predictable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behavior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Works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language,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OS,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technology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2235" y="2514600"/>
            <a:ext cx="1527048" cy="1307592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877" y="1604611"/>
            <a:ext cx="4300855" cy="1057275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spc="-155" dirty="0"/>
              <a:t>Azure</a:t>
            </a:r>
            <a:r>
              <a:rPr spc="-110" dirty="0"/>
              <a:t> </a:t>
            </a:r>
            <a:r>
              <a:rPr spc="-125" dirty="0"/>
              <a:t>Virtual</a:t>
            </a:r>
            <a:r>
              <a:rPr spc="-110" dirty="0"/>
              <a:t> </a:t>
            </a:r>
            <a:r>
              <a:rPr spc="-220" dirty="0"/>
              <a:t>Desktop</a:t>
            </a:r>
          </a:p>
          <a:p>
            <a:pPr marR="62230" algn="ctr">
              <a:lnSpc>
                <a:spcPct val="100000"/>
              </a:lnSpc>
              <a:spcBef>
                <a:spcPts val="595"/>
              </a:spcBef>
            </a:pPr>
            <a:r>
              <a:rPr sz="1200" b="0" spc="-90" dirty="0">
                <a:latin typeface="Verdana"/>
                <a:cs typeface="Verdana"/>
              </a:rPr>
              <a:t>desktop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and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app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virtualization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service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in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Azure.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472" y="1053211"/>
            <a:ext cx="8205470" cy="2739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Web-based,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graphical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interface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(GUI)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controlling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5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Unified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console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alternative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command-line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tools.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Build,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manage,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monitor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everything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simple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complex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deployments.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custom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dashboards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organized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view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11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Marketplace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helps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1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partners,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independent</a:t>
            </a:r>
            <a:r>
              <a:rPr sz="11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software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vendors,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startups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are </a:t>
            </a:r>
            <a:r>
              <a:rPr sz="1100" spc="-3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offering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solutions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services,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optimized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Continuous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closest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location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Continuously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maintained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behind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scene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requires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downtime.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7041" y="4786985"/>
            <a:ext cx="1930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65" dirty="0">
                <a:solidFill>
                  <a:srgbClr val="969CB8"/>
                </a:solidFill>
                <a:latin typeface="Lucida Sans Unicode"/>
                <a:cs typeface="Lucida Sans Unicode"/>
              </a:rPr>
              <a:t>22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13189" y="67818"/>
            <a:ext cx="31883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51865" algn="l"/>
                <a:tab pos="3175000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-2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Portal	</a:t>
            </a:r>
            <a:endParaRPr sz="2600"/>
          </a:p>
        </p:txBody>
      </p:sp>
      <p:sp>
        <p:nvSpPr>
          <p:cNvPr id="5" name="object 5"/>
          <p:cNvSpPr/>
          <p:nvPr/>
        </p:nvSpPr>
        <p:spPr>
          <a:xfrm>
            <a:off x="3125723" y="450485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7070" y="67818"/>
            <a:ext cx="26924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365" dirty="0">
                <a:solidFill>
                  <a:srgbClr val="006FC0"/>
                </a:solidFill>
              </a:rPr>
              <a:t>Virtual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350" dirty="0">
                <a:solidFill>
                  <a:srgbClr val="006FC0"/>
                </a:solidFill>
              </a:rPr>
              <a:t>Desktop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916745" y="396954"/>
            <a:ext cx="3574415" cy="72390"/>
            <a:chOff x="2916745" y="396954"/>
            <a:chExt cx="3574415" cy="72390"/>
          </a:xfrm>
        </p:grpSpPr>
        <p:sp>
          <p:nvSpPr>
            <p:cNvPr id="4" name="object 4"/>
            <p:cNvSpPr/>
            <p:nvPr/>
          </p:nvSpPr>
          <p:spPr>
            <a:xfrm>
              <a:off x="2921507" y="43891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8091" y="1460118"/>
            <a:ext cx="3630929" cy="175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Some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challenges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overhead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6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000">
              <a:lnSpc>
                <a:spcPct val="1502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Separates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local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hardware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operating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systems,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291" y="3275228"/>
            <a:ext cx="31680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501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Separate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compute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environment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devices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so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risk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confidential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information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being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left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 personal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device is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greatly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reduced.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5291" y="4356608"/>
            <a:ext cx="29210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device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3088" y="1132332"/>
            <a:ext cx="4882896" cy="26517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961001" y="3992067"/>
            <a:ext cx="32258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Image</a:t>
            </a:r>
            <a:r>
              <a:rPr sz="800" spc="30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Reference:</a:t>
            </a:r>
            <a:r>
              <a:rPr sz="800" spc="65" dirty="0">
                <a:latin typeface="Arial MT"/>
                <a:cs typeface="Arial MT"/>
              </a:rPr>
              <a:t> </a:t>
            </a:r>
            <a:r>
              <a:rPr sz="800" spc="-5" dirty="0">
                <a:latin typeface="Arial MT"/>
                <a:cs typeface="Arial MT"/>
              </a:rPr>
              <a:t>https://</a:t>
            </a:r>
            <a:r>
              <a:rPr sz="800" spc="-5" dirty="0">
                <a:latin typeface="Arial MT"/>
                <a:cs typeface="Arial MT"/>
                <a:hlinkClick r:id="rId3"/>
              </a:rPr>
              <a:t>www.ezeep.com/custom-url-wvd-html5-client/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7070" y="67818"/>
            <a:ext cx="26924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365" dirty="0">
                <a:solidFill>
                  <a:srgbClr val="006FC0"/>
                </a:solidFill>
              </a:rPr>
              <a:t>Virtual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350" dirty="0">
                <a:solidFill>
                  <a:srgbClr val="006FC0"/>
                </a:solidFill>
              </a:rPr>
              <a:t>Desktop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916745" y="396954"/>
            <a:ext cx="3574415" cy="72390"/>
            <a:chOff x="2916745" y="396954"/>
            <a:chExt cx="3574415" cy="72390"/>
          </a:xfrm>
        </p:grpSpPr>
        <p:sp>
          <p:nvSpPr>
            <p:cNvPr id="4" name="object 4"/>
            <p:cNvSpPr/>
            <p:nvPr/>
          </p:nvSpPr>
          <p:spPr>
            <a:xfrm>
              <a:off x="2921507" y="43891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9740" y="1030986"/>
            <a:ext cx="5221605" cy="3212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Provide: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Full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desktops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Direct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running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machine.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Segoe UI Symbol"/>
              <a:buChar char="⮚"/>
            </a:pPr>
            <a:endParaRPr sz="16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Enables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cloud-hosted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version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location.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6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Fully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device: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Mac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iOS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Android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HTML5</a:t>
            </a:r>
            <a:r>
              <a:rPr sz="10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Browser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Similar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Remote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Desktop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(RDS)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9464" y="1820058"/>
            <a:ext cx="1896417" cy="1613867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4045" y="67818"/>
            <a:ext cx="34258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12490" algn="l"/>
              </a:tabLst>
            </a:pPr>
            <a:r>
              <a:rPr sz="2600" u="heavy" spc="2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Remote</a:t>
            </a:r>
            <a:r>
              <a:rPr sz="2600" u="heavy" spc="-3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Desktop</a:t>
            </a:r>
            <a:r>
              <a:rPr sz="2600" u="heavy" spc="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Services	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4326" y="1170671"/>
            <a:ext cx="979166" cy="9038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2151" y="1170671"/>
            <a:ext cx="979166" cy="9038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9866" y="1175243"/>
            <a:ext cx="979166" cy="903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8877" y="3385026"/>
            <a:ext cx="789633" cy="8240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9949" y="3385026"/>
            <a:ext cx="789633" cy="8240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6805" y="3385026"/>
            <a:ext cx="789633" cy="82404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061161" y="2286761"/>
            <a:ext cx="151130" cy="909319"/>
            <a:chOff x="2061161" y="2286761"/>
            <a:chExt cx="151130" cy="909319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1161" y="2288051"/>
              <a:ext cx="151037" cy="9078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81783" y="2286761"/>
              <a:ext cx="114300" cy="857250"/>
            </a:xfrm>
            <a:custGeom>
              <a:avLst/>
              <a:gdLst/>
              <a:ahLst/>
              <a:cxnLst/>
              <a:rect l="l" t="t" r="r" b="b"/>
              <a:pathLst>
                <a:path w="114300" h="8572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857250"/>
                  </a:lnTo>
                  <a:lnTo>
                    <a:pt x="76200" y="857250"/>
                  </a:lnTo>
                  <a:lnTo>
                    <a:pt x="76200" y="95250"/>
                  </a:lnTo>
                  <a:close/>
                </a:path>
                <a:path w="114300" h="8572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8572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37661" y="2286761"/>
            <a:ext cx="151130" cy="909319"/>
            <a:chOff x="4537661" y="2286761"/>
            <a:chExt cx="151130" cy="909319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7661" y="2288051"/>
              <a:ext cx="151037" cy="90784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58283" y="2286761"/>
              <a:ext cx="114300" cy="857250"/>
            </a:xfrm>
            <a:custGeom>
              <a:avLst/>
              <a:gdLst/>
              <a:ahLst/>
              <a:cxnLst/>
              <a:rect l="l" t="t" r="r" b="b"/>
              <a:pathLst>
                <a:path w="114300" h="8572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857250"/>
                  </a:lnTo>
                  <a:lnTo>
                    <a:pt x="76200" y="857250"/>
                  </a:lnTo>
                  <a:lnTo>
                    <a:pt x="76200" y="95250"/>
                  </a:lnTo>
                  <a:close/>
                </a:path>
                <a:path w="114300" h="8572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8572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823661" y="2286761"/>
            <a:ext cx="151130" cy="909319"/>
            <a:chOff x="6823661" y="2286761"/>
            <a:chExt cx="151130" cy="909319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3661" y="2288051"/>
              <a:ext cx="151037" cy="90784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44283" y="2286761"/>
              <a:ext cx="114300" cy="857250"/>
            </a:xfrm>
            <a:custGeom>
              <a:avLst/>
              <a:gdLst/>
              <a:ahLst/>
              <a:cxnLst/>
              <a:rect l="l" t="t" r="r" b="b"/>
              <a:pathLst>
                <a:path w="114300" h="8572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857250"/>
                  </a:lnTo>
                  <a:lnTo>
                    <a:pt x="76200" y="857250"/>
                  </a:lnTo>
                  <a:lnTo>
                    <a:pt x="76200" y="95250"/>
                  </a:lnTo>
                  <a:close/>
                </a:path>
                <a:path w="114300" h="8572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8572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9269" y="67818"/>
            <a:ext cx="49231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u="heavy" spc="5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Key</a:t>
            </a:r>
            <a:r>
              <a:rPr sz="2600" u="heavy" spc="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features</a:t>
            </a:r>
            <a:r>
              <a:rPr sz="2600" u="heavy" spc="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of</a:t>
            </a:r>
            <a:r>
              <a:rPr sz="2600" u="heavy" spc="3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Virtual</a:t>
            </a:r>
            <a:r>
              <a:rPr sz="2600" u="heavy" spc="3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</a:t>
            </a:r>
            <a:r>
              <a:rPr sz="2600" spc="-355" dirty="0">
                <a:solidFill>
                  <a:srgbClr val="006FC0"/>
                </a:solidFill>
              </a:rPr>
              <a:t>esktop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7437" y="3557015"/>
            <a:ext cx="789633" cy="8229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1877" y="3500851"/>
            <a:ext cx="789633" cy="8240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7277" y="3500851"/>
            <a:ext cx="789633" cy="82404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804850" y="2443988"/>
            <a:ext cx="1120775" cy="1002030"/>
            <a:chOff x="5804850" y="2443988"/>
            <a:chExt cx="1120775" cy="10020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4850" y="2443988"/>
              <a:ext cx="1120666" cy="10018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29681" y="2451354"/>
              <a:ext cx="1070610" cy="951230"/>
            </a:xfrm>
            <a:custGeom>
              <a:avLst/>
              <a:gdLst/>
              <a:ahLst/>
              <a:cxnLst/>
              <a:rect l="l" t="t" r="r" b="b"/>
              <a:pathLst>
                <a:path w="1070609" h="951229">
                  <a:moveTo>
                    <a:pt x="972153" y="61517"/>
                  </a:moveTo>
                  <a:lnTo>
                    <a:pt x="0" y="922273"/>
                  </a:lnTo>
                  <a:lnTo>
                    <a:pt x="25146" y="950848"/>
                  </a:lnTo>
                  <a:lnTo>
                    <a:pt x="997384" y="90002"/>
                  </a:lnTo>
                  <a:lnTo>
                    <a:pt x="972153" y="61517"/>
                  </a:lnTo>
                  <a:close/>
                </a:path>
                <a:path w="1070609" h="951229">
                  <a:moveTo>
                    <a:pt x="1050724" y="48894"/>
                  </a:moveTo>
                  <a:lnTo>
                    <a:pt x="986409" y="48894"/>
                  </a:lnTo>
                  <a:lnTo>
                    <a:pt x="1011682" y="77343"/>
                  </a:lnTo>
                  <a:lnTo>
                    <a:pt x="997384" y="90002"/>
                  </a:lnTo>
                  <a:lnTo>
                    <a:pt x="1022730" y="118618"/>
                  </a:lnTo>
                  <a:lnTo>
                    <a:pt x="1050724" y="48894"/>
                  </a:lnTo>
                  <a:close/>
                </a:path>
                <a:path w="1070609" h="951229">
                  <a:moveTo>
                    <a:pt x="986409" y="48894"/>
                  </a:moveTo>
                  <a:lnTo>
                    <a:pt x="972153" y="61517"/>
                  </a:lnTo>
                  <a:lnTo>
                    <a:pt x="997384" y="90002"/>
                  </a:lnTo>
                  <a:lnTo>
                    <a:pt x="1011682" y="77343"/>
                  </a:lnTo>
                  <a:lnTo>
                    <a:pt x="986409" y="48894"/>
                  </a:lnTo>
                  <a:close/>
                </a:path>
                <a:path w="1070609" h="951229">
                  <a:moveTo>
                    <a:pt x="1070355" y="0"/>
                  </a:moveTo>
                  <a:lnTo>
                    <a:pt x="946912" y="33019"/>
                  </a:lnTo>
                  <a:lnTo>
                    <a:pt x="972153" y="61517"/>
                  </a:lnTo>
                  <a:lnTo>
                    <a:pt x="986409" y="48894"/>
                  </a:lnTo>
                  <a:lnTo>
                    <a:pt x="1050724" y="48894"/>
                  </a:lnTo>
                  <a:lnTo>
                    <a:pt x="1070355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009589" y="2402585"/>
            <a:ext cx="151130" cy="909319"/>
            <a:chOff x="7009589" y="2402585"/>
            <a:chExt cx="151130" cy="909319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9589" y="2403875"/>
              <a:ext cx="151037" cy="9078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30212" y="2402585"/>
              <a:ext cx="114300" cy="857250"/>
            </a:xfrm>
            <a:custGeom>
              <a:avLst/>
              <a:gdLst/>
              <a:ahLst/>
              <a:cxnLst/>
              <a:rect l="l" t="t" r="r" b="b"/>
              <a:pathLst>
                <a:path w="114300" h="85725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857250"/>
                  </a:lnTo>
                  <a:lnTo>
                    <a:pt x="76200" y="857250"/>
                  </a:lnTo>
                  <a:lnTo>
                    <a:pt x="76200" y="95250"/>
                  </a:lnTo>
                  <a:close/>
                </a:path>
                <a:path w="114300" h="85725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85725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341830" y="1949195"/>
            <a:ext cx="1174750" cy="1440815"/>
            <a:chOff x="7341830" y="1949195"/>
            <a:chExt cx="1174750" cy="144081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1830" y="2443784"/>
              <a:ext cx="1063155" cy="9456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372349" y="2451353"/>
              <a:ext cx="1012825" cy="895350"/>
            </a:xfrm>
            <a:custGeom>
              <a:avLst/>
              <a:gdLst/>
              <a:ahLst/>
              <a:cxnLst/>
              <a:rect l="l" t="t" r="r" b="b"/>
              <a:pathLst>
                <a:path w="1012825" h="895350">
                  <a:moveTo>
                    <a:pt x="98371" y="61226"/>
                  </a:moveTo>
                  <a:lnTo>
                    <a:pt x="73200" y="89782"/>
                  </a:lnTo>
                  <a:lnTo>
                    <a:pt x="987551" y="894841"/>
                  </a:lnTo>
                  <a:lnTo>
                    <a:pt x="1012825" y="866139"/>
                  </a:lnTo>
                  <a:lnTo>
                    <a:pt x="98371" y="61226"/>
                  </a:lnTo>
                  <a:close/>
                </a:path>
                <a:path w="1012825" h="895350">
                  <a:moveTo>
                    <a:pt x="0" y="0"/>
                  </a:moveTo>
                  <a:lnTo>
                    <a:pt x="48005" y="118363"/>
                  </a:lnTo>
                  <a:lnTo>
                    <a:pt x="73200" y="89782"/>
                  </a:lnTo>
                  <a:lnTo>
                    <a:pt x="58927" y="77215"/>
                  </a:lnTo>
                  <a:lnTo>
                    <a:pt x="84074" y="48640"/>
                  </a:lnTo>
                  <a:lnTo>
                    <a:pt x="109465" y="48640"/>
                  </a:lnTo>
                  <a:lnTo>
                    <a:pt x="123571" y="32638"/>
                  </a:lnTo>
                  <a:lnTo>
                    <a:pt x="0" y="0"/>
                  </a:lnTo>
                  <a:close/>
                </a:path>
                <a:path w="1012825" h="895350">
                  <a:moveTo>
                    <a:pt x="84074" y="48640"/>
                  </a:moveTo>
                  <a:lnTo>
                    <a:pt x="58927" y="77215"/>
                  </a:lnTo>
                  <a:lnTo>
                    <a:pt x="73200" y="89782"/>
                  </a:lnTo>
                  <a:lnTo>
                    <a:pt x="98371" y="61226"/>
                  </a:lnTo>
                  <a:lnTo>
                    <a:pt x="84074" y="48640"/>
                  </a:lnTo>
                  <a:close/>
                </a:path>
                <a:path w="1012825" h="895350">
                  <a:moveTo>
                    <a:pt x="109465" y="48640"/>
                  </a:moveTo>
                  <a:lnTo>
                    <a:pt x="84074" y="48640"/>
                  </a:lnTo>
                  <a:lnTo>
                    <a:pt x="98371" y="61226"/>
                  </a:lnTo>
                  <a:lnTo>
                    <a:pt x="109465" y="4864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1415" y="1949195"/>
              <a:ext cx="234670" cy="13167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65743" y="2049017"/>
              <a:ext cx="90170" cy="1158875"/>
            </a:xfrm>
            <a:custGeom>
              <a:avLst/>
              <a:gdLst/>
              <a:ahLst/>
              <a:cxnLst/>
              <a:rect l="l" t="t" r="r" b="b"/>
              <a:pathLst>
                <a:path w="90170" h="1158875">
                  <a:moveTo>
                    <a:pt x="50751" y="75690"/>
                  </a:moveTo>
                  <a:lnTo>
                    <a:pt x="25351" y="76581"/>
                  </a:lnTo>
                  <a:lnTo>
                    <a:pt x="64515" y="1158620"/>
                  </a:lnTo>
                  <a:lnTo>
                    <a:pt x="89915" y="1157732"/>
                  </a:lnTo>
                  <a:lnTo>
                    <a:pt x="50751" y="75690"/>
                  </a:lnTo>
                  <a:close/>
                </a:path>
                <a:path w="90170" h="1158875">
                  <a:moveTo>
                    <a:pt x="35305" y="0"/>
                  </a:moveTo>
                  <a:lnTo>
                    <a:pt x="0" y="77469"/>
                  </a:lnTo>
                  <a:lnTo>
                    <a:pt x="25351" y="76581"/>
                  </a:lnTo>
                  <a:lnTo>
                    <a:pt x="24891" y="63881"/>
                  </a:lnTo>
                  <a:lnTo>
                    <a:pt x="50291" y="62992"/>
                  </a:lnTo>
                  <a:lnTo>
                    <a:pt x="69636" y="62992"/>
                  </a:lnTo>
                  <a:lnTo>
                    <a:pt x="35305" y="0"/>
                  </a:lnTo>
                  <a:close/>
                </a:path>
                <a:path w="90170" h="1158875">
                  <a:moveTo>
                    <a:pt x="50291" y="62992"/>
                  </a:moveTo>
                  <a:lnTo>
                    <a:pt x="24891" y="63881"/>
                  </a:lnTo>
                  <a:lnTo>
                    <a:pt x="25351" y="76581"/>
                  </a:lnTo>
                  <a:lnTo>
                    <a:pt x="50751" y="75690"/>
                  </a:lnTo>
                  <a:lnTo>
                    <a:pt x="50291" y="62992"/>
                  </a:lnTo>
                  <a:close/>
                </a:path>
                <a:path w="90170" h="1158875">
                  <a:moveTo>
                    <a:pt x="69636" y="62992"/>
                  </a:moveTo>
                  <a:lnTo>
                    <a:pt x="50291" y="62992"/>
                  </a:lnTo>
                  <a:lnTo>
                    <a:pt x="50751" y="75690"/>
                  </a:lnTo>
                  <a:lnTo>
                    <a:pt x="76073" y="74802"/>
                  </a:lnTo>
                  <a:lnTo>
                    <a:pt x="69636" y="62992"/>
                  </a:lnTo>
                  <a:close/>
                </a:path>
              </a:pathLst>
            </a:custGeom>
            <a:solidFill>
              <a:srgbClr val="AAC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521195" y="1223772"/>
            <a:ext cx="2289175" cy="983615"/>
            <a:chOff x="6521195" y="1223772"/>
            <a:chExt cx="2289175" cy="98361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1195" y="1246318"/>
              <a:ext cx="1130727" cy="9610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1479" y="1223772"/>
              <a:ext cx="778764" cy="6126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74635" y="1409725"/>
              <a:ext cx="618731" cy="23467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494269" y="1471422"/>
              <a:ext cx="461645" cy="76200"/>
            </a:xfrm>
            <a:custGeom>
              <a:avLst/>
              <a:gdLst/>
              <a:ahLst/>
              <a:cxnLst/>
              <a:rect l="l" t="t" r="r" b="b"/>
              <a:pathLst>
                <a:path w="46164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461645" h="76200">
                  <a:moveTo>
                    <a:pt x="76200" y="25400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461645" h="76200">
                  <a:moveTo>
                    <a:pt x="461645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461645" y="50800"/>
                  </a:lnTo>
                  <a:lnTo>
                    <a:pt x="461645" y="25400"/>
                  </a:lnTo>
                  <a:close/>
                </a:path>
              </a:pathLst>
            </a:custGeom>
            <a:solidFill>
              <a:srgbClr val="AAC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4972" y="833120"/>
            <a:ext cx="214503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Supports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5" dirty="0">
                <a:solidFill>
                  <a:srgbClr val="006FC0"/>
                </a:solidFill>
                <a:latin typeface="Trebuchet MS"/>
                <a:cs typeface="Trebuchet MS"/>
              </a:rPr>
              <a:t>10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multi-session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8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80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5972" y="1069594"/>
            <a:ext cx="21717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st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poo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ca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ll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ca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204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s,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2172" y="1192123"/>
            <a:ext cx="4138295" cy="6654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4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8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ur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size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204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nd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nu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9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ser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800" spc="9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ea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od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4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9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est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80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85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ll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ca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se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q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ue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ll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8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Depth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mode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4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8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save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cost,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fully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allocated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40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before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moving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next</a:t>
            </a:r>
            <a:endParaRPr sz="8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800" spc="90" dirty="0">
                <a:solidFill>
                  <a:srgbClr val="006FC0"/>
                </a:solidFill>
                <a:latin typeface="Trebuchet MS"/>
                <a:cs typeface="Trebuchet MS"/>
              </a:rPr>
              <a:t>Au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8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204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whe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nd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ea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he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hr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esho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800" spc="-85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5972" y="2182495"/>
            <a:ext cx="390461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Marketplace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prebuilt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40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images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custom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images.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5972" y="2418715"/>
            <a:ext cx="18846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9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q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ue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nd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sec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ur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ex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en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5972" y="2654935"/>
            <a:ext cx="24161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800" dirty="0">
                <a:solidFill>
                  <a:srgbClr val="006FC0"/>
                </a:solidFill>
                <a:latin typeface="Trebuchet MS"/>
                <a:cs typeface="Trebuchet MS"/>
              </a:rPr>
              <a:t>eel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he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y'r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wo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ng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he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ca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800" spc="-85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4972" y="1945894"/>
            <a:ext cx="174815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80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ca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he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204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nd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wn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8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8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8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8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800">
              <a:latin typeface="Segoe UI Symbol"/>
              <a:cs typeface="Segoe UI 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5972" y="2891155"/>
            <a:ext cx="14801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Supported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systems: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4972" y="3013430"/>
            <a:ext cx="2091689" cy="13830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850900" indent="-381000">
              <a:lnSpc>
                <a:spcPct val="100000"/>
              </a:lnSpc>
              <a:spcBef>
                <a:spcPts val="4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800" spc="13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ndows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5" dirty="0">
                <a:solidFill>
                  <a:srgbClr val="006FC0"/>
                </a:solidFill>
                <a:latin typeface="Trebuchet MS"/>
                <a:cs typeface="Trebuchet MS"/>
              </a:rPr>
              <a:t>20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1</a:t>
            </a:r>
            <a:r>
              <a:rPr sz="800" spc="85" dirty="0">
                <a:solidFill>
                  <a:srgbClr val="006FC0"/>
                </a:solidFill>
                <a:latin typeface="Trebuchet MS"/>
                <a:cs typeface="Trebuchet MS"/>
              </a:rPr>
              <a:t>9</a:t>
            </a:r>
            <a:endParaRPr sz="800">
              <a:latin typeface="Trebuchet MS"/>
              <a:cs typeface="Trebuchet MS"/>
            </a:endParaRPr>
          </a:p>
          <a:p>
            <a:pPr marL="850900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800" spc="13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ndows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5" dirty="0">
                <a:solidFill>
                  <a:srgbClr val="006FC0"/>
                </a:solidFill>
                <a:latin typeface="Trebuchet MS"/>
                <a:cs typeface="Trebuchet MS"/>
              </a:rPr>
              <a:t>20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1</a:t>
            </a:r>
            <a:r>
              <a:rPr sz="800" spc="85" dirty="0">
                <a:solidFill>
                  <a:srgbClr val="006FC0"/>
                </a:solidFill>
                <a:latin typeface="Trebuchet MS"/>
                <a:cs typeface="Trebuchet MS"/>
              </a:rPr>
              <a:t>6</a:t>
            </a:r>
            <a:endParaRPr sz="800">
              <a:latin typeface="Trebuchet MS"/>
              <a:cs typeface="Trebuchet MS"/>
            </a:endParaRPr>
          </a:p>
          <a:p>
            <a:pPr marL="850900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2012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95" dirty="0">
                <a:solidFill>
                  <a:srgbClr val="006FC0"/>
                </a:solidFill>
                <a:latin typeface="Trebuchet MS"/>
                <a:cs typeface="Trebuchet MS"/>
              </a:rPr>
              <a:t>R2</a:t>
            </a:r>
            <a:endParaRPr sz="800">
              <a:latin typeface="Trebuchet MS"/>
              <a:cs typeface="Trebuchet MS"/>
            </a:endParaRPr>
          </a:p>
          <a:p>
            <a:pPr marL="850900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800" spc="13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ndows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5" dirty="0">
                <a:solidFill>
                  <a:srgbClr val="006FC0"/>
                </a:solidFill>
                <a:latin typeface="Trebuchet MS"/>
                <a:cs typeface="Trebuchet MS"/>
              </a:rPr>
              <a:t>10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nt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se</a:t>
            </a:r>
            <a:endParaRPr sz="800">
              <a:latin typeface="Trebuchet MS"/>
              <a:cs typeface="Trebuchet MS"/>
            </a:endParaRPr>
          </a:p>
          <a:p>
            <a:pPr marL="850900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800" spc="13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ndows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5" dirty="0">
                <a:solidFill>
                  <a:srgbClr val="006FC0"/>
                </a:solidFill>
                <a:latin typeface="Trebuchet MS"/>
                <a:cs typeface="Trebuchet MS"/>
              </a:rPr>
              <a:t>7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nt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se</a:t>
            </a:r>
            <a:endParaRPr sz="8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80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av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st</a:t>
            </a:r>
            <a:endParaRPr sz="8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800" spc="9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ng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yo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ur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wn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l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en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ses</a:t>
            </a:r>
            <a:endParaRPr sz="8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800" spc="9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uy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eser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ed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nsta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nc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9952" y="67818"/>
            <a:ext cx="53276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80" dirty="0">
                <a:solidFill>
                  <a:srgbClr val="006FC0"/>
                </a:solidFill>
              </a:rPr>
              <a:t>Why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495" dirty="0">
                <a:solidFill>
                  <a:srgbClr val="006FC0"/>
                </a:solidFill>
              </a:rPr>
              <a:t>should</a:t>
            </a:r>
            <a:r>
              <a:rPr sz="2600" spc="320" dirty="0">
                <a:solidFill>
                  <a:srgbClr val="006FC0"/>
                </a:solidFill>
              </a:rPr>
              <a:t> </a:t>
            </a:r>
            <a:r>
              <a:rPr sz="2600" spc="-590" dirty="0">
                <a:solidFill>
                  <a:srgbClr val="006FC0"/>
                </a:solidFill>
              </a:rPr>
              <a:t>you</a:t>
            </a:r>
            <a:r>
              <a:rPr sz="2600" spc="325" dirty="0">
                <a:solidFill>
                  <a:srgbClr val="006FC0"/>
                </a:solidFill>
              </a:rPr>
              <a:t> </a:t>
            </a:r>
            <a:r>
              <a:rPr sz="2600" spc="-330" dirty="0">
                <a:solidFill>
                  <a:srgbClr val="006FC0"/>
                </a:solidFill>
              </a:rPr>
              <a:t>use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270" dirty="0">
                <a:solidFill>
                  <a:srgbClr val="006FC0"/>
                </a:solidFill>
              </a:rPr>
              <a:t>Azure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365" dirty="0">
                <a:solidFill>
                  <a:srgbClr val="006FC0"/>
                </a:solidFill>
              </a:rPr>
              <a:t>Virtual</a:t>
            </a:r>
            <a:r>
              <a:rPr sz="2600" spc="325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Desktop?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1915477" y="396954"/>
            <a:ext cx="5198745" cy="58419"/>
            <a:chOff x="1915477" y="396954"/>
            <a:chExt cx="5198745" cy="58419"/>
          </a:xfrm>
        </p:grpSpPr>
        <p:sp>
          <p:nvSpPr>
            <p:cNvPr id="4" name="object 4"/>
            <p:cNvSpPr/>
            <p:nvPr/>
          </p:nvSpPr>
          <p:spPr>
            <a:xfrm>
              <a:off x="3954779" y="426720"/>
              <a:ext cx="3154680" cy="24130"/>
            </a:xfrm>
            <a:custGeom>
              <a:avLst/>
              <a:gdLst/>
              <a:ahLst/>
              <a:cxnLst/>
              <a:rect l="l" t="t" r="r" b="b"/>
              <a:pathLst>
                <a:path w="3154679" h="24129">
                  <a:moveTo>
                    <a:pt x="-4762" y="11910"/>
                  </a:moveTo>
                  <a:lnTo>
                    <a:pt x="3159442" y="11910"/>
                  </a:lnTo>
                </a:path>
              </a:pathLst>
            </a:custGeom>
            <a:ln w="3334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20239" y="420624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2119" y="840130"/>
            <a:ext cx="4489450" cy="23882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4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Lo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cy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635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host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(VMs)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near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datacenter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Fast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sign-in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profiles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containerized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FSLogix.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Multi-factor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Role-based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controls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(RBACs)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confidential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personal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device.</a:t>
            </a:r>
            <a:endParaRPr sz="1000">
              <a:latin typeface="Trebuchet MS"/>
              <a:cs typeface="Trebuchet MS"/>
            </a:endParaRPr>
          </a:p>
          <a:p>
            <a:pPr marL="850900" marR="148590" lvl="1" indent="-381635">
              <a:lnSpc>
                <a:spcPct val="100000"/>
              </a:lnSpc>
              <a:spcBef>
                <a:spcPts val="30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sessions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isolated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both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multi-session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environments.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9464" y="1820058"/>
            <a:ext cx="1896417" cy="16138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327650" y="1475232"/>
            <a:ext cx="142240" cy="2538095"/>
            <a:chOff x="5327650" y="1475232"/>
            <a:chExt cx="142240" cy="253809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7650" y="1491974"/>
              <a:ext cx="142240" cy="25207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80481" y="1494282"/>
              <a:ext cx="41910" cy="2465070"/>
            </a:xfrm>
            <a:custGeom>
              <a:avLst/>
              <a:gdLst/>
              <a:ahLst/>
              <a:cxnLst/>
              <a:rect l="l" t="t" r="r" b="b"/>
              <a:pathLst>
                <a:path w="41910" h="2465070">
                  <a:moveTo>
                    <a:pt x="0" y="0"/>
                  </a:moveTo>
                  <a:lnTo>
                    <a:pt x="41909" y="2465069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5970" y="247649"/>
            <a:ext cx="4324350" cy="4702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25"/>
              </a:spcBef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15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hat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Co</a:t>
            </a:r>
            <a:r>
              <a:rPr sz="800" spc="105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e?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7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IaaS,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configure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OS,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CPU,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60" dirty="0">
                <a:solidFill>
                  <a:srgbClr val="006FC0"/>
                </a:solidFill>
                <a:latin typeface="Trebuchet MS"/>
                <a:cs typeface="Trebuchet MS"/>
              </a:rPr>
              <a:t>RAM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De</a:t>
            </a:r>
            <a:r>
              <a:rPr sz="800" spc="10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o: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Dep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loy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nd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es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185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Dep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loy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eb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65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oa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Ba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lanc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527685" lvl="1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528320" algn="l"/>
              </a:tabLst>
            </a:pP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Distribute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backend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1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va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8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Zones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527685" lvl="1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528320" algn="l"/>
              </a:tabLst>
            </a:pP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8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Zone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distinct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power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source,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network,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cooling.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"/>
            </a:pPr>
            <a:endParaRPr sz="8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1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va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8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se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527685" lvl="1" indent="-172720">
              <a:lnSpc>
                <a:spcPct val="100000"/>
              </a:lnSpc>
              <a:spcBef>
                <a:spcPts val="5"/>
              </a:spcBef>
              <a:buSzPct val="112500"/>
              <a:buFont typeface="Wingdings"/>
              <a:buChar char=""/>
              <a:tabLst>
                <a:tab pos="528320" algn="l"/>
              </a:tabLst>
            </a:pP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Fa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ult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0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800" spc="9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8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nd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pd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0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800" spc="9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80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Vi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ual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29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ac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hi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es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3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ca</a:t>
            </a:r>
            <a:r>
              <a:rPr sz="800" dirty="0">
                <a:solidFill>
                  <a:srgbClr val="006FC0"/>
                </a:solidFill>
                <a:latin typeface="Trebuchet MS"/>
                <a:cs typeface="Trebuchet MS"/>
              </a:rPr>
              <a:t>le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3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527685" lvl="1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528320" algn="l"/>
              </a:tabLst>
            </a:pP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balanced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VMs.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95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527685" lvl="1" indent="-172720">
              <a:lnSpc>
                <a:spcPct val="100000"/>
              </a:lnSpc>
              <a:spcBef>
                <a:spcPts val="5"/>
              </a:spcBef>
              <a:buSzPct val="112500"/>
              <a:buFont typeface="Wingdings"/>
              <a:buChar char=""/>
              <a:tabLst>
                <a:tab pos="528320" algn="l"/>
              </a:tabLst>
            </a:pP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Enables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host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527685" lvl="1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528320" algn="l"/>
              </a:tabLst>
            </a:pP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way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wrap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8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into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its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isolated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package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527685" lvl="1" indent="-172720">
              <a:lnSpc>
                <a:spcPct val="100000"/>
              </a:lnSpc>
              <a:spcBef>
                <a:spcPts val="5"/>
              </a:spcBef>
              <a:buSzPct val="112500"/>
              <a:buFont typeface="Wingdings"/>
              <a:buChar char=""/>
              <a:tabLst>
                <a:tab pos="528320" algn="l"/>
              </a:tabLst>
            </a:pPr>
            <a:r>
              <a:rPr sz="800" spc="1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Co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ai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ances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(</a:t>
            </a:r>
            <a:r>
              <a:rPr sz="800" spc="1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CI)</a:t>
            </a:r>
            <a:r>
              <a:rPr sz="8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5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ube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es</a:t>
            </a:r>
            <a:r>
              <a:rPr sz="8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2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ces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527685" lvl="1" indent="-172720">
              <a:lnSpc>
                <a:spcPct val="100000"/>
              </a:lnSpc>
              <a:spcBef>
                <a:spcPts val="5"/>
              </a:spcBef>
              <a:buSzPct val="112500"/>
              <a:buFont typeface="Wingdings"/>
              <a:buChar char=""/>
              <a:tabLst>
                <a:tab pos="528320" algn="l"/>
              </a:tabLst>
            </a:pP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Vi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ual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29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ac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hi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Con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527685" lvl="1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528320" algn="l"/>
              </a:tabLst>
            </a:pPr>
            <a:r>
              <a:rPr sz="800" spc="1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Con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90" dirty="0">
                <a:solidFill>
                  <a:srgbClr val="006FC0"/>
                </a:solidFill>
                <a:latin typeface="Trebuchet MS"/>
                <a:cs typeface="Trebuchet MS"/>
              </a:rPr>
              <a:t>Reg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7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Desktop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(Windows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Desktop)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403" y="2526538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11929" y="2116327"/>
            <a:ext cx="22091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Serverless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technology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11929" y="2483307"/>
            <a:ext cx="2639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Advantages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Serverless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technology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11929" y="2852673"/>
            <a:ext cx="1390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un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cti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1929" y="3221481"/>
            <a:ext cx="1474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87794" y="1658086"/>
            <a:ext cx="102235" cy="2708275"/>
            <a:chOff x="3487794" y="1658086"/>
            <a:chExt cx="102235" cy="27082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794" y="1658086"/>
              <a:ext cx="102029" cy="27082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41014" y="1668018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0829" y="778509"/>
            <a:ext cx="7894320" cy="491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module,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you'll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learn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serverless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solutions</a:t>
            </a:r>
            <a:r>
              <a:rPr sz="1050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Azure: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Functions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Apps.</a:t>
            </a:r>
            <a:endParaRPr sz="1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Wingdings"/>
              <a:buChar char="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You'll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learn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are,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-5" dirty="0">
                <a:solidFill>
                  <a:srgbClr val="006FC0"/>
                </a:solidFill>
                <a:latin typeface="Trebuchet MS"/>
                <a:cs typeface="Trebuchet MS"/>
              </a:rPr>
              <a:t>differ,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should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choose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" dirty="0">
                <a:solidFill>
                  <a:srgbClr val="006FC0"/>
                </a:solidFill>
                <a:latin typeface="Trebuchet MS"/>
                <a:cs typeface="Trebuchet MS"/>
              </a:rPr>
              <a:t>other.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35858" y="232663"/>
            <a:ext cx="29241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10" dirty="0">
                <a:solidFill>
                  <a:srgbClr val="006FC0"/>
                </a:solidFill>
              </a:rPr>
              <a:t>Azure</a:t>
            </a:r>
            <a:r>
              <a:rPr sz="2000" spc="204" dirty="0">
                <a:solidFill>
                  <a:srgbClr val="006FC0"/>
                </a:solidFill>
              </a:rPr>
              <a:t> </a:t>
            </a:r>
            <a:r>
              <a:rPr sz="2000" spc="-175" dirty="0">
                <a:solidFill>
                  <a:srgbClr val="006FC0"/>
                </a:solidFill>
              </a:rPr>
              <a:t>Serverless</a:t>
            </a:r>
            <a:r>
              <a:rPr sz="2000" spc="215" dirty="0">
                <a:solidFill>
                  <a:srgbClr val="006FC0"/>
                </a:solidFill>
              </a:rPr>
              <a:t> </a:t>
            </a:r>
            <a:r>
              <a:rPr sz="2000" spc="-285" dirty="0">
                <a:solidFill>
                  <a:srgbClr val="006FC0"/>
                </a:solidFill>
              </a:rPr>
              <a:t>Technologies</a:t>
            </a:r>
            <a:endParaRPr sz="2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6838" y="67818"/>
            <a:ext cx="18332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54" dirty="0">
                <a:solidFill>
                  <a:srgbClr val="006FC0"/>
                </a:solidFill>
              </a:rPr>
              <a:t> </a:t>
            </a:r>
            <a:r>
              <a:rPr sz="2600" spc="-430" dirty="0">
                <a:solidFill>
                  <a:srgbClr val="006FC0"/>
                </a:solidFill>
              </a:rPr>
              <a:t>Function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432" y="0"/>
            <a:ext cx="9116695" cy="5134610"/>
            <a:chOff x="27432" y="0"/>
            <a:chExt cx="9116695" cy="5134610"/>
          </a:xfrm>
        </p:grpSpPr>
        <p:sp>
          <p:nvSpPr>
            <p:cNvPr id="4" name="object 4"/>
            <p:cNvSpPr/>
            <p:nvPr/>
          </p:nvSpPr>
          <p:spPr>
            <a:xfrm>
              <a:off x="2921508" y="43891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32" y="0"/>
              <a:ext cx="9116568" cy="51343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9004" y="16764"/>
              <a:ext cx="4172712" cy="644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5757" y="67818"/>
            <a:ext cx="36131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4655" algn="l"/>
                <a:tab pos="359981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2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Serverless</a:t>
            </a:r>
            <a:r>
              <a:rPr sz="2600" u="heavy" spc="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34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computing	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452119" y="878840"/>
            <a:ext cx="8282940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 marR="120014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Serverless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idea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servers,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infrastructure,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systems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behind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scene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not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exist.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isn't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responsibility.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performance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automatically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taken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of.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takes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servers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allocated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deallocated.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Micro-billing: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code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runs.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635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example,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code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runs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once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minutes,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they're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charged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execution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minutes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computing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time.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isn't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even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reserve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capacity.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Event-driven: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Excellent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fit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workloads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respond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incoming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events.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Events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include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triggers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by: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Timers,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example,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function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needs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every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10:00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0" dirty="0">
                <a:solidFill>
                  <a:srgbClr val="006FC0"/>
                </a:solidFill>
                <a:latin typeface="Trebuchet MS"/>
                <a:cs typeface="Trebuchet MS"/>
              </a:rPr>
              <a:t>AM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UTC.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HTTP,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example,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0" dirty="0">
                <a:solidFill>
                  <a:srgbClr val="006FC0"/>
                </a:solidFill>
                <a:latin typeface="Trebuchet MS"/>
                <a:cs typeface="Trebuchet MS"/>
              </a:rPr>
              <a:t>API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webhook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scenarios.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Queues,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example,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order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processing.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much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more.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implementations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serverless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compute: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Functions: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Functions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execute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code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almost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modern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language.</a:t>
            </a:r>
            <a:endParaRPr sz="1000">
              <a:latin typeface="Trebuchet MS"/>
              <a:cs typeface="Trebuchet MS"/>
            </a:endParaRPr>
          </a:p>
          <a:p>
            <a:pPr marL="850900" marR="302260" lvl="1" indent="-381635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Apps: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designed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web-based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designer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execute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triggered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services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without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writing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code.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4576" y="1831445"/>
            <a:ext cx="5566410" cy="1057275"/>
          </a:xfrm>
          <a:prstGeom prst="rect">
            <a:avLst/>
          </a:prstGeom>
        </p:spPr>
        <p:txBody>
          <a:bodyPr vert="horz" wrap="square" lIns="0" tIns="151765" rIns="0" bIns="0" rtlCol="0">
            <a:spAutoFit/>
          </a:bodyPr>
          <a:lstStyle/>
          <a:p>
            <a:pPr marR="45720" algn="ctr">
              <a:lnSpc>
                <a:spcPct val="100000"/>
              </a:lnSpc>
              <a:spcBef>
                <a:spcPts val="1195"/>
              </a:spcBef>
            </a:pPr>
            <a:r>
              <a:rPr spc="-155" dirty="0"/>
              <a:t>Azure</a:t>
            </a:r>
            <a:r>
              <a:rPr spc="-114" dirty="0"/>
              <a:t> </a:t>
            </a:r>
            <a:r>
              <a:rPr spc="-215" dirty="0"/>
              <a:t>Function</a:t>
            </a:r>
          </a:p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1200" b="0" spc="-75" dirty="0">
                <a:latin typeface="Verdana"/>
                <a:cs typeface="Verdana"/>
              </a:rPr>
              <a:t>Azure</a:t>
            </a:r>
            <a:r>
              <a:rPr sz="1200" b="0" spc="25" dirty="0">
                <a:latin typeface="Verdana"/>
                <a:cs typeface="Verdana"/>
              </a:rPr>
              <a:t> </a:t>
            </a:r>
            <a:r>
              <a:rPr sz="1800" b="0" spc="-110" dirty="0">
                <a:latin typeface="Verdana"/>
                <a:cs typeface="Verdana"/>
              </a:rPr>
              <a:t>Functions</a:t>
            </a:r>
            <a:r>
              <a:rPr sz="1800" b="0" spc="-200" dirty="0">
                <a:latin typeface="Verdana"/>
                <a:cs typeface="Verdana"/>
              </a:rPr>
              <a:t> </a:t>
            </a:r>
            <a:r>
              <a:rPr sz="1800" b="0" spc="-125" dirty="0">
                <a:latin typeface="Verdana"/>
                <a:cs typeface="Verdana"/>
              </a:rPr>
              <a:t>provide</a:t>
            </a:r>
            <a:r>
              <a:rPr sz="1800" b="0" spc="-185" dirty="0">
                <a:latin typeface="Verdana"/>
                <a:cs typeface="Verdana"/>
              </a:rPr>
              <a:t> </a:t>
            </a:r>
            <a:r>
              <a:rPr sz="1800" b="0" spc="-135" dirty="0">
                <a:latin typeface="Verdana"/>
                <a:cs typeface="Verdana"/>
              </a:rPr>
              <a:t>a</a:t>
            </a:r>
            <a:r>
              <a:rPr sz="1800" b="0" spc="-185" dirty="0">
                <a:latin typeface="Verdana"/>
                <a:cs typeface="Verdana"/>
              </a:rPr>
              <a:t> </a:t>
            </a:r>
            <a:r>
              <a:rPr sz="1800" b="0" spc="-135" dirty="0">
                <a:latin typeface="Verdana"/>
                <a:cs typeface="Verdana"/>
              </a:rPr>
              <a:t>serverless</a:t>
            </a:r>
            <a:r>
              <a:rPr sz="1800" b="0" spc="-200" dirty="0">
                <a:latin typeface="Verdana"/>
                <a:cs typeface="Verdana"/>
              </a:rPr>
              <a:t> </a:t>
            </a:r>
            <a:r>
              <a:rPr sz="1800" b="0" spc="-150" dirty="0">
                <a:latin typeface="Verdana"/>
                <a:cs typeface="Verdana"/>
              </a:rPr>
              <a:t>compute</a:t>
            </a:r>
            <a:r>
              <a:rPr sz="1800" b="0" spc="-175" dirty="0">
                <a:latin typeface="Verdana"/>
                <a:cs typeface="Verdana"/>
              </a:rPr>
              <a:t> </a:t>
            </a:r>
            <a:r>
              <a:rPr sz="1800" b="0" spc="-155" dirty="0">
                <a:latin typeface="Verdana"/>
                <a:cs typeface="Verdana"/>
              </a:rPr>
              <a:t>experience.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0090" y="4786985"/>
            <a:ext cx="1847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00" dirty="0">
                <a:solidFill>
                  <a:srgbClr val="969CB8"/>
                </a:solidFill>
                <a:latin typeface="Lucida Sans Unicode"/>
                <a:cs typeface="Lucida Sans Unicode"/>
              </a:rPr>
              <a:t>23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3189" y="67818"/>
            <a:ext cx="31883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90650" algn="l"/>
                <a:tab pos="3175000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3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Portal	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0" y="50"/>
            <a:ext cx="9144000" cy="5143500"/>
            <a:chOff x="0" y="50"/>
            <a:chExt cx="9144000" cy="5143500"/>
          </a:xfrm>
        </p:grpSpPr>
        <p:sp>
          <p:nvSpPr>
            <p:cNvPr id="5" name="object 5"/>
            <p:cNvSpPr/>
            <p:nvPr/>
          </p:nvSpPr>
          <p:spPr>
            <a:xfrm>
              <a:off x="3125724" y="45048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"/>
              <a:ext cx="9143999" cy="51434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7402" y="67818"/>
            <a:ext cx="19513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70" dirty="0">
                <a:solidFill>
                  <a:srgbClr val="006FC0"/>
                </a:solidFill>
              </a:rPr>
              <a:t> </a:t>
            </a:r>
            <a:r>
              <a:rPr sz="2600" spc="-405" dirty="0">
                <a:solidFill>
                  <a:srgbClr val="006FC0"/>
                </a:solidFill>
              </a:rPr>
              <a:t>Functions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1915477" y="396954"/>
            <a:ext cx="5198745" cy="58419"/>
            <a:chOff x="1915477" y="396954"/>
            <a:chExt cx="5198745" cy="58419"/>
          </a:xfrm>
        </p:grpSpPr>
        <p:sp>
          <p:nvSpPr>
            <p:cNvPr id="4" name="object 4"/>
            <p:cNvSpPr/>
            <p:nvPr/>
          </p:nvSpPr>
          <p:spPr>
            <a:xfrm>
              <a:off x="3954779" y="426720"/>
              <a:ext cx="3154680" cy="24130"/>
            </a:xfrm>
            <a:custGeom>
              <a:avLst/>
              <a:gdLst/>
              <a:ahLst/>
              <a:cxnLst/>
              <a:rect l="l" t="t" r="r" b="b"/>
              <a:pathLst>
                <a:path w="3154679" h="24129">
                  <a:moveTo>
                    <a:pt x="-4762" y="11910"/>
                  </a:moveTo>
                  <a:lnTo>
                    <a:pt x="3159442" y="11910"/>
                  </a:lnTo>
                </a:path>
              </a:pathLst>
            </a:custGeom>
            <a:ln w="33346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20239" y="420624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52119" y="878840"/>
            <a:ext cx="5861050" cy="360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serverless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platform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Execute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code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needed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Event-driven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execution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code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triggered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specific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type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event.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spent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running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code.</a:t>
            </a:r>
            <a:endParaRPr sz="1000">
              <a:latin typeface="Trebuchet MS"/>
              <a:cs typeface="Trebuchet MS"/>
            </a:endParaRPr>
          </a:p>
          <a:p>
            <a:pPr marL="393065" marR="116839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worry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configuration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underlying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physical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infrastructure.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Functions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triggered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various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event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types,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including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HTTP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requests.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Functions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automatically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demand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Functions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either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stateless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stateful.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Resilience: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functions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fails,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it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effect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functions.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Case: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Process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uploads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code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uploaded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changed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635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Build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0" dirty="0">
                <a:solidFill>
                  <a:srgbClr val="006FC0"/>
                </a:solidFill>
                <a:latin typeface="Trebuchet MS"/>
                <a:cs typeface="Trebuchet MS"/>
              </a:rPr>
              <a:t>API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Implement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endpoint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HTTP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trigger</a:t>
            </a:r>
            <a:endParaRPr sz="1000">
              <a:latin typeface="Trebuchet MS"/>
              <a:cs typeface="Trebuchet MS"/>
            </a:endParaRPr>
          </a:p>
          <a:p>
            <a:pPr marL="850900" marR="116839" lvl="1" indent="-381635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Respond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database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changes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custom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document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created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updated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Cosmos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DB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2947" y="1819655"/>
            <a:ext cx="1787652" cy="1504188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9210" y="1724337"/>
            <a:ext cx="4058285" cy="1164590"/>
          </a:xfrm>
          <a:prstGeom prst="rect">
            <a:avLst/>
          </a:prstGeom>
        </p:spPr>
        <p:txBody>
          <a:bodyPr vert="horz" wrap="square" lIns="0" tIns="222885" rIns="0" bIns="0" rtlCol="0">
            <a:spAutoFit/>
          </a:bodyPr>
          <a:lstStyle/>
          <a:p>
            <a:pPr marR="48895" algn="ctr">
              <a:lnSpc>
                <a:spcPct val="100000"/>
              </a:lnSpc>
              <a:spcBef>
                <a:spcPts val="1755"/>
              </a:spcBef>
            </a:pPr>
            <a:r>
              <a:rPr spc="-210" dirty="0"/>
              <a:t>L</a:t>
            </a:r>
            <a:r>
              <a:rPr spc="-190" dirty="0"/>
              <a:t>o</a:t>
            </a:r>
            <a:r>
              <a:rPr spc="-145" dirty="0"/>
              <a:t>g</a:t>
            </a:r>
            <a:r>
              <a:rPr spc="-150" dirty="0"/>
              <a:t>i</a:t>
            </a:r>
            <a:r>
              <a:rPr spc="-250" dirty="0"/>
              <a:t>c</a:t>
            </a:r>
            <a:r>
              <a:rPr spc="-110" dirty="0"/>
              <a:t> </a:t>
            </a:r>
            <a:r>
              <a:rPr spc="65" dirty="0"/>
              <a:t>A</a:t>
            </a:r>
            <a:r>
              <a:rPr spc="-220" dirty="0"/>
              <a:t>pp</a:t>
            </a:r>
            <a:r>
              <a:rPr spc="-175" dirty="0"/>
              <a:t>s</a:t>
            </a:r>
          </a:p>
          <a:p>
            <a:pPr algn="ctr">
              <a:lnSpc>
                <a:spcPct val="100000"/>
              </a:lnSpc>
              <a:spcBef>
                <a:spcPts val="830"/>
              </a:spcBef>
            </a:pPr>
            <a:r>
              <a:rPr sz="1200" b="0" spc="-85" dirty="0">
                <a:latin typeface="Verdana"/>
                <a:cs typeface="Verdana"/>
              </a:rPr>
              <a:t>Quick</a:t>
            </a:r>
            <a:r>
              <a:rPr sz="1200" b="0" spc="-55" dirty="0">
                <a:latin typeface="Verdana"/>
                <a:cs typeface="Verdana"/>
              </a:rPr>
              <a:t>ly</a:t>
            </a:r>
            <a:r>
              <a:rPr sz="1200" b="0" spc="40" dirty="0">
                <a:latin typeface="Verdana"/>
                <a:cs typeface="Verdana"/>
              </a:rPr>
              <a:t> </a:t>
            </a:r>
            <a:r>
              <a:rPr sz="1800" b="0" spc="-120" dirty="0">
                <a:latin typeface="Verdana"/>
                <a:cs typeface="Verdana"/>
              </a:rPr>
              <a:t>bu</a:t>
            </a:r>
            <a:r>
              <a:rPr sz="1800" b="0" spc="-70" dirty="0">
                <a:latin typeface="Verdana"/>
                <a:cs typeface="Verdana"/>
              </a:rPr>
              <a:t>ild</a:t>
            </a:r>
            <a:r>
              <a:rPr sz="1800" b="0" spc="-200" dirty="0">
                <a:latin typeface="Verdana"/>
                <a:cs typeface="Verdana"/>
              </a:rPr>
              <a:t> </a:t>
            </a:r>
            <a:r>
              <a:rPr sz="1800" b="0" spc="-100" dirty="0">
                <a:latin typeface="Verdana"/>
                <a:cs typeface="Verdana"/>
              </a:rPr>
              <a:t>p</a:t>
            </a:r>
            <a:r>
              <a:rPr sz="1800" b="0" spc="-204" dirty="0">
                <a:latin typeface="Verdana"/>
                <a:cs typeface="Verdana"/>
              </a:rPr>
              <a:t>o</a:t>
            </a:r>
            <a:r>
              <a:rPr sz="1800" b="0" spc="-270" dirty="0">
                <a:latin typeface="Verdana"/>
                <a:cs typeface="Verdana"/>
              </a:rPr>
              <a:t>w</a:t>
            </a:r>
            <a:r>
              <a:rPr sz="1800" b="0" spc="-110" dirty="0">
                <a:latin typeface="Verdana"/>
                <a:cs typeface="Verdana"/>
              </a:rPr>
              <a:t>erful</a:t>
            </a:r>
            <a:r>
              <a:rPr sz="1800" b="0" spc="-210" dirty="0">
                <a:latin typeface="Verdana"/>
                <a:cs typeface="Verdana"/>
              </a:rPr>
              <a:t> </a:t>
            </a:r>
            <a:r>
              <a:rPr sz="1800" b="0" spc="-114" dirty="0">
                <a:latin typeface="Verdana"/>
                <a:cs typeface="Verdana"/>
              </a:rPr>
              <a:t>inte</a:t>
            </a:r>
            <a:r>
              <a:rPr sz="1800" b="0" spc="-145" dirty="0">
                <a:latin typeface="Verdana"/>
                <a:cs typeface="Verdana"/>
              </a:rPr>
              <a:t>g</a:t>
            </a:r>
            <a:r>
              <a:rPr sz="1800" b="0" spc="-85" dirty="0">
                <a:latin typeface="Verdana"/>
                <a:cs typeface="Verdana"/>
              </a:rPr>
              <a:t>r</a:t>
            </a:r>
            <a:r>
              <a:rPr sz="1800" b="0" spc="-130" dirty="0">
                <a:latin typeface="Verdana"/>
                <a:cs typeface="Verdana"/>
              </a:rPr>
              <a:t>a</a:t>
            </a:r>
            <a:r>
              <a:rPr sz="1800" b="0" spc="-140" dirty="0">
                <a:latin typeface="Verdana"/>
                <a:cs typeface="Verdana"/>
              </a:rPr>
              <a:t>t</a:t>
            </a:r>
            <a:r>
              <a:rPr sz="1800" b="0" spc="-125" dirty="0">
                <a:latin typeface="Verdana"/>
                <a:cs typeface="Verdana"/>
              </a:rPr>
              <a:t>ion</a:t>
            </a:r>
            <a:r>
              <a:rPr sz="1800" b="0" spc="-165" dirty="0">
                <a:latin typeface="Verdana"/>
                <a:cs typeface="Verdana"/>
              </a:rPr>
              <a:t> </a:t>
            </a:r>
            <a:r>
              <a:rPr sz="1800" b="0" spc="-145" dirty="0">
                <a:latin typeface="Verdana"/>
                <a:cs typeface="Verdana"/>
              </a:rPr>
              <a:t>so</a:t>
            </a:r>
            <a:r>
              <a:rPr sz="1800" b="0" spc="-110" dirty="0">
                <a:latin typeface="Verdana"/>
                <a:cs typeface="Verdana"/>
              </a:rPr>
              <a:t>lu</a:t>
            </a:r>
            <a:r>
              <a:rPr sz="1800" b="0" spc="-140" dirty="0">
                <a:latin typeface="Verdana"/>
                <a:cs typeface="Verdana"/>
              </a:rPr>
              <a:t>t</a:t>
            </a:r>
            <a:r>
              <a:rPr sz="1800" b="0" spc="-125" dirty="0">
                <a:latin typeface="Verdana"/>
                <a:cs typeface="Verdana"/>
              </a:rPr>
              <a:t>ions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6217" y="67818"/>
            <a:ext cx="37426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73480" algn="l"/>
                <a:tab pos="3729354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3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Logic</a:t>
            </a:r>
            <a:r>
              <a:rPr sz="2600" u="heavy" spc="-1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Apps	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452119" y="3089275"/>
            <a:ext cx="8340090" cy="162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Designed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automate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business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scenarios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execute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workflows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Workflow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includes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actions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conversions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flow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controls,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conditional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statements,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switch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statements,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loops,</a:t>
            </a:r>
            <a:endParaRPr sz="1000">
              <a:latin typeface="Trebuchet MS"/>
              <a:cs typeface="Trebuchet MS"/>
            </a:endParaRPr>
          </a:p>
          <a:p>
            <a:pPr marL="850900">
              <a:lnSpc>
                <a:spcPct val="100000"/>
              </a:lnSpc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branching.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Design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visual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designer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portal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Visual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Studio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Built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predefined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blocks.</a:t>
            </a:r>
            <a:endParaRPr sz="10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3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200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connectors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processing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blocks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interact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services.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Starts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trigger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0479" y="803148"/>
            <a:ext cx="5006339" cy="21412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111" y="904015"/>
            <a:ext cx="1470660" cy="179194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41345" y="727710"/>
            <a:ext cx="5665470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Serverless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technology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950">
              <a:latin typeface="Trebuchet MS"/>
              <a:cs typeface="Trebuchet MS"/>
            </a:endParaRPr>
          </a:p>
          <a:p>
            <a:pPr marL="736600" lvl="1" indent="-381000">
              <a:lnSpc>
                <a:spcPct val="100000"/>
              </a:lnSpc>
              <a:buSzPct val="90000"/>
              <a:buFont typeface="Wingdings"/>
              <a:buChar char=""/>
              <a:tabLst>
                <a:tab pos="735965" algn="l"/>
                <a:tab pos="7366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Serverless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idea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servers,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infrastructure,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systems</a:t>
            </a:r>
            <a:endParaRPr sz="1000">
              <a:latin typeface="Trebuchet MS"/>
              <a:cs typeface="Trebuchet MS"/>
            </a:endParaRPr>
          </a:p>
          <a:p>
            <a:pPr marL="736600">
              <a:lnSpc>
                <a:spcPct val="100000"/>
              </a:lnSpc>
              <a:spcBef>
                <a:spcPts val="600"/>
              </a:spcBef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behind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scene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exist.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50">
              <a:latin typeface="Trebuchet MS"/>
              <a:cs typeface="Trebuchet MS"/>
            </a:endParaRPr>
          </a:p>
          <a:p>
            <a:pPr marL="736600" lvl="1" indent="-381000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"/>
              <a:tabLst>
                <a:tab pos="735965" algn="l"/>
                <a:tab pos="7366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isn't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responsibility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"/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Advantages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Serverless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technology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4245" y="2125472"/>
            <a:ext cx="38163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performance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automatically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taken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4245" y="2418333"/>
            <a:ext cx="3467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Micro-billing: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code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runs.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1345" y="2709417"/>
            <a:ext cx="3340100" cy="1639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66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"/>
              <a:tabLst>
                <a:tab pos="735965" algn="l"/>
                <a:tab pos="7366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isn't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even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reserve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capacity.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"/>
            </a:pPr>
            <a:endParaRPr sz="950">
              <a:latin typeface="Trebuchet MS"/>
              <a:cs typeface="Trebuchet MS"/>
            </a:endParaRPr>
          </a:p>
          <a:p>
            <a:pPr marL="736600" indent="-381000">
              <a:lnSpc>
                <a:spcPct val="100000"/>
              </a:lnSpc>
              <a:buSzPct val="90000"/>
              <a:buFont typeface="Wingdings"/>
              <a:buChar char=""/>
              <a:tabLst>
                <a:tab pos="735965" algn="l"/>
                <a:tab pos="7366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Event-driven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Functions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900">
              <a:latin typeface="Trebuchet MS"/>
              <a:cs typeface="Trebuchet MS"/>
            </a:endParaRPr>
          </a:p>
          <a:p>
            <a:pPr marL="736600" lvl="1" indent="-381000">
              <a:lnSpc>
                <a:spcPct val="100000"/>
              </a:lnSpc>
              <a:buSzPct val="90000"/>
              <a:buFont typeface="Wingdings"/>
              <a:buChar char=""/>
              <a:tabLst>
                <a:tab pos="735965" algn="l"/>
                <a:tab pos="7366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Execute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code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needed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Wingdings"/>
              <a:buChar char="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950">
              <a:latin typeface="Trebuchet MS"/>
              <a:cs typeface="Trebuchet MS"/>
            </a:endParaRPr>
          </a:p>
          <a:p>
            <a:pPr marL="736600" lvl="1" indent="-381000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"/>
              <a:tabLst>
                <a:tab pos="735965" algn="l"/>
                <a:tab pos="7366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Designed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automate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business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scenarios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403" y="2526538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6296" y="1659127"/>
            <a:ext cx="2818765" cy="913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(VNet)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Subnets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VPN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Gateway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Vnet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Peering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Balancer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Gateway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6296" y="2764281"/>
            <a:ext cx="23660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Content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Delivery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(CDN)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6296" y="3131565"/>
            <a:ext cx="2273300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ExpressRoute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ExpressRoute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VPN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Gateway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DNS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Endpoints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87794" y="1658086"/>
            <a:ext cx="102235" cy="2708275"/>
            <a:chOff x="3487794" y="1658086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794" y="1658086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41014" y="1668018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0829" y="778509"/>
            <a:ext cx="79489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module,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you'll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learn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networking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scenarios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appropriate.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01948" y="232663"/>
            <a:ext cx="25317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10" dirty="0">
                <a:solidFill>
                  <a:srgbClr val="006FC0"/>
                </a:solidFill>
              </a:rPr>
              <a:t>Azure</a:t>
            </a:r>
            <a:r>
              <a:rPr sz="2000" spc="215" dirty="0">
                <a:solidFill>
                  <a:srgbClr val="006FC0"/>
                </a:solidFill>
              </a:rPr>
              <a:t> </a:t>
            </a:r>
            <a:r>
              <a:rPr sz="2000" spc="-285" dirty="0">
                <a:solidFill>
                  <a:srgbClr val="006FC0"/>
                </a:solidFill>
              </a:rPr>
              <a:t>networking</a:t>
            </a:r>
            <a:r>
              <a:rPr sz="2000" spc="215" dirty="0">
                <a:solidFill>
                  <a:srgbClr val="006FC0"/>
                </a:solidFill>
              </a:rPr>
              <a:t> </a:t>
            </a:r>
            <a:r>
              <a:rPr sz="2000" spc="-220" dirty="0">
                <a:solidFill>
                  <a:srgbClr val="006FC0"/>
                </a:solidFill>
              </a:rPr>
              <a:t>services</a:t>
            </a:r>
            <a:endParaRPr sz="20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660"/>
              </a:spcBef>
            </a:pPr>
            <a:r>
              <a:rPr spc="-125" dirty="0"/>
              <a:t>Virtual</a:t>
            </a:r>
            <a:r>
              <a:rPr spc="-80" dirty="0"/>
              <a:t> </a:t>
            </a:r>
            <a:r>
              <a:rPr spc="-210" dirty="0"/>
              <a:t>Network</a:t>
            </a:r>
            <a:r>
              <a:rPr spc="-75" dirty="0"/>
              <a:t> </a:t>
            </a:r>
            <a:r>
              <a:rPr spc="-160" dirty="0"/>
              <a:t>(VNet)</a:t>
            </a:r>
            <a:r>
              <a:rPr spc="-95" dirty="0"/>
              <a:t> </a:t>
            </a:r>
            <a:r>
              <a:rPr spc="-240" dirty="0"/>
              <a:t>and</a:t>
            </a:r>
            <a:r>
              <a:rPr spc="-75" dirty="0"/>
              <a:t> </a:t>
            </a:r>
            <a:r>
              <a:rPr spc="-210" dirty="0"/>
              <a:t>Subnets</a:t>
            </a:r>
          </a:p>
          <a:p>
            <a:pPr marL="55880" algn="ctr">
              <a:lnSpc>
                <a:spcPct val="100000"/>
              </a:lnSpc>
              <a:spcBef>
                <a:spcPts val="520"/>
              </a:spcBef>
            </a:pPr>
            <a:r>
              <a:rPr sz="1200" b="0" spc="25" dirty="0">
                <a:latin typeface="Verdana"/>
                <a:cs typeface="Verdana"/>
              </a:rPr>
              <a:t>P</a:t>
            </a:r>
            <a:r>
              <a:rPr sz="1200" b="0" spc="-100" dirty="0">
                <a:latin typeface="Verdana"/>
                <a:cs typeface="Verdana"/>
              </a:rPr>
              <a:t>ro</a:t>
            </a:r>
            <a:r>
              <a:rPr sz="1200" b="0" spc="-105" dirty="0">
                <a:latin typeface="Verdana"/>
                <a:cs typeface="Verdana"/>
              </a:rPr>
              <a:t>v</a:t>
            </a:r>
            <a:r>
              <a:rPr sz="1200" b="0" spc="-65" dirty="0">
                <a:latin typeface="Verdana"/>
                <a:cs typeface="Verdana"/>
              </a:rPr>
              <a:t>isio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145" dirty="0">
                <a:latin typeface="Verdana"/>
                <a:cs typeface="Verdana"/>
              </a:rPr>
              <a:t> </a:t>
            </a:r>
            <a:r>
              <a:rPr sz="1200" b="0" spc="-50" dirty="0">
                <a:latin typeface="Verdana"/>
                <a:cs typeface="Verdana"/>
              </a:rPr>
              <a:t>pri</a:t>
            </a:r>
            <a:r>
              <a:rPr sz="1200" b="0" spc="-120" dirty="0">
                <a:latin typeface="Verdana"/>
                <a:cs typeface="Verdana"/>
              </a:rPr>
              <a:t>va</a:t>
            </a:r>
            <a:r>
              <a:rPr sz="1200" b="0" spc="-105" dirty="0">
                <a:latin typeface="Verdana"/>
                <a:cs typeface="Verdana"/>
              </a:rPr>
              <a:t>te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05" dirty="0">
                <a:latin typeface="Verdana"/>
                <a:cs typeface="Verdana"/>
              </a:rPr>
              <a:t>n</a:t>
            </a:r>
            <a:r>
              <a:rPr sz="1200" b="0" spc="-140" dirty="0">
                <a:latin typeface="Verdana"/>
                <a:cs typeface="Verdana"/>
              </a:rPr>
              <a:t>etw</a:t>
            </a:r>
            <a:r>
              <a:rPr sz="1200" b="0" spc="-85" dirty="0">
                <a:latin typeface="Verdana"/>
                <a:cs typeface="Verdana"/>
              </a:rPr>
              <a:t>or</a:t>
            </a:r>
            <a:r>
              <a:rPr sz="1200" b="0" spc="-90" dirty="0">
                <a:latin typeface="Verdana"/>
                <a:cs typeface="Verdana"/>
              </a:rPr>
              <a:t>k</a:t>
            </a:r>
            <a:r>
              <a:rPr sz="1200" b="0" spc="-140" dirty="0">
                <a:latin typeface="Verdana"/>
                <a:cs typeface="Verdana"/>
              </a:rPr>
              <a:t>s,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110" dirty="0">
                <a:latin typeface="Verdana"/>
                <a:cs typeface="Verdana"/>
              </a:rPr>
              <a:t>o</a:t>
            </a:r>
            <a:r>
              <a:rPr sz="1200" b="0" spc="-95" dirty="0">
                <a:latin typeface="Verdana"/>
                <a:cs typeface="Verdana"/>
              </a:rPr>
              <a:t>p</a:t>
            </a:r>
            <a:r>
              <a:rPr sz="1200" b="0" spc="-65" dirty="0">
                <a:latin typeface="Verdana"/>
                <a:cs typeface="Verdana"/>
              </a:rPr>
              <a:t>t</a:t>
            </a:r>
            <a:r>
              <a:rPr sz="1200" b="0" spc="-70" dirty="0">
                <a:latin typeface="Verdana"/>
                <a:cs typeface="Verdana"/>
              </a:rPr>
              <a:t>io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65" dirty="0">
                <a:latin typeface="Verdana"/>
                <a:cs typeface="Verdana"/>
              </a:rPr>
              <a:t>al</a:t>
            </a:r>
            <a:r>
              <a:rPr sz="1200" b="0" spc="-55" dirty="0">
                <a:latin typeface="Verdana"/>
                <a:cs typeface="Verdana"/>
              </a:rPr>
              <a:t>ly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55" dirty="0">
                <a:latin typeface="Verdana"/>
                <a:cs typeface="Verdana"/>
              </a:rPr>
              <a:t>c</a:t>
            </a:r>
            <a:r>
              <a:rPr sz="1200" b="0" spc="-105" dirty="0">
                <a:latin typeface="Verdana"/>
                <a:cs typeface="Verdana"/>
              </a:rPr>
              <a:t>on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85" dirty="0">
                <a:latin typeface="Verdana"/>
                <a:cs typeface="Verdana"/>
              </a:rPr>
              <a:t>ec</a:t>
            </a:r>
            <a:r>
              <a:rPr sz="1200" b="0" spc="-90" dirty="0">
                <a:latin typeface="Verdana"/>
                <a:cs typeface="Verdana"/>
              </a:rPr>
              <a:t>t</a:t>
            </a:r>
            <a:r>
              <a:rPr sz="1200" b="0" spc="-15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to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105" dirty="0">
                <a:latin typeface="Verdana"/>
                <a:cs typeface="Verdana"/>
              </a:rPr>
              <a:t>o</a:t>
            </a:r>
            <a:r>
              <a:rPr sz="1200" b="0" spc="-80" dirty="0">
                <a:latin typeface="Verdana"/>
                <a:cs typeface="Verdana"/>
              </a:rPr>
              <a:t>n</a:t>
            </a:r>
            <a:r>
              <a:rPr sz="1200" b="0" spc="-105" dirty="0">
                <a:latin typeface="Verdana"/>
                <a:cs typeface="Verdana"/>
              </a:rPr>
              <a:t>-</a:t>
            </a:r>
            <a:r>
              <a:rPr sz="1200" b="0" spc="-80" dirty="0">
                <a:latin typeface="Verdana"/>
                <a:cs typeface="Verdana"/>
              </a:rPr>
              <a:t>pre</a:t>
            </a:r>
            <a:r>
              <a:rPr sz="1200" b="0" spc="-105" dirty="0">
                <a:latin typeface="Verdana"/>
                <a:cs typeface="Verdana"/>
              </a:rPr>
              <a:t>mi</a:t>
            </a:r>
            <a:r>
              <a:rPr sz="1200" b="0" spc="-95" dirty="0">
                <a:latin typeface="Verdana"/>
                <a:cs typeface="Verdana"/>
              </a:rPr>
              <a:t>ses</a:t>
            </a:r>
            <a:r>
              <a:rPr sz="1200" b="0" spc="-15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datace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85" dirty="0">
                <a:latin typeface="Verdana"/>
                <a:cs typeface="Verdana"/>
              </a:rPr>
              <a:t>ters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7107" y="16001"/>
            <a:ext cx="39236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15" dirty="0">
                <a:solidFill>
                  <a:srgbClr val="006FC0"/>
                </a:solidFill>
              </a:rPr>
              <a:t>Need</a:t>
            </a:r>
            <a:r>
              <a:rPr sz="2600" u="heavy" spc="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for</a:t>
            </a:r>
            <a:r>
              <a:rPr sz="2600" u="heavy" spc="3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Virtual</a:t>
            </a:r>
            <a:r>
              <a:rPr sz="2600" u="heavy" spc="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Network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5500" y="1767839"/>
            <a:ext cx="687324" cy="108966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640068" y="1796795"/>
            <a:ext cx="1757680" cy="1019810"/>
            <a:chOff x="6640068" y="1796795"/>
            <a:chExt cx="1757680" cy="10198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9708" y="1796795"/>
              <a:ext cx="827531" cy="10195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0068" y="2177859"/>
              <a:ext cx="1033297" cy="3109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683502" y="2255519"/>
              <a:ext cx="836930" cy="114300"/>
            </a:xfrm>
            <a:custGeom>
              <a:avLst/>
              <a:gdLst/>
              <a:ahLst/>
              <a:cxnLst/>
              <a:rect l="l" t="t" r="r" b="b"/>
              <a:pathLst>
                <a:path w="836929" h="114300">
                  <a:moveTo>
                    <a:pt x="722502" y="0"/>
                  </a:moveTo>
                  <a:lnTo>
                    <a:pt x="722502" y="114300"/>
                  </a:lnTo>
                  <a:lnTo>
                    <a:pt x="798702" y="76200"/>
                  </a:lnTo>
                  <a:lnTo>
                    <a:pt x="741552" y="76200"/>
                  </a:lnTo>
                  <a:lnTo>
                    <a:pt x="741552" y="38100"/>
                  </a:lnTo>
                  <a:lnTo>
                    <a:pt x="798702" y="38100"/>
                  </a:lnTo>
                  <a:lnTo>
                    <a:pt x="722502" y="0"/>
                  </a:lnTo>
                  <a:close/>
                </a:path>
                <a:path w="836929" h="114300">
                  <a:moveTo>
                    <a:pt x="722502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722502" y="76200"/>
                  </a:lnTo>
                  <a:lnTo>
                    <a:pt x="722502" y="38100"/>
                  </a:lnTo>
                  <a:close/>
                </a:path>
                <a:path w="836929" h="114300">
                  <a:moveTo>
                    <a:pt x="798702" y="38100"/>
                  </a:moveTo>
                  <a:lnTo>
                    <a:pt x="741552" y="38100"/>
                  </a:lnTo>
                  <a:lnTo>
                    <a:pt x="741552" y="76200"/>
                  </a:lnTo>
                  <a:lnTo>
                    <a:pt x="798702" y="76200"/>
                  </a:lnTo>
                  <a:lnTo>
                    <a:pt x="836802" y="57150"/>
                  </a:lnTo>
                  <a:lnTo>
                    <a:pt x="798702" y="381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621273" y="1233677"/>
            <a:ext cx="3034665" cy="2330450"/>
          </a:xfrm>
          <a:prstGeom prst="rect">
            <a:avLst/>
          </a:prstGeom>
          <a:ln w="25400">
            <a:solidFill>
              <a:srgbClr val="00839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600075">
              <a:lnSpc>
                <a:spcPct val="100000"/>
              </a:lnSpc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Corporate</a:t>
            </a:r>
            <a:r>
              <a:rPr sz="12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on-premises</a:t>
            </a:r>
            <a:r>
              <a:rPr sz="1200" spc="-3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network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584" y="823721"/>
            <a:ext cx="3893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200" spc="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spc="7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200" spc="45" dirty="0">
                <a:solidFill>
                  <a:srgbClr val="006FC0"/>
                </a:solidFill>
                <a:latin typeface="Trebuchet MS"/>
                <a:cs typeface="Trebuchet MS"/>
              </a:rPr>
              <a:t>orpor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dirty="0">
                <a:solidFill>
                  <a:srgbClr val="006FC0"/>
                </a:solidFill>
                <a:latin typeface="Trebuchet MS"/>
                <a:cs typeface="Trebuchet MS"/>
              </a:rPr>
              <a:t>te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spc="8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200" spc="45" dirty="0">
                <a:solidFill>
                  <a:srgbClr val="006FC0"/>
                </a:solidFill>
                <a:latin typeface="Trebuchet MS"/>
                <a:cs typeface="Trebuchet MS"/>
              </a:rPr>
              <a:t>-p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30" dirty="0">
                <a:solidFill>
                  <a:srgbClr val="006FC0"/>
                </a:solidFill>
                <a:latin typeface="Trebuchet MS"/>
                <a:cs typeface="Trebuchet MS"/>
              </a:rPr>
              <a:t>mi</a:t>
            </a:r>
            <a:r>
              <a:rPr sz="1200" spc="55" dirty="0">
                <a:solidFill>
                  <a:srgbClr val="006FC0"/>
                </a:solidFill>
                <a:latin typeface="Trebuchet MS"/>
                <a:cs typeface="Trebuchet MS"/>
              </a:rPr>
              <a:t>se</a:t>
            </a:r>
            <a:r>
              <a:rPr sz="1200" spc="9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200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da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15" dirty="0">
                <a:solidFill>
                  <a:srgbClr val="006FC0"/>
                </a:solidFill>
                <a:latin typeface="Trebuchet MS"/>
                <a:cs typeface="Trebuchet MS"/>
              </a:rPr>
              <a:t>nter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006FC0"/>
                </a:solidFill>
                <a:latin typeface="Trebuchet MS"/>
                <a:cs typeface="Trebuchet MS"/>
              </a:rPr>
              <a:t>ne</a:t>
            </a:r>
            <a:r>
              <a:rPr sz="1200" spc="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ork</a:t>
            </a:r>
            <a:r>
              <a:rPr sz="1200" spc="-13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784" y="1082801"/>
            <a:ext cx="4708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200" spc="95" dirty="0">
                <a:solidFill>
                  <a:srgbClr val="006FC0"/>
                </a:solidFill>
                <a:latin typeface="Trebuchet MS"/>
                <a:cs typeface="Trebuchet MS"/>
              </a:rPr>
              <a:t>Nobody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006FC0"/>
                </a:solidFill>
                <a:latin typeface="Trebuchet MS"/>
                <a:cs typeface="Trebuchet MS"/>
              </a:rPr>
              <a:t>see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2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exchange</a:t>
            </a:r>
            <a:r>
              <a:rPr sz="12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1200" spc="-3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2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database?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5784" y="1706960"/>
            <a:ext cx="4156075" cy="57531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82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200" spc="95" dirty="0">
                <a:solidFill>
                  <a:srgbClr val="006FC0"/>
                </a:solidFill>
                <a:latin typeface="Trebuchet MS"/>
                <a:cs typeface="Trebuchet MS"/>
              </a:rPr>
              <a:t>Nobody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006FC0"/>
                </a:solidFill>
                <a:latin typeface="Trebuchet MS"/>
                <a:cs typeface="Trebuchet MS"/>
              </a:rPr>
              <a:t>directly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2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endParaRPr sz="12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720"/>
              </a:spcBef>
            </a:pPr>
            <a:r>
              <a:rPr sz="1200" spc="45" dirty="0">
                <a:solidFill>
                  <a:srgbClr val="006FC0"/>
                </a:solidFill>
                <a:latin typeface="Trebuchet MS"/>
                <a:cs typeface="Trebuchet MS"/>
              </a:rPr>
              <a:t>database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5784" y="2332736"/>
            <a:ext cx="4568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You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must </a:t>
            </a:r>
            <a:r>
              <a:rPr sz="1200" spc="5" dirty="0">
                <a:solidFill>
                  <a:srgbClr val="006FC0"/>
                </a:solidFill>
                <a:latin typeface="Trebuchet MS"/>
                <a:cs typeface="Trebuchet MS"/>
              </a:rPr>
              <a:t>first </a:t>
            </a:r>
            <a:r>
              <a:rPr sz="1200" spc="30" dirty="0">
                <a:solidFill>
                  <a:srgbClr val="006FC0"/>
                </a:solidFill>
                <a:latin typeface="Trebuchet MS"/>
                <a:cs typeface="Trebuchet MS"/>
              </a:rPr>
              <a:t>establish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 connection </a:t>
            </a:r>
            <a:r>
              <a:rPr sz="1200" spc="30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1200" spc="50" dirty="0">
                <a:solidFill>
                  <a:srgbClr val="006FC0"/>
                </a:solidFill>
                <a:latin typeface="Trebuchet MS"/>
                <a:cs typeface="Trebuchet MS"/>
              </a:rPr>
              <a:t>your </a:t>
            </a:r>
            <a:r>
              <a:rPr sz="1200" spc="35" dirty="0">
                <a:solidFill>
                  <a:srgbClr val="006FC0"/>
                </a:solidFill>
                <a:latin typeface="Trebuchet MS"/>
                <a:cs typeface="Trebuchet MS"/>
              </a:rPr>
              <a:t>corporate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006FC0"/>
                </a:solidFill>
                <a:latin typeface="Trebuchet MS"/>
                <a:cs typeface="Trebuchet MS"/>
              </a:rPr>
              <a:t>before</a:t>
            </a:r>
            <a:r>
              <a:rPr sz="12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006FC0"/>
                </a:solidFill>
                <a:latin typeface="Trebuchet MS"/>
                <a:cs typeface="Trebuchet MS"/>
              </a:rPr>
              <a:t>gaining</a:t>
            </a:r>
            <a:r>
              <a:rPr sz="12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2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75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12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006FC0"/>
                </a:solidFill>
                <a:latin typeface="Trebuchet MS"/>
                <a:cs typeface="Trebuchet MS"/>
              </a:rPr>
              <a:t>databases.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8584" y="3034030"/>
            <a:ext cx="47009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Corporate networks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offer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 secure </a:t>
            </a:r>
            <a:r>
              <a:rPr sz="1200" spc="10" dirty="0">
                <a:solidFill>
                  <a:srgbClr val="006FC0"/>
                </a:solidFill>
                <a:latin typeface="Trebuchet MS"/>
                <a:cs typeface="Trebuchet MS"/>
              </a:rPr>
              <a:t>internal </a:t>
            </a:r>
            <a:r>
              <a:rPr sz="1200" spc="35" dirty="0">
                <a:solidFill>
                  <a:srgbClr val="006FC0"/>
                </a:solidFill>
                <a:latin typeface="Trebuchet MS"/>
                <a:cs typeface="Trebuchet MS"/>
              </a:rPr>
              <a:t>network </a:t>
            </a:r>
            <a:r>
              <a:rPr sz="1200" spc="15" dirty="0">
                <a:solidFill>
                  <a:srgbClr val="006FC0"/>
                </a:solidFill>
                <a:latin typeface="Trebuchet MS"/>
                <a:cs typeface="Trebuchet MS"/>
              </a:rPr>
              <a:t>that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safeguards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2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resources,</a:t>
            </a:r>
            <a:r>
              <a:rPr sz="12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6FC0"/>
                </a:solidFill>
                <a:latin typeface="Trebuchet MS"/>
                <a:cs typeface="Trebuchet MS"/>
              </a:rPr>
              <a:t>data,</a:t>
            </a:r>
            <a:r>
              <a:rPr sz="12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006FC0"/>
                </a:solidFill>
                <a:latin typeface="Trebuchet MS"/>
                <a:cs typeface="Trebuchet MS"/>
              </a:rPr>
              <a:t>communications</a:t>
            </a:r>
            <a:r>
              <a:rPr sz="12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006FC0"/>
                </a:solidFill>
                <a:latin typeface="Trebuchet MS"/>
                <a:cs typeface="Trebuchet MS"/>
              </a:rPr>
              <a:t>from </a:t>
            </a:r>
            <a:r>
              <a:rPr sz="1200" spc="-3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unauthorized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access.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8584" y="4101185"/>
            <a:ext cx="41414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200" spc="85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12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006FC0"/>
                </a:solidFill>
                <a:latin typeface="Trebuchet MS"/>
                <a:cs typeface="Trebuchet MS"/>
              </a:rPr>
              <a:t>build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2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12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006FC0"/>
                </a:solidFill>
                <a:latin typeface="Trebuchet MS"/>
                <a:cs typeface="Trebuchet MS"/>
              </a:rPr>
              <a:t>network?</a:t>
            </a:r>
            <a:endParaRPr sz="12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132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200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6204" y="2625048"/>
            <a:ext cx="6268720" cy="2461260"/>
            <a:chOff x="1076204" y="2625048"/>
            <a:chExt cx="6268720" cy="2461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204" y="2625048"/>
              <a:ext cx="6268155" cy="246121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70126" y="2926842"/>
              <a:ext cx="5299075" cy="2009139"/>
            </a:xfrm>
            <a:custGeom>
              <a:avLst/>
              <a:gdLst/>
              <a:ahLst/>
              <a:cxnLst/>
              <a:rect l="l" t="t" r="r" b="b"/>
              <a:pathLst>
                <a:path w="5299075" h="2009139">
                  <a:moveTo>
                    <a:pt x="2854452" y="2008632"/>
                  </a:moveTo>
                  <a:lnTo>
                    <a:pt x="5298948" y="2008632"/>
                  </a:lnTo>
                  <a:lnTo>
                    <a:pt x="5298948" y="10668"/>
                  </a:lnTo>
                  <a:lnTo>
                    <a:pt x="2854452" y="10668"/>
                  </a:lnTo>
                  <a:lnTo>
                    <a:pt x="2854452" y="2008632"/>
                  </a:lnTo>
                  <a:close/>
                </a:path>
                <a:path w="5299075" h="2009139">
                  <a:moveTo>
                    <a:pt x="0" y="1997964"/>
                  </a:moveTo>
                  <a:lnTo>
                    <a:pt x="2444496" y="1997964"/>
                  </a:lnTo>
                  <a:lnTo>
                    <a:pt x="2444496" y="0"/>
                  </a:lnTo>
                  <a:lnTo>
                    <a:pt x="0" y="0"/>
                  </a:lnTo>
                  <a:lnTo>
                    <a:pt x="0" y="1997964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7147" y="3777996"/>
              <a:ext cx="534924" cy="2346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70581" y="3839718"/>
              <a:ext cx="377190" cy="76200"/>
            </a:xfrm>
            <a:custGeom>
              <a:avLst/>
              <a:gdLst/>
              <a:ahLst/>
              <a:cxnLst/>
              <a:rect l="l" t="t" r="r" b="b"/>
              <a:pathLst>
                <a:path w="377189" h="76200">
                  <a:moveTo>
                    <a:pt x="300990" y="0"/>
                  </a:moveTo>
                  <a:lnTo>
                    <a:pt x="300990" y="76199"/>
                  </a:lnTo>
                  <a:lnTo>
                    <a:pt x="351790" y="50799"/>
                  </a:lnTo>
                  <a:lnTo>
                    <a:pt x="313690" y="50799"/>
                  </a:lnTo>
                  <a:lnTo>
                    <a:pt x="313690" y="25399"/>
                  </a:lnTo>
                  <a:lnTo>
                    <a:pt x="351790" y="25399"/>
                  </a:lnTo>
                  <a:lnTo>
                    <a:pt x="300990" y="0"/>
                  </a:lnTo>
                  <a:close/>
                </a:path>
                <a:path w="377189" h="76200">
                  <a:moveTo>
                    <a:pt x="300990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300990" y="50799"/>
                  </a:lnTo>
                  <a:lnTo>
                    <a:pt x="300990" y="25399"/>
                  </a:lnTo>
                  <a:close/>
                </a:path>
                <a:path w="377189" h="76200">
                  <a:moveTo>
                    <a:pt x="351790" y="25399"/>
                  </a:moveTo>
                  <a:lnTo>
                    <a:pt x="313690" y="25399"/>
                  </a:lnTo>
                  <a:lnTo>
                    <a:pt x="313690" y="50799"/>
                  </a:lnTo>
                  <a:lnTo>
                    <a:pt x="351790" y="50799"/>
                  </a:lnTo>
                  <a:lnTo>
                    <a:pt x="377190" y="38099"/>
                  </a:lnTo>
                  <a:lnTo>
                    <a:pt x="351790" y="25399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1763" y="3628644"/>
              <a:ext cx="448056" cy="4541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4843" y="3659124"/>
              <a:ext cx="352044" cy="4343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7643" y="3762755"/>
              <a:ext cx="534923" cy="2346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91077" y="3824477"/>
              <a:ext cx="377190" cy="76200"/>
            </a:xfrm>
            <a:custGeom>
              <a:avLst/>
              <a:gdLst/>
              <a:ahLst/>
              <a:cxnLst/>
              <a:rect l="l" t="t" r="r" b="b"/>
              <a:pathLst>
                <a:path w="377189" h="76200">
                  <a:moveTo>
                    <a:pt x="300989" y="0"/>
                  </a:moveTo>
                  <a:lnTo>
                    <a:pt x="300989" y="76200"/>
                  </a:lnTo>
                  <a:lnTo>
                    <a:pt x="351789" y="50800"/>
                  </a:lnTo>
                  <a:lnTo>
                    <a:pt x="313689" y="50800"/>
                  </a:lnTo>
                  <a:lnTo>
                    <a:pt x="313689" y="25400"/>
                  </a:lnTo>
                  <a:lnTo>
                    <a:pt x="351789" y="25400"/>
                  </a:lnTo>
                  <a:lnTo>
                    <a:pt x="300989" y="0"/>
                  </a:lnTo>
                  <a:close/>
                </a:path>
                <a:path w="377189" h="76200">
                  <a:moveTo>
                    <a:pt x="30098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300989" y="50800"/>
                  </a:lnTo>
                  <a:lnTo>
                    <a:pt x="300989" y="25400"/>
                  </a:lnTo>
                  <a:close/>
                </a:path>
                <a:path w="377189" h="76200">
                  <a:moveTo>
                    <a:pt x="351789" y="25400"/>
                  </a:moveTo>
                  <a:lnTo>
                    <a:pt x="313689" y="25400"/>
                  </a:lnTo>
                  <a:lnTo>
                    <a:pt x="313689" y="50800"/>
                  </a:lnTo>
                  <a:lnTo>
                    <a:pt x="351789" y="50800"/>
                  </a:lnTo>
                  <a:lnTo>
                    <a:pt x="377189" y="38100"/>
                  </a:lnTo>
                  <a:lnTo>
                    <a:pt x="351789" y="254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1788" y="3787140"/>
              <a:ext cx="534924" cy="2346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205221" y="3848862"/>
              <a:ext cx="377190" cy="76200"/>
            </a:xfrm>
            <a:custGeom>
              <a:avLst/>
              <a:gdLst/>
              <a:ahLst/>
              <a:cxnLst/>
              <a:rect l="l" t="t" r="r" b="b"/>
              <a:pathLst>
                <a:path w="377189" h="76200">
                  <a:moveTo>
                    <a:pt x="300989" y="0"/>
                  </a:moveTo>
                  <a:lnTo>
                    <a:pt x="300989" y="76200"/>
                  </a:lnTo>
                  <a:lnTo>
                    <a:pt x="351789" y="50800"/>
                  </a:lnTo>
                  <a:lnTo>
                    <a:pt x="313689" y="50800"/>
                  </a:lnTo>
                  <a:lnTo>
                    <a:pt x="313689" y="25400"/>
                  </a:lnTo>
                  <a:lnTo>
                    <a:pt x="351789" y="25400"/>
                  </a:lnTo>
                  <a:lnTo>
                    <a:pt x="300989" y="0"/>
                  </a:lnTo>
                  <a:close/>
                </a:path>
                <a:path w="377189" h="76200">
                  <a:moveTo>
                    <a:pt x="30098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300989" y="50800"/>
                  </a:lnTo>
                  <a:lnTo>
                    <a:pt x="300989" y="25400"/>
                  </a:lnTo>
                  <a:close/>
                </a:path>
                <a:path w="377189" h="76200">
                  <a:moveTo>
                    <a:pt x="351789" y="25400"/>
                  </a:moveTo>
                  <a:lnTo>
                    <a:pt x="313689" y="25400"/>
                  </a:lnTo>
                  <a:lnTo>
                    <a:pt x="313689" y="50800"/>
                  </a:lnTo>
                  <a:lnTo>
                    <a:pt x="351789" y="50800"/>
                  </a:lnTo>
                  <a:lnTo>
                    <a:pt x="377189" y="38100"/>
                  </a:lnTo>
                  <a:lnTo>
                    <a:pt x="351789" y="254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6403" y="3639312"/>
              <a:ext cx="448055" cy="4541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9483" y="3669791"/>
              <a:ext cx="352044" cy="4343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0759" y="3773424"/>
              <a:ext cx="534923" cy="23467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24194" y="3835146"/>
              <a:ext cx="377190" cy="76200"/>
            </a:xfrm>
            <a:custGeom>
              <a:avLst/>
              <a:gdLst/>
              <a:ahLst/>
              <a:cxnLst/>
              <a:rect l="l" t="t" r="r" b="b"/>
              <a:pathLst>
                <a:path w="377189" h="76200">
                  <a:moveTo>
                    <a:pt x="300989" y="0"/>
                  </a:moveTo>
                  <a:lnTo>
                    <a:pt x="300989" y="76199"/>
                  </a:lnTo>
                  <a:lnTo>
                    <a:pt x="351789" y="50799"/>
                  </a:lnTo>
                  <a:lnTo>
                    <a:pt x="313689" y="50799"/>
                  </a:lnTo>
                  <a:lnTo>
                    <a:pt x="313689" y="25399"/>
                  </a:lnTo>
                  <a:lnTo>
                    <a:pt x="351789" y="25399"/>
                  </a:lnTo>
                  <a:lnTo>
                    <a:pt x="300989" y="0"/>
                  </a:lnTo>
                  <a:close/>
                </a:path>
                <a:path w="377189" h="76200">
                  <a:moveTo>
                    <a:pt x="300989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300989" y="50799"/>
                  </a:lnTo>
                  <a:lnTo>
                    <a:pt x="300989" y="25399"/>
                  </a:lnTo>
                  <a:close/>
                </a:path>
                <a:path w="377189" h="76200">
                  <a:moveTo>
                    <a:pt x="351789" y="25399"/>
                  </a:moveTo>
                  <a:lnTo>
                    <a:pt x="313689" y="25399"/>
                  </a:lnTo>
                  <a:lnTo>
                    <a:pt x="313689" y="50799"/>
                  </a:lnTo>
                  <a:lnTo>
                    <a:pt x="351789" y="50799"/>
                  </a:lnTo>
                  <a:lnTo>
                    <a:pt x="377189" y="38099"/>
                  </a:lnTo>
                  <a:lnTo>
                    <a:pt x="351789" y="25399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106039" y="16001"/>
            <a:ext cx="27254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365" dirty="0">
                <a:solidFill>
                  <a:srgbClr val="006FC0"/>
                </a:solidFill>
              </a:rPr>
              <a:t>Virtual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400" dirty="0">
                <a:solidFill>
                  <a:srgbClr val="006FC0"/>
                </a:solidFill>
              </a:rPr>
              <a:t>Network</a:t>
            </a:r>
            <a:endParaRPr sz="2600"/>
          </a:p>
        </p:txBody>
      </p:sp>
      <p:grpSp>
        <p:nvGrpSpPr>
          <p:cNvPr id="18" name="object 18"/>
          <p:cNvGrpSpPr/>
          <p:nvPr/>
        </p:nvGrpSpPr>
        <p:grpSpPr>
          <a:xfrm>
            <a:off x="2349817" y="398517"/>
            <a:ext cx="4023995" cy="62865"/>
            <a:chOff x="2349817" y="398517"/>
            <a:chExt cx="4023995" cy="62865"/>
          </a:xfrm>
        </p:grpSpPr>
        <p:sp>
          <p:nvSpPr>
            <p:cNvPr id="19" name="object 19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54579" y="403279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59181" y="537130"/>
            <a:ext cx="6663055" cy="169989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65"/>
              </a:spcBef>
              <a:buSzPct val="104761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50" spc="7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50" spc="7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5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wn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50" spc="2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50" spc="-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ed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50" spc="5" dirty="0">
                <a:solidFill>
                  <a:srgbClr val="006FC0"/>
                </a:solidFill>
                <a:latin typeface="Trebuchet MS"/>
                <a:cs typeface="Trebuchet MS"/>
              </a:rPr>
              <a:t>et</a:t>
            </a:r>
            <a:r>
              <a:rPr sz="1050" spc="7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95" dirty="0">
                <a:solidFill>
                  <a:srgbClr val="006FC0"/>
                </a:solidFill>
                <a:latin typeface="Trebuchet MS"/>
                <a:cs typeface="Trebuchet MS"/>
              </a:rPr>
              <a:t>Az</a:t>
            </a:r>
            <a:r>
              <a:rPr sz="1050" spc="7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50" spc="10" dirty="0">
                <a:solidFill>
                  <a:srgbClr val="006FC0"/>
                </a:solidFill>
                <a:latin typeface="Trebuchet MS"/>
                <a:cs typeface="Trebuchet MS"/>
              </a:rPr>
              <a:t>re</a:t>
            </a:r>
            <a:r>
              <a:rPr sz="1050" spc="-114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40"/>
              </a:spcBef>
              <a:buSzPct val="104761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50" spc="70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5" dirty="0">
                <a:solidFill>
                  <a:srgbClr val="006FC0"/>
                </a:solidFill>
                <a:latin typeface="Trebuchet MS"/>
                <a:cs typeface="Trebuchet MS"/>
              </a:rPr>
              <a:t>VNets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but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5" dirty="0">
                <a:solidFill>
                  <a:srgbClr val="006FC0"/>
                </a:solidFill>
                <a:latin typeface="Trebuchet MS"/>
                <a:cs typeface="Trebuchet MS"/>
              </a:rPr>
              <a:t>VNet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belong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0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25"/>
              </a:spcBef>
              <a:buSzPct val="104761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Within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VNet,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isolated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(not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" dirty="0">
                <a:solidFill>
                  <a:srgbClr val="006FC0"/>
                </a:solidFill>
                <a:latin typeface="Trebuchet MS"/>
                <a:cs typeface="Trebuchet MS"/>
              </a:rPr>
              <a:t>visible)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5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-25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VNet.</a:t>
            </a: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35"/>
              </a:spcBef>
              <a:buSzPct val="104761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50" spc="7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maintain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complete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-25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entering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leaving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VNet.</a:t>
            </a: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25"/>
              </a:spcBef>
              <a:buSzPct val="104761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IP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0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ensures</a:t>
            </a:r>
            <a:r>
              <a:rPr sz="105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gets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right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35"/>
              </a:spcBef>
              <a:buSzPct val="104761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Every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gets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0" dirty="0">
                <a:solidFill>
                  <a:srgbClr val="006FC0"/>
                </a:solidFill>
                <a:latin typeface="Trebuchet MS"/>
                <a:cs typeface="Trebuchet MS"/>
              </a:rPr>
              <a:t>its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unique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IP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0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Vnet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within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space.</a:t>
            </a: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25"/>
              </a:spcBef>
              <a:buSzPct val="104761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3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add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5" dirty="0">
                <a:solidFill>
                  <a:srgbClr val="006FC0"/>
                </a:solidFill>
                <a:latin typeface="Trebuchet MS"/>
                <a:cs typeface="Trebuchet MS"/>
              </a:rPr>
              <a:t>VNets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addresses</a:t>
            </a:r>
            <a:r>
              <a:rPr sz="1050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existing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VNet.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86608" y="2977388"/>
            <a:ext cx="847090" cy="3016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55575" marR="5080" indent="-143510">
              <a:lnSpc>
                <a:spcPct val="101099"/>
              </a:lnSpc>
              <a:spcBef>
                <a:spcPts val="85"/>
              </a:spcBef>
            </a:pP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V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Ne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CID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9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Ra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nge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: 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10.0.0.0/16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02307" y="2791967"/>
            <a:ext cx="4375785" cy="1324610"/>
            <a:chOff x="1702307" y="2791967"/>
            <a:chExt cx="4375785" cy="132461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56231" y="3593591"/>
              <a:ext cx="524256" cy="4998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0631" y="3669791"/>
              <a:ext cx="467868" cy="4343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5631" y="3616451"/>
              <a:ext cx="522732" cy="4998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9843" y="3669791"/>
              <a:ext cx="467868" cy="43434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2307" y="2791967"/>
              <a:ext cx="411480" cy="2682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4859" y="2802635"/>
              <a:ext cx="411479" cy="2667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068195" y="2732913"/>
            <a:ext cx="2590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V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Ne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28108" y="2752725"/>
            <a:ext cx="2590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V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Ne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0026" y="16001"/>
            <a:ext cx="29197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15" dirty="0">
                <a:solidFill>
                  <a:srgbClr val="006FC0"/>
                </a:solidFill>
              </a:rPr>
              <a:t>Need</a:t>
            </a:r>
            <a:r>
              <a:rPr sz="2600" spc="300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for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315" dirty="0">
                <a:solidFill>
                  <a:srgbClr val="006FC0"/>
                </a:solidFill>
              </a:rPr>
              <a:t>VNet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u="sng" spc="-2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</a:t>
            </a:r>
            <a:r>
              <a:rPr sz="2600" spc="-285" dirty="0">
                <a:solidFill>
                  <a:srgbClr val="006FC0"/>
                </a:solidFill>
              </a:rPr>
              <a:t>ubnets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154489" y="443943"/>
            <a:ext cx="3219450" cy="0"/>
          </a:xfrm>
          <a:custGeom>
            <a:avLst/>
            <a:gdLst/>
            <a:ahLst/>
            <a:cxnLst/>
            <a:rect l="l" t="t" r="r" b="b"/>
            <a:pathLst>
              <a:path w="3219450">
                <a:moveTo>
                  <a:pt x="56388" y="0"/>
                </a:moveTo>
                <a:lnTo>
                  <a:pt x="3219069" y="0"/>
                </a:lnTo>
              </a:path>
              <a:path w="3219450">
                <a:moveTo>
                  <a:pt x="0" y="0"/>
                </a:moveTo>
                <a:lnTo>
                  <a:pt x="3162681" y="0"/>
                </a:lnTo>
              </a:path>
            </a:pathLst>
          </a:custGeom>
          <a:ln w="3482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4317" y="700532"/>
            <a:ext cx="7187565" cy="1474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kind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distinct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requirements.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1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Elastic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Balancers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publicly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accessible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through</a:t>
            </a:r>
            <a:r>
              <a:rPr sz="11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r>
              <a:rPr sz="11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(public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resources)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Databases</a:t>
            </a:r>
            <a:r>
              <a:rPr sz="110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10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instances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should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inaccessible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Trebuchet MS"/>
                <a:cs typeface="Trebuchet MS"/>
              </a:rPr>
              <a:t>internet.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running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inside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80" dirty="0">
                <a:solidFill>
                  <a:srgbClr val="006FC0"/>
                </a:solidFill>
                <a:latin typeface="Trebuchet MS"/>
                <a:cs typeface="Trebuchet MS"/>
              </a:rPr>
              <a:t>VNet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should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able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them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(private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resources).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80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80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partition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inside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90" dirty="0">
                <a:solidFill>
                  <a:srgbClr val="006FC0"/>
                </a:solidFill>
                <a:latin typeface="Trebuchet MS"/>
                <a:cs typeface="Trebuchet MS"/>
              </a:rPr>
              <a:t>VNet?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5412" y="2608284"/>
            <a:ext cx="6268720" cy="2461260"/>
            <a:chOff x="835412" y="2608284"/>
            <a:chExt cx="6268720" cy="24612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412" y="2608284"/>
              <a:ext cx="6268155" cy="24612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29334" y="2910078"/>
              <a:ext cx="5299075" cy="2007235"/>
            </a:xfrm>
            <a:custGeom>
              <a:avLst/>
              <a:gdLst/>
              <a:ahLst/>
              <a:cxnLst/>
              <a:rect l="l" t="t" r="r" b="b"/>
              <a:pathLst>
                <a:path w="5299075" h="2007235">
                  <a:moveTo>
                    <a:pt x="2854452" y="2007108"/>
                  </a:moveTo>
                  <a:lnTo>
                    <a:pt x="5298947" y="2007108"/>
                  </a:lnTo>
                  <a:lnTo>
                    <a:pt x="5298947" y="9143"/>
                  </a:lnTo>
                  <a:lnTo>
                    <a:pt x="2854452" y="9143"/>
                  </a:lnTo>
                  <a:lnTo>
                    <a:pt x="2854452" y="2007108"/>
                  </a:lnTo>
                  <a:close/>
                </a:path>
                <a:path w="5299075" h="2007235">
                  <a:moveTo>
                    <a:pt x="0" y="1997964"/>
                  </a:moveTo>
                  <a:lnTo>
                    <a:pt x="2444495" y="1997964"/>
                  </a:lnTo>
                  <a:lnTo>
                    <a:pt x="2444495" y="0"/>
                  </a:lnTo>
                  <a:lnTo>
                    <a:pt x="0" y="0"/>
                  </a:lnTo>
                  <a:lnTo>
                    <a:pt x="0" y="1997964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6355" y="3759708"/>
              <a:ext cx="534924" cy="2346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29789" y="3821430"/>
              <a:ext cx="377190" cy="76200"/>
            </a:xfrm>
            <a:custGeom>
              <a:avLst/>
              <a:gdLst/>
              <a:ahLst/>
              <a:cxnLst/>
              <a:rect l="l" t="t" r="r" b="b"/>
              <a:pathLst>
                <a:path w="377189" h="76200">
                  <a:moveTo>
                    <a:pt x="300990" y="0"/>
                  </a:moveTo>
                  <a:lnTo>
                    <a:pt x="300990" y="76200"/>
                  </a:lnTo>
                  <a:lnTo>
                    <a:pt x="351790" y="50800"/>
                  </a:lnTo>
                  <a:lnTo>
                    <a:pt x="313690" y="50800"/>
                  </a:lnTo>
                  <a:lnTo>
                    <a:pt x="313690" y="25400"/>
                  </a:lnTo>
                  <a:lnTo>
                    <a:pt x="351790" y="25400"/>
                  </a:lnTo>
                  <a:lnTo>
                    <a:pt x="300990" y="0"/>
                  </a:lnTo>
                  <a:close/>
                </a:path>
                <a:path w="377189" h="76200">
                  <a:moveTo>
                    <a:pt x="300990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300990" y="50800"/>
                  </a:lnTo>
                  <a:lnTo>
                    <a:pt x="300990" y="25400"/>
                  </a:lnTo>
                  <a:close/>
                </a:path>
                <a:path w="377189" h="76200">
                  <a:moveTo>
                    <a:pt x="351790" y="25400"/>
                  </a:moveTo>
                  <a:lnTo>
                    <a:pt x="313690" y="25400"/>
                  </a:lnTo>
                  <a:lnTo>
                    <a:pt x="313690" y="50800"/>
                  </a:lnTo>
                  <a:lnTo>
                    <a:pt x="351790" y="50800"/>
                  </a:lnTo>
                  <a:lnTo>
                    <a:pt x="377190" y="38100"/>
                  </a:lnTo>
                  <a:lnTo>
                    <a:pt x="351790" y="254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972" y="3611880"/>
              <a:ext cx="448056" cy="4541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64051" y="3642360"/>
              <a:ext cx="352044" cy="4343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5327" y="3745991"/>
              <a:ext cx="534924" cy="2346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48761" y="3807713"/>
              <a:ext cx="377190" cy="76200"/>
            </a:xfrm>
            <a:custGeom>
              <a:avLst/>
              <a:gdLst/>
              <a:ahLst/>
              <a:cxnLst/>
              <a:rect l="l" t="t" r="r" b="b"/>
              <a:pathLst>
                <a:path w="377189" h="76200">
                  <a:moveTo>
                    <a:pt x="300989" y="0"/>
                  </a:moveTo>
                  <a:lnTo>
                    <a:pt x="300989" y="76200"/>
                  </a:lnTo>
                  <a:lnTo>
                    <a:pt x="351789" y="50800"/>
                  </a:lnTo>
                  <a:lnTo>
                    <a:pt x="313689" y="50800"/>
                  </a:lnTo>
                  <a:lnTo>
                    <a:pt x="313689" y="25400"/>
                  </a:lnTo>
                  <a:lnTo>
                    <a:pt x="351789" y="25400"/>
                  </a:lnTo>
                  <a:lnTo>
                    <a:pt x="300989" y="0"/>
                  </a:lnTo>
                  <a:close/>
                </a:path>
                <a:path w="377189" h="76200">
                  <a:moveTo>
                    <a:pt x="30098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300989" y="50800"/>
                  </a:lnTo>
                  <a:lnTo>
                    <a:pt x="300989" y="25400"/>
                  </a:lnTo>
                  <a:close/>
                </a:path>
                <a:path w="377189" h="76200">
                  <a:moveTo>
                    <a:pt x="351789" y="25400"/>
                  </a:moveTo>
                  <a:lnTo>
                    <a:pt x="313689" y="25400"/>
                  </a:lnTo>
                  <a:lnTo>
                    <a:pt x="313689" y="50800"/>
                  </a:lnTo>
                  <a:lnTo>
                    <a:pt x="351789" y="50800"/>
                  </a:lnTo>
                  <a:lnTo>
                    <a:pt x="377189" y="38100"/>
                  </a:lnTo>
                  <a:lnTo>
                    <a:pt x="351789" y="254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6" y="3770376"/>
              <a:ext cx="534924" cy="23467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64429" y="3832098"/>
              <a:ext cx="377190" cy="76200"/>
            </a:xfrm>
            <a:custGeom>
              <a:avLst/>
              <a:gdLst/>
              <a:ahLst/>
              <a:cxnLst/>
              <a:rect l="l" t="t" r="r" b="b"/>
              <a:pathLst>
                <a:path w="377189" h="76200">
                  <a:moveTo>
                    <a:pt x="300990" y="0"/>
                  </a:moveTo>
                  <a:lnTo>
                    <a:pt x="300990" y="76199"/>
                  </a:lnTo>
                  <a:lnTo>
                    <a:pt x="351790" y="50799"/>
                  </a:lnTo>
                  <a:lnTo>
                    <a:pt x="313690" y="50799"/>
                  </a:lnTo>
                  <a:lnTo>
                    <a:pt x="313690" y="25399"/>
                  </a:lnTo>
                  <a:lnTo>
                    <a:pt x="351790" y="25399"/>
                  </a:lnTo>
                  <a:lnTo>
                    <a:pt x="300990" y="0"/>
                  </a:lnTo>
                  <a:close/>
                </a:path>
                <a:path w="377189" h="76200">
                  <a:moveTo>
                    <a:pt x="300990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300990" y="50799"/>
                  </a:lnTo>
                  <a:lnTo>
                    <a:pt x="300990" y="25399"/>
                  </a:lnTo>
                  <a:close/>
                </a:path>
                <a:path w="377189" h="76200">
                  <a:moveTo>
                    <a:pt x="351790" y="25399"/>
                  </a:moveTo>
                  <a:lnTo>
                    <a:pt x="313690" y="25399"/>
                  </a:lnTo>
                  <a:lnTo>
                    <a:pt x="313690" y="50799"/>
                  </a:lnTo>
                  <a:lnTo>
                    <a:pt x="351790" y="50799"/>
                  </a:lnTo>
                  <a:lnTo>
                    <a:pt x="377190" y="38099"/>
                  </a:lnTo>
                  <a:lnTo>
                    <a:pt x="351790" y="25399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4088" y="3622548"/>
              <a:ext cx="449579" cy="4541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7167" y="3653027"/>
              <a:ext cx="352043" cy="4328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967" y="3756660"/>
              <a:ext cx="534924" cy="23467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83402" y="3818382"/>
              <a:ext cx="377190" cy="76200"/>
            </a:xfrm>
            <a:custGeom>
              <a:avLst/>
              <a:gdLst/>
              <a:ahLst/>
              <a:cxnLst/>
              <a:rect l="l" t="t" r="r" b="b"/>
              <a:pathLst>
                <a:path w="377189" h="76200">
                  <a:moveTo>
                    <a:pt x="300989" y="0"/>
                  </a:moveTo>
                  <a:lnTo>
                    <a:pt x="300989" y="76200"/>
                  </a:lnTo>
                  <a:lnTo>
                    <a:pt x="351789" y="50800"/>
                  </a:lnTo>
                  <a:lnTo>
                    <a:pt x="313689" y="50800"/>
                  </a:lnTo>
                  <a:lnTo>
                    <a:pt x="313689" y="25400"/>
                  </a:lnTo>
                  <a:lnTo>
                    <a:pt x="351789" y="25400"/>
                  </a:lnTo>
                  <a:lnTo>
                    <a:pt x="300989" y="0"/>
                  </a:lnTo>
                  <a:close/>
                </a:path>
                <a:path w="377189" h="76200">
                  <a:moveTo>
                    <a:pt x="300989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300989" y="50800"/>
                  </a:lnTo>
                  <a:lnTo>
                    <a:pt x="300989" y="25400"/>
                  </a:lnTo>
                  <a:close/>
                </a:path>
                <a:path w="377189" h="76200">
                  <a:moveTo>
                    <a:pt x="351789" y="25400"/>
                  </a:moveTo>
                  <a:lnTo>
                    <a:pt x="313689" y="25400"/>
                  </a:lnTo>
                  <a:lnTo>
                    <a:pt x="313689" y="50800"/>
                  </a:lnTo>
                  <a:lnTo>
                    <a:pt x="351789" y="50800"/>
                  </a:lnTo>
                  <a:lnTo>
                    <a:pt x="377189" y="38100"/>
                  </a:lnTo>
                  <a:lnTo>
                    <a:pt x="351789" y="254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345182" y="2959989"/>
            <a:ext cx="847090" cy="3016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55575" marR="5080" indent="-143510">
              <a:lnSpc>
                <a:spcPct val="101099"/>
              </a:lnSpc>
              <a:spcBef>
                <a:spcPts val="85"/>
              </a:spcBef>
            </a:pP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V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Ne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CID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9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Ra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nge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: 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10.0.0.0/16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459991" y="2775204"/>
            <a:ext cx="4377055" cy="1324610"/>
            <a:chOff x="1459991" y="2775204"/>
            <a:chExt cx="4377055" cy="132461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3915" y="3576828"/>
              <a:ext cx="524256" cy="4998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9839" y="3653028"/>
              <a:ext cx="467868" cy="4328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3315" y="3599688"/>
              <a:ext cx="524256" cy="4998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9051" y="3653028"/>
              <a:ext cx="467868" cy="4328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9991" y="2775204"/>
              <a:ext cx="411479" cy="2682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4068" y="2784348"/>
              <a:ext cx="411479" cy="26822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826767" y="2715514"/>
            <a:ext cx="2590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V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Ne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87061" y="2735707"/>
            <a:ext cx="2590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V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Ne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3717" y="2144199"/>
            <a:ext cx="7462520" cy="2931160"/>
            <a:chOff x="343717" y="2144199"/>
            <a:chExt cx="7462520" cy="2931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717" y="2144199"/>
              <a:ext cx="7462018" cy="29311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7418" y="2483358"/>
              <a:ext cx="6902450" cy="2433955"/>
            </a:xfrm>
            <a:custGeom>
              <a:avLst/>
              <a:gdLst/>
              <a:ahLst/>
              <a:cxnLst/>
              <a:rect l="l" t="t" r="r" b="b"/>
              <a:pathLst>
                <a:path w="6902450" h="2433954">
                  <a:moveTo>
                    <a:pt x="0" y="2433828"/>
                  </a:moveTo>
                  <a:lnTo>
                    <a:pt x="6902196" y="2433828"/>
                  </a:lnTo>
                  <a:lnTo>
                    <a:pt x="6902196" y="0"/>
                  </a:lnTo>
                  <a:lnTo>
                    <a:pt x="0" y="0"/>
                  </a:lnTo>
                  <a:lnTo>
                    <a:pt x="0" y="2433828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10483" y="16001"/>
            <a:ext cx="17189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15" dirty="0">
                <a:solidFill>
                  <a:srgbClr val="006FC0"/>
                </a:solidFill>
              </a:rPr>
              <a:t>VNet</a:t>
            </a:r>
            <a:r>
              <a:rPr sz="2600" spc="250" dirty="0">
                <a:solidFill>
                  <a:srgbClr val="006FC0"/>
                </a:solidFill>
              </a:rPr>
              <a:t> </a:t>
            </a:r>
            <a:r>
              <a:rPr sz="2600" spc="-285" dirty="0">
                <a:solidFill>
                  <a:srgbClr val="006FC0"/>
                </a:solidFill>
              </a:rPr>
              <a:t>Subn</a:t>
            </a:r>
            <a:r>
              <a:rPr sz="2600" u="sng" spc="-2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et</a:t>
            </a:r>
            <a:r>
              <a:rPr sz="2600" spc="-285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sp>
        <p:nvSpPr>
          <p:cNvPr id="6" name="object 6"/>
          <p:cNvSpPr/>
          <p:nvPr/>
        </p:nvSpPr>
        <p:spPr>
          <a:xfrm>
            <a:off x="3154489" y="443943"/>
            <a:ext cx="3219450" cy="0"/>
          </a:xfrm>
          <a:custGeom>
            <a:avLst/>
            <a:gdLst/>
            <a:ahLst/>
            <a:cxnLst/>
            <a:rect l="l" t="t" r="r" b="b"/>
            <a:pathLst>
              <a:path w="3219450">
                <a:moveTo>
                  <a:pt x="56388" y="0"/>
                </a:moveTo>
                <a:lnTo>
                  <a:pt x="3219069" y="0"/>
                </a:lnTo>
              </a:path>
              <a:path w="3219450">
                <a:moveTo>
                  <a:pt x="0" y="0"/>
                </a:moveTo>
                <a:lnTo>
                  <a:pt x="3162681" y="0"/>
                </a:lnTo>
              </a:path>
            </a:pathLst>
          </a:custGeom>
          <a:ln w="3482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4939" y="440588"/>
            <a:ext cx="8315325" cy="13214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Organize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subnets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Separate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distinct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subnets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subnet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35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endParaRPr sz="10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subnet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CANNOT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internet,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but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subnet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subnet.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We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individual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subnets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0268" y="1441703"/>
            <a:ext cx="6821805" cy="3401695"/>
            <a:chOff x="620268" y="1441703"/>
            <a:chExt cx="6821805" cy="34016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636" y="2997707"/>
              <a:ext cx="2651760" cy="8458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636" y="4017263"/>
              <a:ext cx="2651760" cy="8260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9932" y="2997707"/>
              <a:ext cx="2651760" cy="8458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9932" y="4017263"/>
              <a:ext cx="2651760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0091" y="4166615"/>
              <a:ext cx="352043" cy="4343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5583" y="1793747"/>
              <a:ext cx="234670" cy="15224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97118" y="1893569"/>
              <a:ext cx="76200" cy="1287780"/>
            </a:xfrm>
            <a:custGeom>
              <a:avLst/>
              <a:gdLst/>
              <a:ahLst/>
              <a:cxnLst/>
              <a:rect l="l" t="t" r="r" b="b"/>
              <a:pathLst>
                <a:path w="76200" h="1287780">
                  <a:moveTo>
                    <a:pt x="25400" y="1211326"/>
                  </a:moveTo>
                  <a:lnTo>
                    <a:pt x="0" y="1211326"/>
                  </a:lnTo>
                  <a:lnTo>
                    <a:pt x="38100" y="1287526"/>
                  </a:lnTo>
                  <a:lnTo>
                    <a:pt x="69850" y="1224026"/>
                  </a:lnTo>
                  <a:lnTo>
                    <a:pt x="25400" y="1224026"/>
                  </a:lnTo>
                  <a:lnTo>
                    <a:pt x="25400" y="1211326"/>
                  </a:lnTo>
                  <a:close/>
                </a:path>
                <a:path w="76200" h="1287780">
                  <a:moveTo>
                    <a:pt x="50800" y="63500"/>
                  </a:moveTo>
                  <a:lnTo>
                    <a:pt x="25400" y="63500"/>
                  </a:lnTo>
                  <a:lnTo>
                    <a:pt x="25400" y="1224026"/>
                  </a:lnTo>
                  <a:lnTo>
                    <a:pt x="50800" y="1224026"/>
                  </a:lnTo>
                  <a:lnTo>
                    <a:pt x="50800" y="63500"/>
                  </a:lnTo>
                  <a:close/>
                </a:path>
                <a:path w="76200" h="1287780">
                  <a:moveTo>
                    <a:pt x="76200" y="1211326"/>
                  </a:moveTo>
                  <a:lnTo>
                    <a:pt x="50800" y="1211326"/>
                  </a:lnTo>
                  <a:lnTo>
                    <a:pt x="50800" y="1224026"/>
                  </a:lnTo>
                  <a:lnTo>
                    <a:pt x="69850" y="1224026"/>
                  </a:lnTo>
                  <a:lnTo>
                    <a:pt x="76200" y="1211326"/>
                  </a:lnTo>
                  <a:close/>
                </a:path>
                <a:path w="76200" h="1287780">
                  <a:moveTo>
                    <a:pt x="38100" y="0"/>
                  </a:moveTo>
                  <a:lnTo>
                    <a:pt x="0" y="76200"/>
                  </a:lnTo>
                  <a:lnTo>
                    <a:pt x="25400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287780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7379" y="3232403"/>
              <a:ext cx="435863" cy="4160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6415" y="3214115"/>
              <a:ext cx="469391" cy="4343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3100" y="1441703"/>
              <a:ext cx="364236" cy="4328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0268" y="2350007"/>
              <a:ext cx="411480" cy="2667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68668" y="1886711"/>
              <a:ext cx="292671" cy="25755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952107" y="1986533"/>
              <a:ext cx="130810" cy="2340610"/>
            </a:xfrm>
            <a:custGeom>
              <a:avLst/>
              <a:gdLst/>
              <a:ahLst/>
              <a:cxnLst/>
              <a:rect l="l" t="t" r="r" b="b"/>
              <a:pathLst>
                <a:path w="130809" h="2340610">
                  <a:moveTo>
                    <a:pt x="79568" y="2264378"/>
                  </a:moveTo>
                  <a:lnTo>
                    <a:pt x="54101" y="2265006"/>
                  </a:lnTo>
                  <a:lnTo>
                    <a:pt x="94107" y="2340241"/>
                  </a:lnTo>
                  <a:lnTo>
                    <a:pt x="123750" y="2277084"/>
                  </a:lnTo>
                  <a:lnTo>
                    <a:pt x="79883" y="2277084"/>
                  </a:lnTo>
                  <a:lnTo>
                    <a:pt x="79568" y="2264378"/>
                  </a:lnTo>
                  <a:close/>
                </a:path>
                <a:path w="130809" h="2340610">
                  <a:moveTo>
                    <a:pt x="130301" y="2263127"/>
                  </a:moveTo>
                  <a:lnTo>
                    <a:pt x="79568" y="2264378"/>
                  </a:lnTo>
                  <a:lnTo>
                    <a:pt x="79883" y="2277084"/>
                  </a:lnTo>
                  <a:lnTo>
                    <a:pt x="105283" y="2276449"/>
                  </a:lnTo>
                  <a:lnTo>
                    <a:pt x="104968" y="2263752"/>
                  </a:lnTo>
                  <a:lnTo>
                    <a:pt x="130008" y="2263752"/>
                  </a:lnTo>
                  <a:lnTo>
                    <a:pt x="130301" y="2263127"/>
                  </a:lnTo>
                  <a:close/>
                </a:path>
                <a:path w="130809" h="2340610">
                  <a:moveTo>
                    <a:pt x="130008" y="2263752"/>
                  </a:moveTo>
                  <a:lnTo>
                    <a:pt x="104968" y="2263752"/>
                  </a:lnTo>
                  <a:lnTo>
                    <a:pt x="105283" y="2276449"/>
                  </a:lnTo>
                  <a:lnTo>
                    <a:pt x="79883" y="2277084"/>
                  </a:lnTo>
                  <a:lnTo>
                    <a:pt x="123750" y="2277084"/>
                  </a:lnTo>
                  <a:lnTo>
                    <a:pt x="130008" y="2263752"/>
                  </a:lnTo>
                  <a:close/>
                </a:path>
                <a:path w="130809" h="2340610">
                  <a:moveTo>
                    <a:pt x="50733" y="75820"/>
                  </a:moveTo>
                  <a:lnTo>
                    <a:pt x="25333" y="76455"/>
                  </a:lnTo>
                  <a:lnTo>
                    <a:pt x="79568" y="2264378"/>
                  </a:lnTo>
                  <a:lnTo>
                    <a:pt x="104968" y="2263752"/>
                  </a:lnTo>
                  <a:lnTo>
                    <a:pt x="50733" y="75820"/>
                  </a:lnTo>
                  <a:close/>
                </a:path>
                <a:path w="130809" h="2340610">
                  <a:moveTo>
                    <a:pt x="36195" y="0"/>
                  </a:moveTo>
                  <a:lnTo>
                    <a:pt x="0" y="77089"/>
                  </a:lnTo>
                  <a:lnTo>
                    <a:pt x="25333" y="76455"/>
                  </a:lnTo>
                  <a:lnTo>
                    <a:pt x="25019" y="63754"/>
                  </a:lnTo>
                  <a:lnTo>
                    <a:pt x="50419" y="63118"/>
                  </a:lnTo>
                  <a:lnTo>
                    <a:pt x="69780" y="63118"/>
                  </a:lnTo>
                  <a:lnTo>
                    <a:pt x="36195" y="0"/>
                  </a:lnTo>
                  <a:close/>
                </a:path>
                <a:path w="130809" h="2340610">
                  <a:moveTo>
                    <a:pt x="50419" y="63118"/>
                  </a:moveTo>
                  <a:lnTo>
                    <a:pt x="25019" y="63754"/>
                  </a:lnTo>
                  <a:lnTo>
                    <a:pt x="25333" y="76455"/>
                  </a:lnTo>
                  <a:lnTo>
                    <a:pt x="50733" y="75820"/>
                  </a:lnTo>
                  <a:lnTo>
                    <a:pt x="50419" y="63118"/>
                  </a:lnTo>
                  <a:close/>
                </a:path>
                <a:path w="130809" h="2340610">
                  <a:moveTo>
                    <a:pt x="69780" y="63118"/>
                  </a:moveTo>
                  <a:lnTo>
                    <a:pt x="50419" y="63118"/>
                  </a:lnTo>
                  <a:lnTo>
                    <a:pt x="50733" y="75820"/>
                  </a:lnTo>
                  <a:lnTo>
                    <a:pt x="76200" y="75184"/>
                  </a:lnTo>
                  <a:lnTo>
                    <a:pt x="69780" y="63118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06183" y="1511807"/>
              <a:ext cx="364235" cy="4343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880987" y="2676143"/>
              <a:ext cx="274320" cy="264160"/>
            </a:xfrm>
            <a:custGeom>
              <a:avLst/>
              <a:gdLst/>
              <a:ahLst/>
              <a:cxnLst/>
              <a:rect l="l" t="t" r="r" b="b"/>
              <a:pathLst>
                <a:path w="274320" h="264160">
                  <a:moveTo>
                    <a:pt x="213106" y="0"/>
                  </a:moveTo>
                  <a:lnTo>
                    <a:pt x="137033" y="70612"/>
                  </a:lnTo>
                  <a:lnTo>
                    <a:pt x="60960" y="0"/>
                  </a:lnTo>
                  <a:lnTo>
                    <a:pt x="0" y="65658"/>
                  </a:lnTo>
                  <a:lnTo>
                    <a:pt x="71247" y="131825"/>
                  </a:lnTo>
                  <a:lnTo>
                    <a:pt x="0" y="197993"/>
                  </a:lnTo>
                  <a:lnTo>
                    <a:pt x="60960" y="263651"/>
                  </a:lnTo>
                  <a:lnTo>
                    <a:pt x="137033" y="193039"/>
                  </a:lnTo>
                  <a:lnTo>
                    <a:pt x="213106" y="263651"/>
                  </a:lnTo>
                  <a:lnTo>
                    <a:pt x="274066" y="197993"/>
                  </a:lnTo>
                  <a:lnTo>
                    <a:pt x="202819" y="131825"/>
                  </a:lnTo>
                  <a:lnTo>
                    <a:pt x="274066" y="65658"/>
                  </a:lnTo>
                  <a:lnTo>
                    <a:pt x="213106" y="0"/>
                  </a:lnTo>
                  <a:close/>
                </a:path>
              </a:pathLst>
            </a:custGeom>
            <a:solidFill>
              <a:srgbClr val="EA3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80987" y="2676143"/>
              <a:ext cx="274320" cy="264160"/>
            </a:xfrm>
            <a:custGeom>
              <a:avLst/>
              <a:gdLst/>
              <a:ahLst/>
              <a:cxnLst/>
              <a:rect l="l" t="t" r="r" b="b"/>
              <a:pathLst>
                <a:path w="274320" h="264160">
                  <a:moveTo>
                    <a:pt x="0" y="65658"/>
                  </a:moveTo>
                  <a:lnTo>
                    <a:pt x="60960" y="0"/>
                  </a:lnTo>
                  <a:lnTo>
                    <a:pt x="137033" y="70612"/>
                  </a:lnTo>
                  <a:lnTo>
                    <a:pt x="213106" y="0"/>
                  </a:lnTo>
                  <a:lnTo>
                    <a:pt x="274066" y="65658"/>
                  </a:lnTo>
                  <a:lnTo>
                    <a:pt x="202819" y="131825"/>
                  </a:lnTo>
                  <a:lnTo>
                    <a:pt x="274066" y="197993"/>
                  </a:lnTo>
                  <a:lnTo>
                    <a:pt x="213106" y="263651"/>
                  </a:lnTo>
                  <a:lnTo>
                    <a:pt x="137033" y="193039"/>
                  </a:lnTo>
                  <a:lnTo>
                    <a:pt x="60960" y="263651"/>
                  </a:lnTo>
                  <a:lnTo>
                    <a:pt x="0" y="197993"/>
                  </a:lnTo>
                  <a:lnTo>
                    <a:pt x="71247" y="131825"/>
                  </a:lnTo>
                  <a:lnTo>
                    <a:pt x="0" y="65658"/>
                  </a:lnTo>
                  <a:close/>
                </a:path>
              </a:pathLst>
            </a:custGeom>
            <a:ln w="25400">
              <a:solidFill>
                <a:srgbClr val="AA2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F288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104" y="2075688"/>
            <a:ext cx="5116068" cy="11384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55519" y="2302255"/>
            <a:ext cx="3557270" cy="80518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25550" marR="5080" indent="-1213485">
              <a:lnSpc>
                <a:spcPts val="2780"/>
              </a:lnSpc>
              <a:spcBef>
                <a:spcPts val="670"/>
              </a:spcBef>
            </a:pPr>
            <a:r>
              <a:rPr sz="2800" b="1" spc="10" dirty="0">
                <a:solidFill>
                  <a:srgbClr val="F9FAFF"/>
                </a:solidFill>
                <a:latin typeface="Trebuchet MS"/>
                <a:cs typeface="Trebuchet MS"/>
              </a:rPr>
              <a:t>C</a:t>
            </a:r>
            <a:r>
              <a:rPr sz="2800" b="1" spc="-175" dirty="0">
                <a:solidFill>
                  <a:srgbClr val="F9FAFF"/>
                </a:solidFill>
                <a:latin typeface="Trebuchet MS"/>
                <a:cs typeface="Trebuchet MS"/>
              </a:rPr>
              <a:t>r</a:t>
            </a:r>
            <a:r>
              <a:rPr sz="2800" b="1" spc="-210" dirty="0">
                <a:solidFill>
                  <a:srgbClr val="F9FAFF"/>
                </a:solidFill>
                <a:latin typeface="Trebuchet MS"/>
                <a:cs typeface="Trebuchet MS"/>
              </a:rPr>
              <a:t>e</a:t>
            </a:r>
            <a:r>
              <a:rPr sz="2800" b="1" spc="-265" dirty="0">
                <a:solidFill>
                  <a:srgbClr val="F9FAFF"/>
                </a:solidFill>
                <a:latin typeface="Trebuchet MS"/>
                <a:cs typeface="Trebuchet MS"/>
              </a:rPr>
              <a:t>ate</a:t>
            </a:r>
            <a:r>
              <a:rPr sz="2800" b="1" spc="-75" dirty="0">
                <a:solidFill>
                  <a:srgbClr val="F9FAFF"/>
                </a:solidFill>
                <a:latin typeface="Trebuchet MS"/>
                <a:cs typeface="Trebuchet MS"/>
              </a:rPr>
              <a:t> </a:t>
            </a:r>
            <a:r>
              <a:rPr sz="2800" b="1" spc="-50" dirty="0">
                <a:solidFill>
                  <a:srgbClr val="F9FAFF"/>
                </a:solidFill>
                <a:latin typeface="Trebuchet MS"/>
                <a:cs typeface="Trebuchet MS"/>
              </a:rPr>
              <a:t>S</a:t>
            </a:r>
            <a:r>
              <a:rPr sz="2800" b="1" spc="-265" dirty="0">
                <a:solidFill>
                  <a:srgbClr val="F9FAFF"/>
                </a:solidFill>
                <a:latin typeface="Trebuchet MS"/>
                <a:cs typeface="Trebuchet MS"/>
              </a:rPr>
              <a:t>a</a:t>
            </a:r>
            <a:r>
              <a:rPr sz="2800" b="1" spc="-160" dirty="0">
                <a:solidFill>
                  <a:srgbClr val="F9FAFF"/>
                </a:solidFill>
                <a:latin typeface="Trebuchet MS"/>
                <a:cs typeface="Trebuchet MS"/>
              </a:rPr>
              <a:t>m</a:t>
            </a:r>
            <a:r>
              <a:rPr sz="2800" b="1" spc="-165" dirty="0">
                <a:solidFill>
                  <a:srgbClr val="F9FAFF"/>
                </a:solidFill>
                <a:latin typeface="Trebuchet MS"/>
                <a:cs typeface="Trebuchet MS"/>
              </a:rPr>
              <a:t>pl</a:t>
            </a:r>
            <a:r>
              <a:rPr sz="2800" b="1" spc="-210" dirty="0">
                <a:solidFill>
                  <a:srgbClr val="F9FAFF"/>
                </a:solidFill>
                <a:latin typeface="Trebuchet MS"/>
                <a:cs typeface="Trebuchet MS"/>
              </a:rPr>
              <a:t>e</a:t>
            </a:r>
            <a:r>
              <a:rPr sz="2800" b="1" spc="-70" dirty="0">
                <a:solidFill>
                  <a:srgbClr val="F9FAFF"/>
                </a:solidFill>
                <a:latin typeface="Trebuchet MS"/>
                <a:cs typeface="Trebuchet MS"/>
              </a:rPr>
              <a:t> </a:t>
            </a:r>
            <a:r>
              <a:rPr sz="2800" b="1" spc="-50" dirty="0">
                <a:solidFill>
                  <a:srgbClr val="F9FAFF"/>
                </a:solidFill>
                <a:latin typeface="Trebuchet MS"/>
                <a:cs typeface="Trebuchet MS"/>
              </a:rPr>
              <a:t>S</a:t>
            </a:r>
            <a:r>
              <a:rPr sz="2800" b="1" spc="-320" dirty="0">
                <a:solidFill>
                  <a:srgbClr val="F9FAFF"/>
                </a:solidFill>
                <a:latin typeface="Trebuchet MS"/>
                <a:cs typeface="Trebuchet MS"/>
              </a:rPr>
              <a:t>e</a:t>
            </a:r>
            <a:r>
              <a:rPr sz="2800" b="1" spc="-95" dirty="0">
                <a:solidFill>
                  <a:srgbClr val="F9FAFF"/>
                </a:solidFill>
                <a:latin typeface="Trebuchet MS"/>
                <a:cs typeface="Trebuchet MS"/>
              </a:rPr>
              <a:t>rv</a:t>
            </a:r>
            <a:r>
              <a:rPr sz="2800" b="1" spc="-195" dirty="0">
                <a:solidFill>
                  <a:srgbClr val="F9FAFF"/>
                </a:solidFill>
                <a:latin typeface="Trebuchet MS"/>
                <a:cs typeface="Trebuchet MS"/>
              </a:rPr>
              <a:t>ic</a:t>
            </a:r>
            <a:r>
              <a:rPr sz="2800" b="1" spc="-265" dirty="0">
                <a:solidFill>
                  <a:srgbClr val="F9FAFF"/>
                </a:solidFill>
                <a:latin typeface="Trebuchet MS"/>
                <a:cs typeface="Trebuchet MS"/>
              </a:rPr>
              <a:t>e</a:t>
            </a:r>
            <a:r>
              <a:rPr sz="2800" b="1" spc="-55" dirty="0">
                <a:solidFill>
                  <a:srgbClr val="F9FAFF"/>
                </a:solidFill>
                <a:latin typeface="Trebuchet MS"/>
                <a:cs typeface="Trebuchet MS"/>
              </a:rPr>
              <a:t> </a:t>
            </a:r>
            <a:r>
              <a:rPr sz="2800" b="1" spc="10" dirty="0">
                <a:solidFill>
                  <a:srgbClr val="F9FAFF"/>
                </a:solidFill>
                <a:latin typeface="Trebuchet MS"/>
                <a:cs typeface="Trebuchet MS"/>
              </a:rPr>
              <a:t>-  </a:t>
            </a:r>
            <a:r>
              <a:rPr sz="2800" b="1" spc="-170" dirty="0">
                <a:solidFill>
                  <a:srgbClr val="F9FAFF"/>
                </a:solidFill>
                <a:latin typeface="Trebuchet MS"/>
                <a:cs typeface="Trebuchet MS"/>
              </a:rPr>
              <a:t>Storage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100" y="2029967"/>
              <a:ext cx="2877312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276729" cy="33307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6000"/>
              <a:ext cx="2145791" cy="36290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4710" y="1117346"/>
              <a:ext cx="2439289" cy="40261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6100" y="3160776"/>
              <a:ext cx="2877312" cy="114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1789" y="16001"/>
            <a:ext cx="33572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2125" algn="l"/>
                <a:tab pos="3343910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VNet</a:t>
            </a:r>
            <a:r>
              <a:rPr sz="2600" u="heavy" spc="-1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Peering	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221081" y="1207770"/>
            <a:ext cx="4378325" cy="2145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7C5503"/>
                </a:solidFill>
                <a:latin typeface="Trebuchet MS"/>
                <a:cs typeface="Trebuchet MS"/>
              </a:rPr>
              <a:t>Connect</a:t>
            </a:r>
            <a:r>
              <a:rPr sz="1100" spc="-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7C5503"/>
                </a:solidFill>
                <a:latin typeface="Trebuchet MS"/>
                <a:cs typeface="Trebuchet MS"/>
              </a:rPr>
              <a:t>VNets</a:t>
            </a:r>
            <a:r>
              <a:rPr sz="1100" spc="-6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(Global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VNet </a:t>
            </a:r>
            <a:r>
              <a:rPr sz="1100" spc="-3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peering)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marR="141605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Allows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7C5503"/>
                </a:solidFill>
                <a:latin typeface="Trebuchet MS"/>
                <a:cs typeface="Trebuchet MS"/>
              </a:rPr>
              <a:t>secure</a:t>
            </a:r>
            <a:r>
              <a:rPr sz="1100" spc="-4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7C5503"/>
                </a:solidFill>
                <a:latin typeface="Trebuchet MS"/>
                <a:cs typeface="Trebuchet MS"/>
              </a:rPr>
              <a:t>communication</a:t>
            </a:r>
            <a:r>
              <a:rPr sz="1100" spc="-3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VNets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are </a:t>
            </a:r>
            <a:r>
              <a:rPr sz="1100" spc="-3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006FC0"/>
                </a:solidFill>
                <a:latin typeface="Trebuchet MS"/>
                <a:cs typeface="Trebuchet MS"/>
              </a:rPr>
              <a:t>linked.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70" dirty="0">
                <a:solidFill>
                  <a:srgbClr val="7C5503"/>
                </a:solidFill>
                <a:latin typeface="Trebuchet MS"/>
                <a:cs typeface="Trebuchet MS"/>
              </a:rPr>
              <a:t>Low</a:t>
            </a:r>
            <a:r>
              <a:rPr sz="1100" spc="-4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7C5503"/>
                </a:solidFill>
                <a:latin typeface="Trebuchet MS"/>
                <a:cs typeface="Trebuchet MS"/>
              </a:rPr>
              <a:t>Latency:</a:t>
            </a:r>
            <a:r>
              <a:rPr sz="1100" spc="-5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diff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VNets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connected</a:t>
            </a:r>
            <a:endParaRPr sz="11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bandwidth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connections.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rebuchet MS"/>
              <a:cs typeface="Trebuchet MS"/>
            </a:endParaRPr>
          </a:p>
          <a:p>
            <a:pPr marL="393700" marR="66675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Assemble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them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though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were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members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same </a:t>
            </a:r>
            <a:r>
              <a:rPr sz="1100" spc="-3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105" dirty="0">
                <a:solidFill>
                  <a:srgbClr val="006FC0"/>
                </a:solidFill>
                <a:latin typeface="Trebuchet MS"/>
                <a:cs typeface="Trebuchet MS"/>
              </a:rPr>
              <a:t>Must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0" dirty="0">
                <a:solidFill>
                  <a:srgbClr val="006FC0"/>
                </a:solidFill>
                <a:latin typeface="Trebuchet MS"/>
                <a:cs typeface="Trebuchet MS"/>
              </a:rPr>
              <a:t>CIDRs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overlap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(IP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range)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3975" algn="ctr">
              <a:lnSpc>
                <a:spcPct val="100000"/>
              </a:lnSpc>
              <a:spcBef>
                <a:spcPts val="1660"/>
              </a:spcBef>
            </a:pPr>
            <a:r>
              <a:rPr spc="-25" dirty="0"/>
              <a:t>VPN</a:t>
            </a:r>
            <a:r>
              <a:rPr spc="-90" dirty="0"/>
              <a:t> </a:t>
            </a:r>
            <a:r>
              <a:rPr spc="-220" dirty="0"/>
              <a:t>Gateway</a:t>
            </a:r>
            <a:r>
              <a:rPr spc="-95" dirty="0"/>
              <a:t> </a:t>
            </a:r>
            <a:r>
              <a:rPr spc="-240" dirty="0"/>
              <a:t>and</a:t>
            </a:r>
            <a:r>
              <a:rPr spc="-40" dirty="0"/>
              <a:t> </a:t>
            </a:r>
            <a:r>
              <a:rPr spc="-180" dirty="0"/>
              <a:t>Vnet</a:t>
            </a:r>
            <a:r>
              <a:rPr spc="-85" dirty="0"/>
              <a:t> </a:t>
            </a:r>
            <a:r>
              <a:rPr spc="-215" dirty="0"/>
              <a:t>Peering</a:t>
            </a:r>
          </a:p>
          <a:p>
            <a:pPr marL="53975" algn="ctr">
              <a:lnSpc>
                <a:spcPct val="100000"/>
              </a:lnSpc>
              <a:spcBef>
                <a:spcPts val="520"/>
              </a:spcBef>
            </a:pPr>
            <a:r>
              <a:rPr sz="1200" b="0" spc="-100" dirty="0">
                <a:latin typeface="Verdana"/>
                <a:cs typeface="Verdana"/>
              </a:rPr>
              <a:t>Con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85" dirty="0">
                <a:latin typeface="Verdana"/>
                <a:cs typeface="Verdana"/>
              </a:rPr>
              <a:t>ec</a:t>
            </a:r>
            <a:r>
              <a:rPr sz="1200" b="0" spc="-75" dirty="0">
                <a:latin typeface="Verdana"/>
                <a:cs typeface="Verdana"/>
              </a:rPr>
              <a:t>tin</a:t>
            </a:r>
            <a:r>
              <a:rPr sz="1200" b="0" spc="-65" dirty="0">
                <a:latin typeface="Verdana"/>
                <a:cs typeface="Verdana"/>
              </a:rPr>
              <a:t>g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y</a:t>
            </a:r>
            <a:r>
              <a:rPr sz="1200" b="0" spc="-85" dirty="0">
                <a:latin typeface="Verdana"/>
                <a:cs typeface="Verdana"/>
              </a:rPr>
              <a:t>our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45" dirty="0">
                <a:latin typeface="Verdana"/>
                <a:cs typeface="Verdana"/>
              </a:rPr>
              <a:t>i</a:t>
            </a:r>
            <a:r>
              <a:rPr sz="1200" b="0" spc="-95" dirty="0">
                <a:latin typeface="Verdana"/>
                <a:cs typeface="Verdana"/>
              </a:rPr>
              <a:t>n</a:t>
            </a:r>
            <a:r>
              <a:rPr sz="1200" b="0" spc="-65" dirty="0">
                <a:latin typeface="Verdana"/>
                <a:cs typeface="Verdana"/>
              </a:rPr>
              <a:t>fra</a:t>
            </a:r>
            <a:r>
              <a:rPr sz="1200" b="0" spc="-100" dirty="0">
                <a:latin typeface="Verdana"/>
                <a:cs typeface="Verdana"/>
              </a:rPr>
              <a:t>s</a:t>
            </a:r>
            <a:r>
              <a:rPr sz="1200" b="0" spc="-85" dirty="0">
                <a:latin typeface="Verdana"/>
                <a:cs typeface="Verdana"/>
              </a:rPr>
              <a:t>t</a:t>
            </a:r>
            <a:r>
              <a:rPr sz="1200" b="0" spc="-75" dirty="0">
                <a:latin typeface="Verdana"/>
                <a:cs typeface="Verdana"/>
              </a:rPr>
              <a:t>ruct</a:t>
            </a:r>
            <a:r>
              <a:rPr sz="1200" b="0" spc="-100" dirty="0">
                <a:latin typeface="Verdana"/>
                <a:cs typeface="Verdana"/>
              </a:rPr>
              <a:t>u</a:t>
            </a:r>
            <a:r>
              <a:rPr sz="1200" b="0" spc="-85" dirty="0">
                <a:latin typeface="Verdana"/>
                <a:cs typeface="Verdana"/>
              </a:rPr>
              <a:t>re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to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th</a:t>
            </a:r>
            <a:r>
              <a:rPr sz="1200" b="0" spc="-120" dirty="0">
                <a:latin typeface="Verdana"/>
                <a:cs typeface="Verdana"/>
              </a:rPr>
              <a:t>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clo</a:t>
            </a:r>
            <a:r>
              <a:rPr sz="1200" b="0" spc="-85" dirty="0">
                <a:latin typeface="Verdana"/>
                <a:cs typeface="Verdana"/>
              </a:rPr>
              <a:t>ud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5602" y="16001"/>
            <a:ext cx="36074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80" dirty="0">
                <a:solidFill>
                  <a:srgbClr val="006FC0"/>
                </a:solidFill>
              </a:rPr>
              <a:t>VPN</a:t>
            </a:r>
            <a:r>
              <a:rPr sz="2600" u="heavy" spc="6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(Virtual</a:t>
            </a:r>
            <a:r>
              <a:rPr sz="2600" u="heavy" spc="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private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network)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8584" y="3718052"/>
            <a:ext cx="8083550" cy="558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trusted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networks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another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securely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untrusted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(typically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internet).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5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" dirty="0">
                <a:solidFill>
                  <a:srgbClr val="BB8104"/>
                </a:solidFill>
                <a:latin typeface="Trebuchet MS"/>
                <a:cs typeface="Trebuchet MS"/>
              </a:rPr>
              <a:t>Traffic</a:t>
            </a:r>
            <a:r>
              <a:rPr sz="1000" spc="-25" dirty="0">
                <a:solidFill>
                  <a:srgbClr val="BB8104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BB8104"/>
                </a:solidFill>
                <a:latin typeface="Trebuchet MS"/>
                <a:cs typeface="Trebuchet MS"/>
              </a:rPr>
              <a:t>is</a:t>
            </a:r>
            <a:r>
              <a:rPr sz="1000" spc="-30" dirty="0">
                <a:solidFill>
                  <a:srgbClr val="BB8104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BB8104"/>
                </a:solidFill>
                <a:latin typeface="Trebuchet MS"/>
                <a:cs typeface="Trebuchet MS"/>
              </a:rPr>
              <a:t>encrypted</a:t>
            </a:r>
            <a:r>
              <a:rPr sz="1000" spc="-15" dirty="0">
                <a:solidFill>
                  <a:srgbClr val="BB8104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while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traveling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untrusted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prevent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eavesdropping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attacks.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99288" y="1294080"/>
            <a:ext cx="4398010" cy="1459865"/>
            <a:chOff x="2199288" y="1294080"/>
            <a:chExt cx="4398010" cy="14598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9288" y="1294080"/>
              <a:ext cx="4397995" cy="14596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12998" y="2260854"/>
              <a:ext cx="2237740" cy="208915"/>
            </a:xfrm>
            <a:custGeom>
              <a:avLst/>
              <a:gdLst/>
              <a:ahLst/>
              <a:cxnLst/>
              <a:rect l="l" t="t" r="r" b="b"/>
              <a:pathLst>
                <a:path w="2237740" h="208914">
                  <a:moveTo>
                    <a:pt x="2132838" y="0"/>
                  </a:moveTo>
                  <a:lnTo>
                    <a:pt x="2132838" y="52196"/>
                  </a:lnTo>
                  <a:lnTo>
                    <a:pt x="104393" y="52196"/>
                  </a:lnTo>
                  <a:lnTo>
                    <a:pt x="104393" y="0"/>
                  </a:lnTo>
                  <a:lnTo>
                    <a:pt x="0" y="104393"/>
                  </a:lnTo>
                  <a:lnTo>
                    <a:pt x="104393" y="208787"/>
                  </a:lnTo>
                  <a:lnTo>
                    <a:pt x="104393" y="156590"/>
                  </a:lnTo>
                  <a:lnTo>
                    <a:pt x="2132838" y="156590"/>
                  </a:lnTo>
                  <a:lnTo>
                    <a:pt x="2132838" y="208787"/>
                  </a:lnTo>
                  <a:lnTo>
                    <a:pt x="2237231" y="104393"/>
                  </a:lnTo>
                  <a:lnTo>
                    <a:pt x="2132838" y="0"/>
                  </a:lnTo>
                  <a:close/>
                </a:path>
              </a:pathLst>
            </a:custGeom>
            <a:solidFill>
              <a:srgbClr val="5055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12998" y="2260854"/>
              <a:ext cx="2237740" cy="208915"/>
            </a:xfrm>
            <a:custGeom>
              <a:avLst/>
              <a:gdLst/>
              <a:ahLst/>
              <a:cxnLst/>
              <a:rect l="l" t="t" r="r" b="b"/>
              <a:pathLst>
                <a:path w="2237740" h="208914">
                  <a:moveTo>
                    <a:pt x="0" y="104393"/>
                  </a:moveTo>
                  <a:lnTo>
                    <a:pt x="104393" y="0"/>
                  </a:lnTo>
                  <a:lnTo>
                    <a:pt x="104393" y="52196"/>
                  </a:lnTo>
                  <a:lnTo>
                    <a:pt x="2132838" y="52196"/>
                  </a:lnTo>
                  <a:lnTo>
                    <a:pt x="2132838" y="0"/>
                  </a:lnTo>
                  <a:lnTo>
                    <a:pt x="2237231" y="104393"/>
                  </a:lnTo>
                  <a:lnTo>
                    <a:pt x="2132838" y="208787"/>
                  </a:lnTo>
                  <a:lnTo>
                    <a:pt x="2132838" y="156590"/>
                  </a:lnTo>
                  <a:lnTo>
                    <a:pt x="104393" y="156590"/>
                  </a:lnTo>
                  <a:lnTo>
                    <a:pt x="104393" y="208787"/>
                  </a:lnTo>
                  <a:lnTo>
                    <a:pt x="0" y="104393"/>
                  </a:lnTo>
                  <a:close/>
                </a:path>
              </a:pathLst>
            </a:custGeom>
            <a:ln w="25400">
              <a:solidFill>
                <a:srgbClr val="393D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11755" y="2831338"/>
            <a:ext cx="1083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west-coast</a:t>
            </a:r>
            <a:r>
              <a:rPr sz="1200" spc="-1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office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22696" y="2900552"/>
            <a:ext cx="1047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east-coast</a:t>
            </a:r>
            <a:r>
              <a:rPr sz="1200" spc="-2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office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5046" y="2492755"/>
            <a:ext cx="453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T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u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nnel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5696" y="1988820"/>
            <a:ext cx="292608" cy="347471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6165" y="16001"/>
            <a:ext cx="17259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0" dirty="0">
                <a:solidFill>
                  <a:srgbClr val="006FC0"/>
                </a:solidFill>
              </a:rPr>
              <a:t>VPN</a:t>
            </a:r>
            <a:r>
              <a:rPr sz="2600" spc="229" dirty="0">
                <a:solidFill>
                  <a:srgbClr val="006FC0"/>
                </a:solidFill>
              </a:rPr>
              <a:t> </a:t>
            </a:r>
            <a:r>
              <a:rPr sz="2600" spc="-370" dirty="0">
                <a:solidFill>
                  <a:srgbClr val="006FC0"/>
                </a:solidFill>
              </a:rPr>
              <a:t>gateways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4622" y="3155695"/>
            <a:ext cx="6141085" cy="1753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1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transferred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7C5503"/>
                </a:solidFill>
                <a:latin typeface="Trebuchet MS"/>
                <a:cs typeface="Trebuchet MS"/>
              </a:rPr>
              <a:t>data</a:t>
            </a:r>
            <a:r>
              <a:rPr sz="1000" spc="-3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7C5503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7C5503"/>
                </a:solidFill>
                <a:latin typeface="Trebuchet MS"/>
                <a:cs typeface="Trebuchet MS"/>
              </a:rPr>
              <a:t>encrypted</a:t>
            </a:r>
            <a:r>
              <a:rPr sz="1000" spc="-1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tunnel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it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crosses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internet.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94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VPN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Gateway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instances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39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Site-to-Site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connection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 -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datacenters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networks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409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Point-to-Site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connection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individual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devices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39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Multi-site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connection </a:t>
            </a:r>
            <a:r>
              <a:rPr sz="1000" spc="31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4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Network-to-Network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connection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networks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networks</a:t>
            </a:r>
            <a:endParaRPr sz="10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405"/>
              </a:spcBef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We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“Network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peering”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01238" y="606551"/>
            <a:ext cx="5571490" cy="1964689"/>
            <a:chOff x="3301238" y="606551"/>
            <a:chExt cx="5571490" cy="1964689"/>
          </a:xfrm>
        </p:grpSpPr>
        <p:sp>
          <p:nvSpPr>
            <p:cNvPr id="9" name="object 9"/>
            <p:cNvSpPr/>
            <p:nvPr/>
          </p:nvSpPr>
          <p:spPr>
            <a:xfrm>
              <a:off x="6163817" y="817625"/>
              <a:ext cx="2696210" cy="1740535"/>
            </a:xfrm>
            <a:custGeom>
              <a:avLst/>
              <a:gdLst/>
              <a:ahLst/>
              <a:cxnLst/>
              <a:rect l="l" t="t" r="r" b="b"/>
              <a:pathLst>
                <a:path w="2696209" h="1740535">
                  <a:moveTo>
                    <a:pt x="0" y="290068"/>
                  </a:moveTo>
                  <a:lnTo>
                    <a:pt x="3797" y="243030"/>
                  </a:lnTo>
                  <a:lnTo>
                    <a:pt x="14792" y="198404"/>
                  </a:lnTo>
                  <a:lnTo>
                    <a:pt x="32386" y="156788"/>
                  </a:lnTo>
                  <a:lnTo>
                    <a:pt x="55981" y="118780"/>
                  </a:lnTo>
                  <a:lnTo>
                    <a:pt x="84978" y="84978"/>
                  </a:lnTo>
                  <a:lnTo>
                    <a:pt x="118780" y="55981"/>
                  </a:lnTo>
                  <a:lnTo>
                    <a:pt x="156788" y="32386"/>
                  </a:lnTo>
                  <a:lnTo>
                    <a:pt x="198404" y="14792"/>
                  </a:lnTo>
                  <a:lnTo>
                    <a:pt x="243030" y="3797"/>
                  </a:lnTo>
                  <a:lnTo>
                    <a:pt x="290068" y="0"/>
                  </a:lnTo>
                  <a:lnTo>
                    <a:pt x="2405888" y="0"/>
                  </a:lnTo>
                  <a:lnTo>
                    <a:pt x="2452925" y="3797"/>
                  </a:lnTo>
                  <a:lnTo>
                    <a:pt x="2497551" y="14792"/>
                  </a:lnTo>
                  <a:lnTo>
                    <a:pt x="2539167" y="32386"/>
                  </a:lnTo>
                  <a:lnTo>
                    <a:pt x="2577175" y="55981"/>
                  </a:lnTo>
                  <a:lnTo>
                    <a:pt x="2610977" y="84978"/>
                  </a:lnTo>
                  <a:lnTo>
                    <a:pt x="2639974" y="118780"/>
                  </a:lnTo>
                  <a:lnTo>
                    <a:pt x="2663569" y="156788"/>
                  </a:lnTo>
                  <a:lnTo>
                    <a:pt x="2681163" y="198404"/>
                  </a:lnTo>
                  <a:lnTo>
                    <a:pt x="2692158" y="243030"/>
                  </a:lnTo>
                  <a:lnTo>
                    <a:pt x="2695956" y="290068"/>
                  </a:lnTo>
                  <a:lnTo>
                    <a:pt x="2695956" y="1450340"/>
                  </a:lnTo>
                  <a:lnTo>
                    <a:pt x="2692158" y="1497377"/>
                  </a:lnTo>
                  <a:lnTo>
                    <a:pt x="2681163" y="1542003"/>
                  </a:lnTo>
                  <a:lnTo>
                    <a:pt x="2663569" y="1583619"/>
                  </a:lnTo>
                  <a:lnTo>
                    <a:pt x="2639974" y="1621627"/>
                  </a:lnTo>
                  <a:lnTo>
                    <a:pt x="2610977" y="1655429"/>
                  </a:lnTo>
                  <a:lnTo>
                    <a:pt x="2577175" y="1684426"/>
                  </a:lnTo>
                  <a:lnTo>
                    <a:pt x="2539167" y="1708021"/>
                  </a:lnTo>
                  <a:lnTo>
                    <a:pt x="2497551" y="1725615"/>
                  </a:lnTo>
                  <a:lnTo>
                    <a:pt x="2452925" y="1736610"/>
                  </a:lnTo>
                  <a:lnTo>
                    <a:pt x="2405888" y="1740408"/>
                  </a:lnTo>
                  <a:lnTo>
                    <a:pt x="290068" y="1740408"/>
                  </a:lnTo>
                  <a:lnTo>
                    <a:pt x="243030" y="1736610"/>
                  </a:lnTo>
                  <a:lnTo>
                    <a:pt x="198404" y="1725615"/>
                  </a:lnTo>
                  <a:lnTo>
                    <a:pt x="156788" y="1708021"/>
                  </a:lnTo>
                  <a:lnTo>
                    <a:pt x="118780" y="1684426"/>
                  </a:lnTo>
                  <a:lnTo>
                    <a:pt x="84978" y="1655429"/>
                  </a:lnTo>
                  <a:lnTo>
                    <a:pt x="55981" y="1621627"/>
                  </a:lnTo>
                  <a:lnTo>
                    <a:pt x="32386" y="1583619"/>
                  </a:lnTo>
                  <a:lnTo>
                    <a:pt x="14792" y="1542003"/>
                  </a:lnTo>
                  <a:lnTo>
                    <a:pt x="3797" y="1497377"/>
                  </a:lnTo>
                  <a:lnTo>
                    <a:pt x="0" y="1450340"/>
                  </a:lnTo>
                  <a:lnTo>
                    <a:pt x="0" y="290068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6843" y="1057680"/>
              <a:ext cx="609577" cy="5455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1906" y="1793772"/>
              <a:ext cx="611078" cy="5455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5138" y="1066824"/>
              <a:ext cx="611078" cy="5455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05138" y="1815108"/>
              <a:ext cx="611078" cy="5455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7994" y="1072920"/>
              <a:ext cx="611078" cy="54554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1595" y="1821204"/>
              <a:ext cx="609577" cy="5455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8255" y="606551"/>
              <a:ext cx="704088" cy="7360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13938" y="1751837"/>
              <a:ext cx="2757170" cy="207645"/>
            </a:xfrm>
            <a:custGeom>
              <a:avLst/>
              <a:gdLst/>
              <a:ahLst/>
              <a:cxnLst/>
              <a:rect l="l" t="t" r="r" b="b"/>
              <a:pathLst>
                <a:path w="2757170" h="207644">
                  <a:moveTo>
                    <a:pt x="2653284" y="0"/>
                  </a:moveTo>
                  <a:lnTo>
                    <a:pt x="2653284" y="51815"/>
                  </a:lnTo>
                  <a:lnTo>
                    <a:pt x="103632" y="51815"/>
                  </a:lnTo>
                  <a:lnTo>
                    <a:pt x="103632" y="0"/>
                  </a:lnTo>
                  <a:lnTo>
                    <a:pt x="0" y="103632"/>
                  </a:lnTo>
                  <a:lnTo>
                    <a:pt x="103632" y="207263"/>
                  </a:lnTo>
                  <a:lnTo>
                    <a:pt x="103632" y="155448"/>
                  </a:lnTo>
                  <a:lnTo>
                    <a:pt x="2653284" y="155448"/>
                  </a:lnTo>
                  <a:lnTo>
                    <a:pt x="2653284" y="207263"/>
                  </a:lnTo>
                  <a:lnTo>
                    <a:pt x="2756916" y="103632"/>
                  </a:lnTo>
                  <a:lnTo>
                    <a:pt x="2653284" y="0"/>
                  </a:lnTo>
                  <a:close/>
                </a:path>
              </a:pathLst>
            </a:custGeom>
            <a:solidFill>
              <a:srgbClr val="5055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13938" y="1751837"/>
              <a:ext cx="2757170" cy="207645"/>
            </a:xfrm>
            <a:custGeom>
              <a:avLst/>
              <a:gdLst/>
              <a:ahLst/>
              <a:cxnLst/>
              <a:rect l="l" t="t" r="r" b="b"/>
              <a:pathLst>
                <a:path w="2757170" h="207644">
                  <a:moveTo>
                    <a:pt x="0" y="103632"/>
                  </a:moveTo>
                  <a:lnTo>
                    <a:pt x="103632" y="0"/>
                  </a:lnTo>
                  <a:lnTo>
                    <a:pt x="103632" y="51815"/>
                  </a:lnTo>
                  <a:lnTo>
                    <a:pt x="2653284" y="51815"/>
                  </a:lnTo>
                  <a:lnTo>
                    <a:pt x="2653284" y="0"/>
                  </a:lnTo>
                  <a:lnTo>
                    <a:pt x="2756916" y="103632"/>
                  </a:lnTo>
                  <a:lnTo>
                    <a:pt x="2653284" y="207263"/>
                  </a:lnTo>
                  <a:lnTo>
                    <a:pt x="2653284" y="155448"/>
                  </a:lnTo>
                  <a:lnTo>
                    <a:pt x="103632" y="155448"/>
                  </a:lnTo>
                  <a:lnTo>
                    <a:pt x="103632" y="207263"/>
                  </a:lnTo>
                  <a:lnTo>
                    <a:pt x="0" y="103632"/>
                  </a:lnTo>
                  <a:close/>
                </a:path>
              </a:pathLst>
            </a:custGeom>
            <a:ln w="25400">
              <a:solidFill>
                <a:srgbClr val="393D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3014" y="681430"/>
              <a:ext cx="1223492" cy="770708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58140" y="530351"/>
            <a:ext cx="2830195" cy="2046605"/>
            <a:chOff x="358140" y="530351"/>
            <a:chExt cx="2830195" cy="2046605"/>
          </a:xfrm>
        </p:grpSpPr>
        <p:sp>
          <p:nvSpPr>
            <p:cNvPr id="21" name="object 21"/>
            <p:cNvSpPr/>
            <p:nvPr/>
          </p:nvSpPr>
          <p:spPr>
            <a:xfrm>
              <a:off x="547878" y="823721"/>
              <a:ext cx="2296795" cy="1740535"/>
            </a:xfrm>
            <a:custGeom>
              <a:avLst/>
              <a:gdLst/>
              <a:ahLst/>
              <a:cxnLst/>
              <a:rect l="l" t="t" r="r" b="b"/>
              <a:pathLst>
                <a:path w="2296795" h="1740535">
                  <a:moveTo>
                    <a:pt x="0" y="290067"/>
                  </a:moveTo>
                  <a:lnTo>
                    <a:pt x="3796" y="243030"/>
                  </a:lnTo>
                  <a:lnTo>
                    <a:pt x="14788" y="198404"/>
                  </a:lnTo>
                  <a:lnTo>
                    <a:pt x="32377" y="156788"/>
                  </a:lnTo>
                  <a:lnTo>
                    <a:pt x="55966" y="118780"/>
                  </a:lnTo>
                  <a:lnTo>
                    <a:pt x="84959" y="84978"/>
                  </a:lnTo>
                  <a:lnTo>
                    <a:pt x="118758" y="55981"/>
                  </a:lnTo>
                  <a:lnTo>
                    <a:pt x="156766" y="32386"/>
                  </a:lnTo>
                  <a:lnTo>
                    <a:pt x="198384" y="14792"/>
                  </a:lnTo>
                  <a:lnTo>
                    <a:pt x="243018" y="3797"/>
                  </a:lnTo>
                  <a:lnTo>
                    <a:pt x="290068" y="0"/>
                  </a:lnTo>
                  <a:lnTo>
                    <a:pt x="2006600" y="0"/>
                  </a:lnTo>
                  <a:lnTo>
                    <a:pt x="2053637" y="3797"/>
                  </a:lnTo>
                  <a:lnTo>
                    <a:pt x="2098263" y="14792"/>
                  </a:lnTo>
                  <a:lnTo>
                    <a:pt x="2139879" y="32386"/>
                  </a:lnTo>
                  <a:lnTo>
                    <a:pt x="2177887" y="55981"/>
                  </a:lnTo>
                  <a:lnTo>
                    <a:pt x="2211689" y="84978"/>
                  </a:lnTo>
                  <a:lnTo>
                    <a:pt x="2240686" y="118780"/>
                  </a:lnTo>
                  <a:lnTo>
                    <a:pt x="2264281" y="156788"/>
                  </a:lnTo>
                  <a:lnTo>
                    <a:pt x="2281875" y="198404"/>
                  </a:lnTo>
                  <a:lnTo>
                    <a:pt x="2292870" y="243030"/>
                  </a:lnTo>
                  <a:lnTo>
                    <a:pt x="2296667" y="290067"/>
                  </a:lnTo>
                  <a:lnTo>
                    <a:pt x="2296667" y="1450339"/>
                  </a:lnTo>
                  <a:lnTo>
                    <a:pt x="2292870" y="1497377"/>
                  </a:lnTo>
                  <a:lnTo>
                    <a:pt x="2281875" y="1542003"/>
                  </a:lnTo>
                  <a:lnTo>
                    <a:pt x="2264281" y="1583619"/>
                  </a:lnTo>
                  <a:lnTo>
                    <a:pt x="2240686" y="1621627"/>
                  </a:lnTo>
                  <a:lnTo>
                    <a:pt x="2211689" y="1655429"/>
                  </a:lnTo>
                  <a:lnTo>
                    <a:pt x="2177887" y="1684426"/>
                  </a:lnTo>
                  <a:lnTo>
                    <a:pt x="2139879" y="1708021"/>
                  </a:lnTo>
                  <a:lnTo>
                    <a:pt x="2098263" y="1725615"/>
                  </a:lnTo>
                  <a:lnTo>
                    <a:pt x="2053637" y="1736610"/>
                  </a:lnTo>
                  <a:lnTo>
                    <a:pt x="2006600" y="1740408"/>
                  </a:lnTo>
                  <a:lnTo>
                    <a:pt x="290068" y="1740408"/>
                  </a:lnTo>
                  <a:lnTo>
                    <a:pt x="243018" y="1736610"/>
                  </a:lnTo>
                  <a:lnTo>
                    <a:pt x="198384" y="1725615"/>
                  </a:lnTo>
                  <a:lnTo>
                    <a:pt x="156766" y="1708021"/>
                  </a:lnTo>
                  <a:lnTo>
                    <a:pt x="118758" y="1684426"/>
                  </a:lnTo>
                  <a:lnTo>
                    <a:pt x="84959" y="1655429"/>
                  </a:lnTo>
                  <a:lnTo>
                    <a:pt x="55966" y="1621627"/>
                  </a:lnTo>
                  <a:lnTo>
                    <a:pt x="32377" y="1583619"/>
                  </a:lnTo>
                  <a:lnTo>
                    <a:pt x="14788" y="1542003"/>
                  </a:lnTo>
                  <a:lnTo>
                    <a:pt x="3796" y="1497377"/>
                  </a:lnTo>
                  <a:lnTo>
                    <a:pt x="0" y="1450339"/>
                  </a:lnTo>
                  <a:lnTo>
                    <a:pt x="0" y="290067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044" y="1025651"/>
              <a:ext cx="804672" cy="7040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887" y="1046987"/>
              <a:ext cx="804672" cy="7040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044" y="1790699"/>
              <a:ext cx="804672" cy="7040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0887" y="1802891"/>
              <a:ext cx="804672" cy="70408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140" y="530351"/>
              <a:ext cx="751332" cy="4815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3847" y="1414271"/>
              <a:ext cx="594360" cy="65227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139431" y="2630170"/>
            <a:ext cx="815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-Premises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1862" y="2638425"/>
            <a:ext cx="1401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Azure</a:t>
            </a:r>
            <a:r>
              <a:rPr sz="1200" spc="-5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Virtual</a:t>
            </a:r>
            <a:r>
              <a:rPr sz="1200" spc="-5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Network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70454" y="2022170"/>
            <a:ext cx="8718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VPN</a:t>
            </a:r>
            <a:r>
              <a:rPr sz="1200" spc="-4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Gateway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80357" y="1983485"/>
            <a:ext cx="453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T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u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nnel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62271" y="1472183"/>
            <a:ext cx="291084" cy="347472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5302" y="3565397"/>
            <a:ext cx="1216660" cy="675640"/>
          </a:xfrm>
          <a:custGeom>
            <a:avLst/>
            <a:gdLst/>
            <a:ahLst/>
            <a:cxnLst/>
            <a:rect l="l" t="t" r="r" b="b"/>
            <a:pathLst>
              <a:path w="1216659" h="675639">
                <a:moveTo>
                  <a:pt x="0" y="112521"/>
                </a:moveTo>
                <a:lnTo>
                  <a:pt x="8848" y="68740"/>
                </a:lnTo>
                <a:lnTo>
                  <a:pt x="32972" y="32972"/>
                </a:lnTo>
                <a:lnTo>
                  <a:pt x="68740" y="8848"/>
                </a:lnTo>
                <a:lnTo>
                  <a:pt x="112522" y="0"/>
                </a:lnTo>
                <a:lnTo>
                  <a:pt x="1103629" y="0"/>
                </a:lnTo>
                <a:lnTo>
                  <a:pt x="1147411" y="8848"/>
                </a:lnTo>
                <a:lnTo>
                  <a:pt x="1183179" y="32972"/>
                </a:lnTo>
                <a:lnTo>
                  <a:pt x="1207303" y="68740"/>
                </a:lnTo>
                <a:lnTo>
                  <a:pt x="1216152" y="112521"/>
                </a:lnTo>
                <a:lnTo>
                  <a:pt x="1216152" y="562610"/>
                </a:lnTo>
                <a:lnTo>
                  <a:pt x="1207303" y="606407"/>
                </a:lnTo>
                <a:lnTo>
                  <a:pt x="1183179" y="642173"/>
                </a:lnTo>
                <a:lnTo>
                  <a:pt x="1147411" y="666289"/>
                </a:lnTo>
                <a:lnTo>
                  <a:pt x="1103629" y="675132"/>
                </a:lnTo>
                <a:lnTo>
                  <a:pt x="112522" y="675132"/>
                </a:lnTo>
                <a:lnTo>
                  <a:pt x="68740" y="666289"/>
                </a:lnTo>
                <a:lnTo>
                  <a:pt x="32972" y="642173"/>
                </a:lnTo>
                <a:lnTo>
                  <a:pt x="8848" y="606407"/>
                </a:lnTo>
                <a:lnTo>
                  <a:pt x="0" y="562610"/>
                </a:lnTo>
                <a:lnTo>
                  <a:pt x="0" y="112521"/>
                </a:lnTo>
                <a:close/>
              </a:path>
            </a:pathLst>
          </a:custGeom>
          <a:ln w="25400">
            <a:solidFill>
              <a:srgbClr val="00839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6369" y="3565397"/>
            <a:ext cx="1217930" cy="675640"/>
          </a:xfrm>
          <a:custGeom>
            <a:avLst/>
            <a:gdLst/>
            <a:ahLst/>
            <a:cxnLst/>
            <a:rect l="l" t="t" r="r" b="b"/>
            <a:pathLst>
              <a:path w="1217930" h="675639">
                <a:moveTo>
                  <a:pt x="0" y="112521"/>
                </a:moveTo>
                <a:lnTo>
                  <a:pt x="8848" y="68740"/>
                </a:lnTo>
                <a:lnTo>
                  <a:pt x="32972" y="32972"/>
                </a:lnTo>
                <a:lnTo>
                  <a:pt x="68740" y="8848"/>
                </a:lnTo>
                <a:lnTo>
                  <a:pt x="112522" y="0"/>
                </a:lnTo>
                <a:lnTo>
                  <a:pt x="1105154" y="0"/>
                </a:lnTo>
                <a:lnTo>
                  <a:pt x="1148935" y="8848"/>
                </a:lnTo>
                <a:lnTo>
                  <a:pt x="1184703" y="32972"/>
                </a:lnTo>
                <a:lnTo>
                  <a:pt x="1208827" y="68740"/>
                </a:lnTo>
                <a:lnTo>
                  <a:pt x="1217676" y="112521"/>
                </a:lnTo>
                <a:lnTo>
                  <a:pt x="1217676" y="562610"/>
                </a:lnTo>
                <a:lnTo>
                  <a:pt x="1208827" y="606407"/>
                </a:lnTo>
                <a:lnTo>
                  <a:pt x="1184703" y="642173"/>
                </a:lnTo>
                <a:lnTo>
                  <a:pt x="1148935" y="666289"/>
                </a:lnTo>
                <a:lnTo>
                  <a:pt x="1105154" y="675132"/>
                </a:lnTo>
                <a:lnTo>
                  <a:pt x="112522" y="675132"/>
                </a:lnTo>
                <a:lnTo>
                  <a:pt x="68740" y="666289"/>
                </a:lnTo>
                <a:lnTo>
                  <a:pt x="32972" y="642173"/>
                </a:lnTo>
                <a:lnTo>
                  <a:pt x="8848" y="606407"/>
                </a:lnTo>
                <a:lnTo>
                  <a:pt x="0" y="562610"/>
                </a:lnTo>
                <a:lnTo>
                  <a:pt x="0" y="112521"/>
                </a:lnTo>
                <a:close/>
              </a:path>
            </a:pathLst>
          </a:custGeom>
          <a:ln w="25400">
            <a:solidFill>
              <a:srgbClr val="00839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97989" y="757427"/>
            <a:ext cx="1242060" cy="925194"/>
            <a:chOff x="1697989" y="757427"/>
            <a:chExt cx="1242060" cy="925194"/>
          </a:xfrm>
        </p:grpSpPr>
        <p:sp>
          <p:nvSpPr>
            <p:cNvPr id="5" name="object 5"/>
            <p:cNvSpPr/>
            <p:nvPr/>
          </p:nvSpPr>
          <p:spPr>
            <a:xfrm>
              <a:off x="1710689" y="994409"/>
              <a:ext cx="1216660" cy="675640"/>
            </a:xfrm>
            <a:custGeom>
              <a:avLst/>
              <a:gdLst/>
              <a:ahLst/>
              <a:cxnLst/>
              <a:rect l="l" t="t" r="r" b="b"/>
              <a:pathLst>
                <a:path w="1216660" h="675639">
                  <a:moveTo>
                    <a:pt x="0" y="112522"/>
                  </a:moveTo>
                  <a:lnTo>
                    <a:pt x="8848" y="68740"/>
                  </a:lnTo>
                  <a:lnTo>
                    <a:pt x="32972" y="32972"/>
                  </a:lnTo>
                  <a:lnTo>
                    <a:pt x="68740" y="8848"/>
                  </a:lnTo>
                  <a:lnTo>
                    <a:pt x="112522" y="0"/>
                  </a:lnTo>
                  <a:lnTo>
                    <a:pt x="1103630" y="0"/>
                  </a:lnTo>
                  <a:lnTo>
                    <a:pt x="1147411" y="8848"/>
                  </a:lnTo>
                  <a:lnTo>
                    <a:pt x="1183179" y="32972"/>
                  </a:lnTo>
                  <a:lnTo>
                    <a:pt x="1207303" y="68740"/>
                  </a:lnTo>
                  <a:lnTo>
                    <a:pt x="1216152" y="112522"/>
                  </a:lnTo>
                  <a:lnTo>
                    <a:pt x="1216152" y="562610"/>
                  </a:lnTo>
                  <a:lnTo>
                    <a:pt x="1207303" y="606391"/>
                  </a:lnTo>
                  <a:lnTo>
                    <a:pt x="1183179" y="642159"/>
                  </a:lnTo>
                  <a:lnTo>
                    <a:pt x="1147411" y="666283"/>
                  </a:lnTo>
                  <a:lnTo>
                    <a:pt x="1103630" y="675131"/>
                  </a:lnTo>
                  <a:lnTo>
                    <a:pt x="112522" y="675131"/>
                  </a:lnTo>
                  <a:lnTo>
                    <a:pt x="68740" y="666283"/>
                  </a:lnTo>
                  <a:lnTo>
                    <a:pt x="32972" y="642159"/>
                  </a:lnTo>
                  <a:lnTo>
                    <a:pt x="8848" y="606391"/>
                  </a:lnTo>
                  <a:lnTo>
                    <a:pt x="0" y="562610"/>
                  </a:lnTo>
                  <a:lnTo>
                    <a:pt x="0" y="112522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711" y="757427"/>
              <a:ext cx="751332" cy="48158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141789" y="16001"/>
            <a:ext cx="32448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31515" algn="l"/>
              </a:tabLst>
            </a:pPr>
            <a:r>
              <a:rPr sz="2600" u="heavy" spc="-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Network</a:t>
            </a:r>
            <a:r>
              <a:rPr sz="2600" u="heavy" spc="-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Connections	</a:t>
            </a:r>
            <a:endParaRPr sz="2600"/>
          </a:p>
        </p:txBody>
      </p:sp>
      <p:sp>
        <p:nvSpPr>
          <p:cNvPr id="8" name="object 8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621536" y="3305555"/>
            <a:ext cx="1347470" cy="844550"/>
            <a:chOff x="1621536" y="3305555"/>
            <a:chExt cx="1347470" cy="8445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1536" y="3305555"/>
              <a:ext cx="751332" cy="4815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2868" y="3497579"/>
              <a:ext cx="595883" cy="65227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668016" y="4117035"/>
            <a:ext cx="871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VPN Ga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eway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80257" y="3549396"/>
            <a:ext cx="2355850" cy="506095"/>
            <a:chOff x="3080257" y="3549396"/>
            <a:chExt cx="2355850" cy="506095"/>
          </a:xfrm>
        </p:grpSpPr>
        <p:sp>
          <p:nvSpPr>
            <p:cNvPr id="14" name="object 14"/>
            <p:cNvSpPr/>
            <p:nvPr/>
          </p:nvSpPr>
          <p:spPr>
            <a:xfrm>
              <a:off x="3092957" y="3833622"/>
              <a:ext cx="2330450" cy="208915"/>
            </a:xfrm>
            <a:custGeom>
              <a:avLst/>
              <a:gdLst/>
              <a:ahLst/>
              <a:cxnLst/>
              <a:rect l="l" t="t" r="r" b="b"/>
              <a:pathLst>
                <a:path w="2330450" h="208914">
                  <a:moveTo>
                    <a:pt x="2225802" y="0"/>
                  </a:moveTo>
                  <a:lnTo>
                    <a:pt x="2225802" y="52196"/>
                  </a:lnTo>
                  <a:lnTo>
                    <a:pt x="104393" y="52196"/>
                  </a:lnTo>
                  <a:lnTo>
                    <a:pt x="104393" y="0"/>
                  </a:lnTo>
                  <a:lnTo>
                    <a:pt x="0" y="104393"/>
                  </a:lnTo>
                  <a:lnTo>
                    <a:pt x="104393" y="208787"/>
                  </a:lnTo>
                  <a:lnTo>
                    <a:pt x="104393" y="156590"/>
                  </a:lnTo>
                  <a:lnTo>
                    <a:pt x="2225802" y="156590"/>
                  </a:lnTo>
                  <a:lnTo>
                    <a:pt x="2225802" y="208787"/>
                  </a:lnTo>
                  <a:lnTo>
                    <a:pt x="2330196" y="104393"/>
                  </a:lnTo>
                  <a:lnTo>
                    <a:pt x="2225802" y="0"/>
                  </a:lnTo>
                  <a:close/>
                </a:path>
              </a:pathLst>
            </a:custGeom>
            <a:solidFill>
              <a:srgbClr val="5055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92957" y="3833622"/>
              <a:ext cx="2330450" cy="208915"/>
            </a:xfrm>
            <a:custGeom>
              <a:avLst/>
              <a:gdLst/>
              <a:ahLst/>
              <a:cxnLst/>
              <a:rect l="l" t="t" r="r" b="b"/>
              <a:pathLst>
                <a:path w="2330450" h="208914">
                  <a:moveTo>
                    <a:pt x="0" y="104393"/>
                  </a:moveTo>
                  <a:lnTo>
                    <a:pt x="104393" y="0"/>
                  </a:lnTo>
                  <a:lnTo>
                    <a:pt x="104393" y="52196"/>
                  </a:lnTo>
                  <a:lnTo>
                    <a:pt x="2225802" y="52196"/>
                  </a:lnTo>
                  <a:lnTo>
                    <a:pt x="2225802" y="0"/>
                  </a:lnTo>
                  <a:lnTo>
                    <a:pt x="2330196" y="104393"/>
                  </a:lnTo>
                  <a:lnTo>
                    <a:pt x="2225802" y="208787"/>
                  </a:lnTo>
                  <a:lnTo>
                    <a:pt x="2225802" y="156590"/>
                  </a:lnTo>
                  <a:lnTo>
                    <a:pt x="104393" y="156590"/>
                  </a:lnTo>
                  <a:lnTo>
                    <a:pt x="104393" y="208787"/>
                  </a:lnTo>
                  <a:lnTo>
                    <a:pt x="0" y="104393"/>
                  </a:lnTo>
                  <a:close/>
                </a:path>
              </a:pathLst>
            </a:custGeom>
            <a:ln w="25400">
              <a:solidFill>
                <a:srgbClr val="393D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6531" y="3549396"/>
              <a:ext cx="291084" cy="34747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60265" y="4066743"/>
            <a:ext cx="453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T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u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nnel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90032" y="3319271"/>
            <a:ext cx="1245235" cy="830580"/>
            <a:chOff x="5590032" y="3319271"/>
            <a:chExt cx="1245235" cy="83058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5332" y="3319271"/>
              <a:ext cx="749808" cy="4815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0032" y="3497579"/>
              <a:ext cx="595884" cy="65227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62905" y="4138371"/>
            <a:ext cx="871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VPN Ga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eway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82695" y="1508886"/>
            <a:ext cx="10706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Network</a:t>
            </a:r>
            <a:r>
              <a:rPr sz="1200" spc="-5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Peering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080257" y="911352"/>
            <a:ext cx="2355850" cy="553085"/>
            <a:chOff x="3080257" y="911352"/>
            <a:chExt cx="2355850" cy="553085"/>
          </a:xfrm>
        </p:grpSpPr>
        <p:sp>
          <p:nvSpPr>
            <p:cNvPr id="24" name="object 24"/>
            <p:cNvSpPr/>
            <p:nvPr/>
          </p:nvSpPr>
          <p:spPr>
            <a:xfrm>
              <a:off x="3092957" y="1244346"/>
              <a:ext cx="2330450" cy="207645"/>
            </a:xfrm>
            <a:custGeom>
              <a:avLst/>
              <a:gdLst/>
              <a:ahLst/>
              <a:cxnLst/>
              <a:rect l="l" t="t" r="r" b="b"/>
              <a:pathLst>
                <a:path w="2330450" h="207644">
                  <a:moveTo>
                    <a:pt x="2226564" y="0"/>
                  </a:moveTo>
                  <a:lnTo>
                    <a:pt x="2226564" y="51815"/>
                  </a:lnTo>
                  <a:lnTo>
                    <a:pt x="103631" y="51815"/>
                  </a:lnTo>
                  <a:lnTo>
                    <a:pt x="103631" y="0"/>
                  </a:lnTo>
                  <a:lnTo>
                    <a:pt x="0" y="103631"/>
                  </a:lnTo>
                  <a:lnTo>
                    <a:pt x="103631" y="207263"/>
                  </a:lnTo>
                  <a:lnTo>
                    <a:pt x="103631" y="155448"/>
                  </a:lnTo>
                  <a:lnTo>
                    <a:pt x="2226564" y="155448"/>
                  </a:lnTo>
                  <a:lnTo>
                    <a:pt x="2226564" y="207263"/>
                  </a:lnTo>
                  <a:lnTo>
                    <a:pt x="2330196" y="103631"/>
                  </a:lnTo>
                  <a:lnTo>
                    <a:pt x="2226564" y="0"/>
                  </a:lnTo>
                  <a:close/>
                </a:path>
              </a:pathLst>
            </a:custGeom>
            <a:solidFill>
              <a:srgbClr val="5055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92957" y="1244346"/>
              <a:ext cx="2330450" cy="207645"/>
            </a:xfrm>
            <a:custGeom>
              <a:avLst/>
              <a:gdLst/>
              <a:ahLst/>
              <a:cxnLst/>
              <a:rect l="l" t="t" r="r" b="b"/>
              <a:pathLst>
                <a:path w="2330450" h="207644">
                  <a:moveTo>
                    <a:pt x="0" y="103631"/>
                  </a:moveTo>
                  <a:lnTo>
                    <a:pt x="103631" y="0"/>
                  </a:lnTo>
                  <a:lnTo>
                    <a:pt x="103631" y="51815"/>
                  </a:lnTo>
                  <a:lnTo>
                    <a:pt x="2226564" y="51815"/>
                  </a:lnTo>
                  <a:lnTo>
                    <a:pt x="2226564" y="0"/>
                  </a:lnTo>
                  <a:lnTo>
                    <a:pt x="2330196" y="103631"/>
                  </a:lnTo>
                  <a:lnTo>
                    <a:pt x="2226564" y="207263"/>
                  </a:lnTo>
                  <a:lnTo>
                    <a:pt x="2226564" y="155448"/>
                  </a:lnTo>
                  <a:lnTo>
                    <a:pt x="103631" y="155448"/>
                  </a:lnTo>
                  <a:lnTo>
                    <a:pt x="103631" y="207263"/>
                  </a:lnTo>
                  <a:lnTo>
                    <a:pt x="0" y="103631"/>
                  </a:lnTo>
                  <a:close/>
                </a:path>
              </a:pathLst>
            </a:custGeom>
            <a:ln w="25400">
              <a:solidFill>
                <a:srgbClr val="393D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6615" y="911352"/>
              <a:ext cx="291084" cy="34747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712205" y="775716"/>
            <a:ext cx="1242060" cy="969010"/>
            <a:chOff x="5712205" y="775716"/>
            <a:chExt cx="1242060" cy="969010"/>
          </a:xfrm>
        </p:grpSpPr>
        <p:sp>
          <p:nvSpPr>
            <p:cNvPr id="28" name="object 28"/>
            <p:cNvSpPr/>
            <p:nvPr/>
          </p:nvSpPr>
          <p:spPr>
            <a:xfrm>
              <a:off x="5724905" y="1056894"/>
              <a:ext cx="1216660" cy="675640"/>
            </a:xfrm>
            <a:custGeom>
              <a:avLst/>
              <a:gdLst/>
              <a:ahLst/>
              <a:cxnLst/>
              <a:rect l="l" t="t" r="r" b="b"/>
              <a:pathLst>
                <a:path w="1216659" h="675639">
                  <a:moveTo>
                    <a:pt x="0" y="112521"/>
                  </a:moveTo>
                  <a:lnTo>
                    <a:pt x="8848" y="68740"/>
                  </a:lnTo>
                  <a:lnTo>
                    <a:pt x="32972" y="32972"/>
                  </a:lnTo>
                  <a:lnTo>
                    <a:pt x="68740" y="8848"/>
                  </a:lnTo>
                  <a:lnTo>
                    <a:pt x="112522" y="0"/>
                  </a:lnTo>
                  <a:lnTo>
                    <a:pt x="1103629" y="0"/>
                  </a:lnTo>
                  <a:lnTo>
                    <a:pt x="1147411" y="8848"/>
                  </a:lnTo>
                  <a:lnTo>
                    <a:pt x="1183179" y="32972"/>
                  </a:lnTo>
                  <a:lnTo>
                    <a:pt x="1207303" y="68740"/>
                  </a:lnTo>
                  <a:lnTo>
                    <a:pt x="1216152" y="112521"/>
                  </a:lnTo>
                  <a:lnTo>
                    <a:pt x="1216152" y="562609"/>
                  </a:lnTo>
                  <a:lnTo>
                    <a:pt x="1207303" y="606391"/>
                  </a:lnTo>
                  <a:lnTo>
                    <a:pt x="1183179" y="642159"/>
                  </a:lnTo>
                  <a:lnTo>
                    <a:pt x="1147411" y="666283"/>
                  </a:lnTo>
                  <a:lnTo>
                    <a:pt x="1103629" y="675131"/>
                  </a:lnTo>
                  <a:lnTo>
                    <a:pt x="112522" y="675131"/>
                  </a:lnTo>
                  <a:lnTo>
                    <a:pt x="68740" y="666283"/>
                  </a:lnTo>
                  <a:lnTo>
                    <a:pt x="32972" y="642159"/>
                  </a:lnTo>
                  <a:lnTo>
                    <a:pt x="8848" y="606391"/>
                  </a:lnTo>
                  <a:lnTo>
                    <a:pt x="0" y="562609"/>
                  </a:lnTo>
                  <a:lnTo>
                    <a:pt x="0" y="112521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2367" y="775716"/>
              <a:ext cx="751332" cy="48158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849627" y="1675257"/>
            <a:ext cx="835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East</a:t>
            </a:r>
            <a:r>
              <a:rPr sz="1200" spc="-3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US</a:t>
            </a:r>
            <a:r>
              <a:rPr sz="12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VNet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18072" y="1796542"/>
            <a:ext cx="899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West</a:t>
            </a:r>
            <a:r>
              <a:rPr sz="1200" spc="-4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US</a:t>
            </a:r>
            <a:r>
              <a:rPr sz="1200" spc="-3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VNet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83563" y="4339234"/>
            <a:ext cx="835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East</a:t>
            </a:r>
            <a:r>
              <a:rPr sz="1200" spc="-3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US</a:t>
            </a:r>
            <a:r>
              <a:rPr sz="12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VNet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09894" y="4303267"/>
            <a:ext cx="899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West</a:t>
            </a:r>
            <a:r>
              <a:rPr sz="1200" spc="-4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US</a:t>
            </a:r>
            <a:r>
              <a:rPr sz="1200" spc="-3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VNet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4351" y="16001"/>
            <a:ext cx="38296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0" dirty="0">
                <a:solidFill>
                  <a:srgbClr val="006FC0"/>
                </a:solidFill>
              </a:rPr>
              <a:t>VPN</a:t>
            </a:r>
            <a:r>
              <a:rPr sz="2600" spc="300" dirty="0">
                <a:solidFill>
                  <a:srgbClr val="006FC0"/>
                </a:solidFill>
              </a:rPr>
              <a:t> </a:t>
            </a:r>
            <a:r>
              <a:rPr sz="2600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Gateway</a:t>
            </a:r>
            <a:r>
              <a:rPr sz="2600" u="heavy" spc="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vs</a:t>
            </a:r>
            <a:r>
              <a:rPr sz="2600" u="heavy" spc="3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Vnet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Peering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8584" y="987298"/>
            <a:ext cx="8731250" cy="2769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Vnet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Peering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VNets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(Global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VNet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peering)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Allows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communication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VNets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linked.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Low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Latency: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VNets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connected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bandwidth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connections.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best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you?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000">
              <a:lnSpc>
                <a:spcPct val="1501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b="1" spc="50" dirty="0">
                <a:solidFill>
                  <a:srgbClr val="006FC0"/>
                </a:solidFill>
                <a:latin typeface="Trebuchet MS"/>
                <a:cs typeface="Trebuchet MS"/>
              </a:rPr>
              <a:t>VNet 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Peering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provides </a:t>
            </a:r>
            <a:r>
              <a:rPr sz="1000" spc="30" dirty="0">
                <a:solidFill>
                  <a:srgbClr val="7C5503"/>
                </a:solidFill>
                <a:latin typeface="Trebuchet MS"/>
                <a:cs typeface="Trebuchet MS"/>
              </a:rPr>
              <a:t>a </a:t>
            </a:r>
            <a:r>
              <a:rPr sz="1000" spc="15" dirty="0">
                <a:solidFill>
                  <a:srgbClr val="7C5503"/>
                </a:solidFill>
                <a:latin typeface="Trebuchet MS"/>
                <a:cs typeface="Trebuchet MS"/>
              </a:rPr>
              <a:t>low </a:t>
            </a:r>
            <a:r>
              <a:rPr sz="1000" dirty="0">
                <a:solidFill>
                  <a:srgbClr val="7C5503"/>
                </a:solidFill>
                <a:latin typeface="Trebuchet MS"/>
                <a:cs typeface="Trebuchet MS"/>
              </a:rPr>
              <a:t>latency, </a:t>
            </a:r>
            <a:r>
              <a:rPr sz="1000" spc="50" dirty="0">
                <a:solidFill>
                  <a:srgbClr val="7C5503"/>
                </a:solidFill>
                <a:latin typeface="Trebuchet MS"/>
                <a:cs typeface="Trebuchet MS"/>
              </a:rPr>
              <a:t>high </a:t>
            </a:r>
            <a:r>
              <a:rPr sz="1000" spc="35" dirty="0">
                <a:solidFill>
                  <a:srgbClr val="7C5503"/>
                </a:solidFill>
                <a:latin typeface="Trebuchet MS"/>
                <a:cs typeface="Trebuchet MS"/>
              </a:rPr>
              <a:t>bandwidth </a:t>
            </a:r>
            <a:r>
              <a:rPr sz="1000" spc="30" dirty="0">
                <a:solidFill>
                  <a:srgbClr val="7C5503"/>
                </a:solidFill>
                <a:latin typeface="Trebuchet MS"/>
                <a:cs typeface="Trebuchet MS"/>
              </a:rPr>
              <a:t>connection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useful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scenarios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such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cross-region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replication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database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failover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scenarios.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Since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traffic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completely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remains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Microsoft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backbone,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customers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strict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policies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prefer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VNet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Peering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involved.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Since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gateway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path,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extra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hops,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ensuring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low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latency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connections.</a:t>
            </a:r>
            <a:endParaRPr sz="1000">
              <a:latin typeface="Trebuchet MS"/>
              <a:cs typeface="Trebuchet MS"/>
            </a:endParaRPr>
          </a:p>
          <a:p>
            <a:pPr marL="850900" marR="367030" lvl="1" indent="-381000">
              <a:lnSpc>
                <a:spcPct val="15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b="1" spc="100" dirty="0">
                <a:solidFill>
                  <a:srgbClr val="006FC0"/>
                </a:solidFill>
                <a:latin typeface="Trebuchet MS"/>
                <a:cs typeface="Trebuchet MS"/>
              </a:rPr>
              <a:t>VPN</a:t>
            </a:r>
            <a:r>
              <a:rPr sz="1000" b="1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Gateways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7C5503"/>
                </a:solidFill>
                <a:latin typeface="Trebuchet MS"/>
                <a:cs typeface="Trebuchet MS"/>
              </a:rPr>
              <a:t>limited</a:t>
            </a:r>
            <a:r>
              <a:rPr sz="1000" spc="-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7C5503"/>
                </a:solidFill>
                <a:latin typeface="Trebuchet MS"/>
                <a:cs typeface="Trebuchet MS"/>
              </a:rPr>
              <a:t>bandwidth</a:t>
            </a:r>
            <a:r>
              <a:rPr sz="1000" spc="-2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7C5503"/>
                </a:solidFill>
                <a:latin typeface="Trebuchet MS"/>
                <a:cs typeface="Trebuchet MS"/>
              </a:rPr>
              <a:t>connection</a:t>
            </a:r>
            <a:r>
              <a:rPr sz="1000" spc="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useful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scenarios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where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encryption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needed,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but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bandwidth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restrictions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tolerable.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these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scenarios,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customers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latency-sensitive.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0165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220" dirty="0"/>
              <a:t>pp</a:t>
            </a:r>
            <a:r>
              <a:rPr spc="-15" dirty="0"/>
              <a:t>l</a:t>
            </a:r>
            <a:r>
              <a:rPr spc="-215" dirty="0"/>
              <a:t>icatio</a:t>
            </a:r>
            <a:r>
              <a:rPr spc="-285" dirty="0"/>
              <a:t>n</a:t>
            </a:r>
            <a:r>
              <a:rPr spc="-90" dirty="0"/>
              <a:t> </a:t>
            </a:r>
            <a:r>
              <a:rPr spc="-135" dirty="0"/>
              <a:t>G</a:t>
            </a:r>
            <a:r>
              <a:rPr spc="-95" dirty="0"/>
              <a:t>a</a:t>
            </a:r>
            <a:r>
              <a:rPr spc="-250" dirty="0"/>
              <a:t>t</a:t>
            </a:r>
            <a:r>
              <a:rPr spc="-340" dirty="0"/>
              <a:t>ew</a:t>
            </a:r>
            <a:r>
              <a:rPr spc="-260" dirty="0"/>
              <a:t>a</a:t>
            </a:r>
            <a:r>
              <a:rPr spc="-120" dirty="0"/>
              <a:t>y</a:t>
            </a:r>
          </a:p>
          <a:p>
            <a:pPr marL="53975" algn="ctr">
              <a:lnSpc>
                <a:spcPct val="100000"/>
              </a:lnSpc>
              <a:spcBef>
                <a:spcPts val="520"/>
              </a:spcBef>
            </a:pPr>
            <a:r>
              <a:rPr sz="1200" b="0" spc="25" dirty="0">
                <a:latin typeface="Verdana"/>
                <a:cs typeface="Verdana"/>
              </a:rPr>
              <a:t>P</a:t>
            </a:r>
            <a:r>
              <a:rPr sz="1200" b="0" spc="-100" dirty="0">
                <a:latin typeface="Verdana"/>
                <a:cs typeface="Verdana"/>
              </a:rPr>
              <a:t>ro</a:t>
            </a:r>
            <a:r>
              <a:rPr sz="1200" b="0" spc="-105" dirty="0">
                <a:latin typeface="Verdana"/>
                <a:cs typeface="Verdana"/>
              </a:rPr>
              <a:t>v</a:t>
            </a:r>
            <a:r>
              <a:rPr sz="1200" b="0" spc="-75" dirty="0">
                <a:latin typeface="Verdana"/>
                <a:cs typeface="Verdana"/>
              </a:rPr>
              <a:t>ide</a:t>
            </a:r>
            <a:r>
              <a:rPr sz="1200" b="0" spc="-85" dirty="0">
                <a:latin typeface="Verdana"/>
                <a:cs typeface="Verdana"/>
              </a:rPr>
              <a:t>s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40" dirty="0">
                <a:latin typeface="Verdana"/>
                <a:cs typeface="Verdana"/>
              </a:rPr>
              <a:t>HTT</a:t>
            </a:r>
            <a:r>
              <a:rPr sz="1200" b="0" spc="25" dirty="0">
                <a:latin typeface="Verdana"/>
                <a:cs typeface="Verdana"/>
              </a:rPr>
              <a:t>P</a:t>
            </a:r>
            <a:r>
              <a:rPr sz="1200" b="0" spc="-14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based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lo</a:t>
            </a:r>
            <a:r>
              <a:rPr sz="1200" b="0" spc="-80" dirty="0">
                <a:latin typeface="Verdana"/>
                <a:cs typeface="Verdana"/>
              </a:rPr>
              <a:t>ad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bala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45" dirty="0">
                <a:latin typeface="Verdana"/>
                <a:cs typeface="Verdana"/>
              </a:rPr>
              <a:t>ci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114" dirty="0">
                <a:latin typeface="Verdana"/>
                <a:cs typeface="Verdana"/>
              </a:rPr>
              <a:t>g.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9025" y="16001"/>
            <a:ext cx="16827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60" dirty="0">
                <a:solidFill>
                  <a:srgbClr val="006FC0"/>
                </a:solidFill>
              </a:rPr>
              <a:t>L</a:t>
            </a:r>
            <a:r>
              <a:rPr sz="2600" spc="-635" dirty="0">
                <a:solidFill>
                  <a:srgbClr val="006FC0"/>
                </a:solidFill>
              </a:rPr>
              <a:t>oad</a:t>
            </a:r>
            <a:r>
              <a:rPr sz="2600" spc="330" dirty="0">
                <a:solidFill>
                  <a:srgbClr val="006FC0"/>
                </a:solidFill>
              </a:rPr>
              <a:t> </a:t>
            </a:r>
            <a:r>
              <a:rPr sz="2600" spc="-170" dirty="0">
                <a:solidFill>
                  <a:srgbClr val="006FC0"/>
                </a:solidFill>
              </a:rPr>
              <a:t>B</a:t>
            </a:r>
            <a:r>
              <a:rPr sz="2600" spc="-395" dirty="0">
                <a:solidFill>
                  <a:srgbClr val="006FC0"/>
                </a:solidFill>
              </a:rPr>
              <a:t>al</a:t>
            </a:r>
            <a:r>
              <a:rPr sz="2600" spc="-515" dirty="0">
                <a:solidFill>
                  <a:srgbClr val="006FC0"/>
                </a:solidFill>
              </a:rPr>
              <a:t>a</a:t>
            </a:r>
            <a:r>
              <a:rPr sz="2600" spc="-305" dirty="0">
                <a:solidFill>
                  <a:srgbClr val="006FC0"/>
                </a:solidFill>
              </a:rPr>
              <a:t>n</a:t>
            </a:r>
            <a:r>
              <a:rPr sz="2600" spc="-340" dirty="0">
                <a:solidFill>
                  <a:srgbClr val="006FC0"/>
                </a:solidFill>
              </a:rPr>
              <a:t>c</a:t>
            </a:r>
            <a:r>
              <a:rPr sz="2600" spc="-325" dirty="0">
                <a:solidFill>
                  <a:srgbClr val="006FC0"/>
                </a:solidFill>
              </a:rPr>
              <a:t>e</a:t>
            </a:r>
            <a:r>
              <a:rPr sz="2600" spc="-80" dirty="0">
                <a:solidFill>
                  <a:srgbClr val="006FC0"/>
                </a:solidFill>
              </a:rPr>
              <a:t>r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407771" y="1897760"/>
            <a:ext cx="2139950" cy="1171575"/>
            <a:chOff x="3407771" y="1897760"/>
            <a:chExt cx="2139950" cy="11715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7771" y="1920347"/>
              <a:ext cx="1103149" cy="11031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50537" y="1910460"/>
              <a:ext cx="832485" cy="401320"/>
            </a:xfrm>
            <a:custGeom>
              <a:avLst/>
              <a:gdLst/>
              <a:ahLst/>
              <a:cxnLst/>
              <a:rect l="l" t="t" r="r" b="b"/>
              <a:pathLst>
                <a:path w="832485" h="401319">
                  <a:moveTo>
                    <a:pt x="691514" y="0"/>
                  </a:moveTo>
                  <a:lnTo>
                    <a:pt x="709549" y="52324"/>
                  </a:lnTo>
                  <a:lnTo>
                    <a:pt x="0" y="296925"/>
                  </a:lnTo>
                  <a:lnTo>
                    <a:pt x="35940" y="401319"/>
                  </a:lnTo>
                  <a:lnTo>
                    <a:pt x="745616" y="156718"/>
                  </a:lnTo>
                  <a:lnTo>
                    <a:pt x="763524" y="208914"/>
                  </a:lnTo>
                  <a:lnTo>
                    <a:pt x="831976" y="68452"/>
                  </a:lnTo>
                  <a:lnTo>
                    <a:pt x="691514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50537" y="1910460"/>
              <a:ext cx="832485" cy="401320"/>
            </a:xfrm>
            <a:custGeom>
              <a:avLst/>
              <a:gdLst/>
              <a:ahLst/>
              <a:cxnLst/>
              <a:rect l="l" t="t" r="r" b="b"/>
              <a:pathLst>
                <a:path w="832485" h="401319">
                  <a:moveTo>
                    <a:pt x="0" y="296925"/>
                  </a:moveTo>
                  <a:lnTo>
                    <a:pt x="709549" y="52324"/>
                  </a:lnTo>
                  <a:lnTo>
                    <a:pt x="691514" y="0"/>
                  </a:lnTo>
                  <a:lnTo>
                    <a:pt x="831976" y="68452"/>
                  </a:lnTo>
                  <a:lnTo>
                    <a:pt x="763524" y="208914"/>
                  </a:lnTo>
                  <a:lnTo>
                    <a:pt x="745616" y="156718"/>
                  </a:lnTo>
                  <a:lnTo>
                    <a:pt x="35940" y="401319"/>
                  </a:lnTo>
                  <a:lnTo>
                    <a:pt x="0" y="296925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56252" y="2628772"/>
              <a:ext cx="822325" cy="427990"/>
            </a:xfrm>
            <a:custGeom>
              <a:avLst/>
              <a:gdLst/>
              <a:ahLst/>
              <a:cxnLst/>
              <a:rect l="l" t="t" r="r" b="b"/>
              <a:pathLst>
                <a:path w="822325" h="427989">
                  <a:moveTo>
                    <a:pt x="40259" y="0"/>
                  </a:moveTo>
                  <a:lnTo>
                    <a:pt x="0" y="102996"/>
                  </a:lnTo>
                  <a:lnTo>
                    <a:pt x="699135" y="376174"/>
                  </a:lnTo>
                  <a:lnTo>
                    <a:pt x="678942" y="427608"/>
                  </a:lnTo>
                  <a:lnTo>
                    <a:pt x="822071" y="364997"/>
                  </a:lnTo>
                  <a:lnTo>
                    <a:pt x="759460" y="221869"/>
                  </a:lnTo>
                  <a:lnTo>
                    <a:pt x="739267" y="273303"/>
                  </a:lnTo>
                  <a:lnTo>
                    <a:pt x="40259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56252" y="2628772"/>
              <a:ext cx="822325" cy="427990"/>
            </a:xfrm>
            <a:custGeom>
              <a:avLst/>
              <a:gdLst/>
              <a:ahLst/>
              <a:cxnLst/>
              <a:rect l="l" t="t" r="r" b="b"/>
              <a:pathLst>
                <a:path w="822325" h="427989">
                  <a:moveTo>
                    <a:pt x="40259" y="0"/>
                  </a:moveTo>
                  <a:lnTo>
                    <a:pt x="739267" y="273303"/>
                  </a:lnTo>
                  <a:lnTo>
                    <a:pt x="759460" y="221869"/>
                  </a:lnTo>
                  <a:lnTo>
                    <a:pt x="822071" y="364997"/>
                  </a:lnTo>
                  <a:lnTo>
                    <a:pt x="678942" y="427608"/>
                  </a:lnTo>
                  <a:lnTo>
                    <a:pt x="699135" y="376174"/>
                  </a:lnTo>
                  <a:lnTo>
                    <a:pt x="0" y="102996"/>
                  </a:lnTo>
                  <a:lnTo>
                    <a:pt x="40259" y="0"/>
                  </a:lnTo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3346" y="2375153"/>
              <a:ext cx="861060" cy="220979"/>
            </a:xfrm>
            <a:custGeom>
              <a:avLst/>
              <a:gdLst/>
              <a:ahLst/>
              <a:cxnLst/>
              <a:rect l="l" t="t" r="r" b="b"/>
              <a:pathLst>
                <a:path w="861060" h="220980">
                  <a:moveTo>
                    <a:pt x="750569" y="0"/>
                  </a:moveTo>
                  <a:lnTo>
                    <a:pt x="750569" y="55244"/>
                  </a:lnTo>
                  <a:lnTo>
                    <a:pt x="0" y="55244"/>
                  </a:lnTo>
                  <a:lnTo>
                    <a:pt x="0" y="165734"/>
                  </a:lnTo>
                  <a:lnTo>
                    <a:pt x="750569" y="165734"/>
                  </a:lnTo>
                  <a:lnTo>
                    <a:pt x="750569" y="220979"/>
                  </a:lnTo>
                  <a:lnTo>
                    <a:pt x="861059" y="110489"/>
                  </a:lnTo>
                  <a:lnTo>
                    <a:pt x="750569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73346" y="2375153"/>
              <a:ext cx="861060" cy="220979"/>
            </a:xfrm>
            <a:custGeom>
              <a:avLst/>
              <a:gdLst/>
              <a:ahLst/>
              <a:cxnLst/>
              <a:rect l="l" t="t" r="r" b="b"/>
              <a:pathLst>
                <a:path w="861060" h="220980">
                  <a:moveTo>
                    <a:pt x="0" y="55244"/>
                  </a:moveTo>
                  <a:lnTo>
                    <a:pt x="750569" y="55244"/>
                  </a:lnTo>
                  <a:lnTo>
                    <a:pt x="750569" y="0"/>
                  </a:lnTo>
                  <a:lnTo>
                    <a:pt x="861059" y="110489"/>
                  </a:lnTo>
                  <a:lnTo>
                    <a:pt x="750569" y="220979"/>
                  </a:lnTo>
                  <a:lnTo>
                    <a:pt x="750569" y="165734"/>
                  </a:lnTo>
                  <a:lnTo>
                    <a:pt x="0" y="165734"/>
                  </a:lnTo>
                  <a:lnTo>
                    <a:pt x="0" y="55244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8239" y="2021137"/>
            <a:ext cx="573767" cy="73838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831078" y="945133"/>
            <a:ext cx="1757045" cy="3006725"/>
            <a:chOff x="5831078" y="945133"/>
            <a:chExt cx="1757045" cy="3006725"/>
          </a:xfrm>
        </p:grpSpPr>
        <p:sp>
          <p:nvSpPr>
            <p:cNvPr id="17" name="object 17"/>
            <p:cNvSpPr/>
            <p:nvPr/>
          </p:nvSpPr>
          <p:spPr>
            <a:xfrm>
              <a:off x="5843778" y="957833"/>
              <a:ext cx="1731645" cy="2981325"/>
            </a:xfrm>
            <a:custGeom>
              <a:avLst/>
              <a:gdLst/>
              <a:ahLst/>
              <a:cxnLst/>
              <a:rect l="l" t="t" r="r" b="b"/>
              <a:pathLst>
                <a:path w="1731645" h="2981325">
                  <a:moveTo>
                    <a:pt x="0" y="288543"/>
                  </a:moveTo>
                  <a:lnTo>
                    <a:pt x="3775" y="241734"/>
                  </a:lnTo>
                  <a:lnTo>
                    <a:pt x="14707" y="197331"/>
                  </a:lnTo>
                  <a:lnTo>
                    <a:pt x="32201" y="155929"/>
                  </a:lnTo>
                  <a:lnTo>
                    <a:pt x="55664" y="118122"/>
                  </a:lnTo>
                  <a:lnTo>
                    <a:pt x="84502" y="84502"/>
                  </a:lnTo>
                  <a:lnTo>
                    <a:pt x="118122" y="55664"/>
                  </a:lnTo>
                  <a:lnTo>
                    <a:pt x="155929" y="32201"/>
                  </a:lnTo>
                  <a:lnTo>
                    <a:pt x="197331" y="14707"/>
                  </a:lnTo>
                  <a:lnTo>
                    <a:pt x="241734" y="3775"/>
                  </a:lnTo>
                  <a:lnTo>
                    <a:pt x="288544" y="0"/>
                  </a:lnTo>
                  <a:lnTo>
                    <a:pt x="1442720" y="0"/>
                  </a:lnTo>
                  <a:lnTo>
                    <a:pt x="1489529" y="3775"/>
                  </a:lnTo>
                  <a:lnTo>
                    <a:pt x="1533932" y="14707"/>
                  </a:lnTo>
                  <a:lnTo>
                    <a:pt x="1575334" y="32201"/>
                  </a:lnTo>
                  <a:lnTo>
                    <a:pt x="1613141" y="55664"/>
                  </a:lnTo>
                  <a:lnTo>
                    <a:pt x="1646761" y="84502"/>
                  </a:lnTo>
                  <a:lnTo>
                    <a:pt x="1675599" y="118122"/>
                  </a:lnTo>
                  <a:lnTo>
                    <a:pt x="1699062" y="155929"/>
                  </a:lnTo>
                  <a:lnTo>
                    <a:pt x="1716556" y="197331"/>
                  </a:lnTo>
                  <a:lnTo>
                    <a:pt x="1727488" y="241734"/>
                  </a:lnTo>
                  <a:lnTo>
                    <a:pt x="1731264" y="288543"/>
                  </a:lnTo>
                  <a:lnTo>
                    <a:pt x="1731264" y="2692400"/>
                  </a:lnTo>
                  <a:lnTo>
                    <a:pt x="1727488" y="2739209"/>
                  </a:lnTo>
                  <a:lnTo>
                    <a:pt x="1716556" y="2783612"/>
                  </a:lnTo>
                  <a:lnTo>
                    <a:pt x="1699062" y="2825014"/>
                  </a:lnTo>
                  <a:lnTo>
                    <a:pt x="1675599" y="2862821"/>
                  </a:lnTo>
                  <a:lnTo>
                    <a:pt x="1646761" y="2896441"/>
                  </a:lnTo>
                  <a:lnTo>
                    <a:pt x="1613141" y="2925279"/>
                  </a:lnTo>
                  <a:lnTo>
                    <a:pt x="1575334" y="2948742"/>
                  </a:lnTo>
                  <a:lnTo>
                    <a:pt x="1533932" y="2966236"/>
                  </a:lnTo>
                  <a:lnTo>
                    <a:pt x="1489529" y="2977168"/>
                  </a:lnTo>
                  <a:lnTo>
                    <a:pt x="1442720" y="2980943"/>
                  </a:lnTo>
                  <a:lnTo>
                    <a:pt x="288544" y="2980943"/>
                  </a:lnTo>
                  <a:lnTo>
                    <a:pt x="241734" y="2977168"/>
                  </a:lnTo>
                  <a:lnTo>
                    <a:pt x="197331" y="2966236"/>
                  </a:lnTo>
                  <a:lnTo>
                    <a:pt x="155929" y="2948742"/>
                  </a:lnTo>
                  <a:lnTo>
                    <a:pt x="118122" y="2925279"/>
                  </a:lnTo>
                  <a:lnTo>
                    <a:pt x="84502" y="2896441"/>
                  </a:lnTo>
                  <a:lnTo>
                    <a:pt x="55664" y="2862821"/>
                  </a:lnTo>
                  <a:lnTo>
                    <a:pt x="32201" y="2825014"/>
                  </a:lnTo>
                  <a:lnTo>
                    <a:pt x="14707" y="2783612"/>
                  </a:lnTo>
                  <a:lnTo>
                    <a:pt x="3775" y="2739209"/>
                  </a:lnTo>
                  <a:lnTo>
                    <a:pt x="0" y="2692400"/>
                  </a:lnTo>
                  <a:lnTo>
                    <a:pt x="0" y="288543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8442" y="1397532"/>
              <a:ext cx="611078" cy="5455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8442" y="2203728"/>
              <a:ext cx="611078" cy="5455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1490" y="3009924"/>
              <a:ext cx="611078" cy="54554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426461" y="2264917"/>
            <a:ext cx="886460" cy="246379"/>
            <a:chOff x="2426461" y="2264917"/>
            <a:chExt cx="886460" cy="246379"/>
          </a:xfrm>
        </p:grpSpPr>
        <p:sp>
          <p:nvSpPr>
            <p:cNvPr id="22" name="object 22"/>
            <p:cNvSpPr/>
            <p:nvPr/>
          </p:nvSpPr>
          <p:spPr>
            <a:xfrm>
              <a:off x="2439161" y="2277617"/>
              <a:ext cx="861060" cy="220979"/>
            </a:xfrm>
            <a:custGeom>
              <a:avLst/>
              <a:gdLst/>
              <a:ahLst/>
              <a:cxnLst/>
              <a:rect l="l" t="t" r="r" b="b"/>
              <a:pathLst>
                <a:path w="861060" h="220980">
                  <a:moveTo>
                    <a:pt x="750569" y="0"/>
                  </a:moveTo>
                  <a:lnTo>
                    <a:pt x="750569" y="55244"/>
                  </a:lnTo>
                  <a:lnTo>
                    <a:pt x="0" y="55244"/>
                  </a:lnTo>
                  <a:lnTo>
                    <a:pt x="0" y="165734"/>
                  </a:lnTo>
                  <a:lnTo>
                    <a:pt x="750569" y="165734"/>
                  </a:lnTo>
                  <a:lnTo>
                    <a:pt x="750569" y="220980"/>
                  </a:lnTo>
                  <a:lnTo>
                    <a:pt x="861060" y="110489"/>
                  </a:lnTo>
                  <a:lnTo>
                    <a:pt x="750569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39161" y="2277617"/>
              <a:ext cx="861060" cy="220979"/>
            </a:xfrm>
            <a:custGeom>
              <a:avLst/>
              <a:gdLst/>
              <a:ahLst/>
              <a:cxnLst/>
              <a:rect l="l" t="t" r="r" b="b"/>
              <a:pathLst>
                <a:path w="861060" h="220980">
                  <a:moveTo>
                    <a:pt x="0" y="55244"/>
                  </a:moveTo>
                  <a:lnTo>
                    <a:pt x="750569" y="55244"/>
                  </a:lnTo>
                  <a:lnTo>
                    <a:pt x="750569" y="0"/>
                  </a:lnTo>
                  <a:lnTo>
                    <a:pt x="861060" y="110489"/>
                  </a:lnTo>
                  <a:lnTo>
                    <a:pt x="750569" y="220980"/>
                  </a:lnTo>
                  <a:lnTo>
                    <a:pt x="750569" y="165734"/>
                  </a:lnTo>
                  <a:lnTo>
                    <a:pt x="0" y="165734"/>
                  </a:lnTo>
                  <a:lnTo>
                    <a:pt x="0" y="55244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294634" y="3090494"/>
            <a:ext cx="1383030" cy="380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95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Load</a:t>
            </a:r>
            <a:r>
              <a:rPr sz="1200" spc="-3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Balancer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395"/>
              </a:lnSpc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Uses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IP</a:t>
            </a:r>
            <a:r>
              <a:rPr sz="1200" spc="-1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address</a:t>
            </a:r>
            <a:r>
              <a:rPr sz="12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/</a:t>
            </a:r>
            <a:r>
              <a:rPr sz="1200" spc="-1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port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86627" y="4020413"/>
            <a:ext cx="861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Backend</a:t>
            </a:r>
            <a:r>
              <a:rPr sz="12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Pool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28748" y="2039492"/>
            <a:ext cx="8902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HTTP</a:t>
            </a:r>
            <a:r>
              <a:rPr sz="1200" spc="-5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Request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6521" y="0"/>
            <a:ext cx="22961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25" dirty="0">
                <a:solidFill>
                  <a:srgbClr val="006FC0"/>
                </a:solidFill>
              </a:rPr>
              <a:t>Application</a:t>
            </a:r>
            <a:r>
              <a:rPr sz="2600" spc="260" dirty="0">
                <a:solidFill>
                  <a:srgbClr val="006FC0"/>
                </a:solidFill>
              </a:rPr>
              <a:t> </a:t>
            </a:r>
            <a:r>
              <a:rPr sz="2600" spc="-405" dirty="0">
                <a:solidFill>
                  <a:srgbClr val="006FC0"/>
                </a:solidFill>
              </a:rPr>
              <a:t>Gateway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799" y="2013517"/>
            <a:ext cx="573767" cy="73838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478521" y="681481"/>
            <a:ext cx="1130300" cy="1638300"/>
            <a:chOff x="7478521" y="681481"/>
            <a:chExt cx="1130300" cy="1638300"/>
          </a:xfrm>
        </p:grpSpPr>
        <p:sp>
          <p:nvSpPr>
            <p:cNvPr id="9" name="object 9"/>
            <p:cNvSpPr/>
            <p:nvPr/>
          </p:nvSpPr>
          <p:spPr>
            <a:xfrm>
              <a:off x="7491221" y="694181"/>
              <a:ext cx="1104900" cy="1612900"/>
            </a:xfrm>
            <a:custGeom>
              <a:avLst/>
              <a:gdLst/>
              <a:ahLst/>
              <a:cxnLst/>
              <a:rect l="l" t="t" r="r" b="b"/>
              <a:pathLst>
                <a:path w="1104900" h="1612900">
                  <a:moveTo>
                    <a:pt x="0" y="184150"/>
                  </a:moveTo>
                  <a:lnTo>
                    <a:pt x="6576" y="135187"/>
                  </a:lnTo>
                  <a:lnTo>
                    <a:pt x="25136" y="91195"/>
                  </a:lnTo>
                  <a:lnTo>
                    <a:pt x="53927" y="53927"/>
                  </a:lnTo>
                  <a:lnTo>
                    <a:pt x="91195" y="25136"/>
                  </a:lnTo>
                  <a:lnTo>
                    <a:pt x="135187" y="6576"/>
                  </a:lnTo>
                  <a:lnTo>
                    <a:pt x="184150" y="0"/>
                  </a:lnTo>
                  <a:lnTo>
                    <a:pt x="920750" y="0"/>
                  </a:lnTo>
                  <a:lnTo>
                    <a:pt x="969712" y="6576"/>
                  </a:lnTo>
                  <a:lnTo>
                    <a:pt x="1013704" y="25136"/>
                  </a:lnTo>
                  <a:lnTo>
                    <a:pt x="1050972" y="53927"/>
                  </a:lnTo>
                  <a:lnTo>
                    <a:pt x="1079763" y="91195"/>
                  </a:lnTo>
                  <a:lnTo>
                    <a:pt x="1098323" y="135187"/>
                  </a:lnTo>
                  <a:lnTo>
                    <a:pt x="1104900" y="184150"/>
                  </a:lnTo>
                  <a:lnTo>
                    <a:pt x="1104900" y="1428241"/>
                  </a:lnTo>
                  <a:lnTo>
                    <a:pt x="1098323" y="1477204"/>
                  </a:lnTo>
                  <a:lnTo>
                    <a:pt x="1079763" y="1521196"/>
                  </a:lnTo>
                  <a:lnTo>
                    <a:pt x="1050972" y="1558464"/>
                  </a:lnTo>
                  <a:lnTo>
                    <a:pt x="1013704" y="1587255"/>
                  </a:lnTo>
                  <a:lnTo>
                    <a:pt x="969712" y="1605815"/>
                  </a:lnTo>
                  <a:lnTo>
                    <a:pt x="920750" y="1612391"/>
                  </a:lnTo>
                  <a:lnTo>
                    <a:pt x="184150" y="1612391"/>
                  </a:lnTo>
                  <a:lnTo>
                    <a:pt x="135187" y="1605815"/>
                  </a:lnTo>
                  <a:lnTo>
                    <a:pt x="91195" y="1587255"/>
                  </a:lnTo>
                  <a:lnTo>
                    <a:pt x="53927" y="1558464"/>
                  </a:lnTo>
                  <a:lnTo>
                    <a:pt x="25136" y="1521196"/>
                  </a:lnTo>
                  <a:lnTo>
                    <a:pt x="6576" y="1477204"/>
                  </a:lnTo>
                  <a:lnTo>
                    <a:pt x="0" y="1428241"/>
                  </a:lnTo>
                  <a:lnTo>
                    <a:pt x="0" y="184150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9562" y="833652"/>
              <a:ext cx="611078" cy="5455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9562" y="1528596"/>
              <a:ext cx="611078" cy="54554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859021" y="1786763"/>
            <a:ext cx="3294379" cy="1403985"/>
            <a:chOff x="3859021" y="1786763"/>
            <a:chExt cx="3294379" cy="1403985"/>
          </a:xfrm>
        </p:grpSpPr>
        <p:sp>
          <p:nvSpPr>
            <p:cNvPr id="13" name="object 13"/>
            <p:cNvSpPr/>
            <p:nvPr/>
          </p:nvSpPr>
          <p:spPr>
            <a:xfrm>
              <a:off x="3871721" y="2269998"/>
              <a:ext cx="861060" cy="220979"/>
            </a:xfrm>
            <a:custGeom>
              <a:avLst/>
              <a:gdLst/>
              <a:ahLst/>
              <a:cxnLst/>
              <a:rect l="l" t="t" r="r" b="b"/>
              <a:pathLst>
                <a:path w="861060" h="220980">
                  <a:moveTo>
                    <a:pt x="750569" y="0"/>
                  </a:moveTo>
                  <a:lnTo>
                    <a:pt x="750569" y="55244"/>
                  </a:lnTo>
                  <a:lnTo>
                    <a:pt x="0" y="55244"/>
                  </a:lnTo>
                  <a:lnTo>
                    <a:pt x="0" y="165734"/>
                  </a:lnTo>
                  <a:lnTo>
                    <a:pt x="750569" y="165734"/>
                  </a:lnTo>
                  <a:lnTo>
                    <a:pt x="750569" y="220979"/>
                  </a:lnTo>
                  <a:lnTo>
                    <a:pt x="861060" y="110489"/>
                  </a:lnTo>
                  <a:lnTo>
                    <a:pt x="750569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71721" y="2269998"/>
              <a:ext cx="861060" cy="220979"/>
            </a:xfrm>
            <a:custGeom>
              <a:avLst/>
              <a:gdLst/>
              <a:ahLst/>
              <a:cxnLst/>
              <a:rect l="l" t="t" r="r" b="b"/>
              <a:pathLst>
                <a:path w="861060" h="220980">
                  <a:moveTo>
                    <a:pt x="0" y="55244"/>
                  </a:moveTo>
                  <a:lnTo>
                    <a:pt x="750569" y="55244"/>
                  </a:lnTo>
                  <a:lnTo>
                    <a:pt x="750569" y="0"/>
                  </a:lnTo>
                  <a:lnTo>
                    <a:pt x="861060" y="110489"/>
                  </a:lnTo>
                  <a:lnTo>
                    <a:pt x="750569" y="220979"/>
                  </a:lnTo>
                  <a:lnTo>
                    <a:pt x="750569" y="165734"/>
                  </a:lnTo>
                  <a:lnTo>
                    <a:pt x="0" y="165734"/>
                  </a:lnTo>
                  <a:lnTo>
                    <a:pt x="0" y="55244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83096" y="1799463"/>
              <a:ext cx="1132205" cy="504825"/>
            </a:xfrm>
            <a:custGeom>
              <a:avLst/>
              <a:gdLst/>
              <a:ahLst/>
              <a:cxnLst/>
              <a:rect l="l" t="t" r="r" b="b"/>
              <a:pathLst>
                <a:path w="1132204" h="504825">
                  <a:moveTo>
                    <a:pt x="991488" y="0"/>
                  </a:moveTo>
                  <a:lnTo>
                    <a:pt x="1009523" y="52197"/>
                  </a:lnTo>
                  <a:lnTo>
                    <a:pt x="0" y="400304"/>
                  </a:lnTo>
                  <a:lnTo>
                    <a:pt x="35940" y="504698"/>
                  </a:lnTo>
                  <a:lnTo>
                    <a:pt x="1045591" y="156718"/>
                  </a:lnTo>
                  <a:lnTo>
                    <a:pt x="1063625" y="208914"/>
                  </a:lnTo>
                  <a:lnTo>
                    <a:pt x="1131951" y="68452"/>
                  </a:lnTo>
                  <a:lnTo>
                    <a:pt x="991488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83096" y="1799463"/>
              <a:ext cx="1132205" cy="504825"/>
            </a:xfrm>
            <a:custGeom>
              <a:avLst/>
              <a:gdLst/>
              <a:ahLst/>
              <a:cxnLst/>
              <a:rect l="l" t="t" r="r" b="b"/>
              <a:pathLst>
                <a:path w="1132204" h="504825">
                  <a:moveTo>
                    <a:pt x="0" y="400304"/>
                  </a:moveTo>
                  <a:lnTo>
                    <a:pt x="1009523" y="52197"/>
                  </a:lnTo>
                  <a:lnTo>
                    <a:pt x="991488" y="0"/>
                  </a:lnTo>
                  <a:lnTo>
                    <a:pt x="1131951" y="68452"/>
                  </a:lnTo>
                  <a:lnTo>
                    <a:pt x="1063625" y="208914"/>
                  </a:lnTo>
                  <a:lnTo>
                    <a:pt x="1045591" y="156718"/>
                  </a:lnTo>
                  <a:lnTo>
                    <a:pt x="35940" y="504698"/>
                  </a:lnTo>
                  <a:lnTo>
                    <a:pt x="0" y="400304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88811" y="2621152"/>
              <a:ext cx="1151890" cy="556895"/>
            </a:xfrm>
            <a:custGeom>
              <a:avLst/>
              <a:gdLst/>
              <a:ahLst/>
              <a:cxnLst/>
              <a:rect l="l" t="t" r="r" b="b"/>
              <a:pathLst>
                <a:path w="1151890" h="556894">
                  <a:moveTo>
                    <a:pt x="40259" y="0"/>
                  </a:moveTo>
                  <a:lnTo>
                    <a:pt x="0" y="102997"/>
                  </a:lnTo>
                  <a:lnTo>
                    <a:pt x="1028954" y="505079"/>
                  </a:lnTo>
                  <a:lnTo>
                    <a:pt x="1008761" y="556514"/>
                  </a:lnTo>
                  <a:lnTo>
                    <a:pt x="1151889" y="493903"/>
                  </a:lnTo>
                  <a:lnTo>
                    <a:pt x="1089279" y="350774"/>
                  </a:lnTo>
                  <a:lnTo>
                    <a:pt x="1069086" y="402209"/>
                  </a:lnTo>
                  <a:lnTo>
                    <a:pt x="40259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88811" y="2621152"/>
              <a:ext cx="1151890" cy="556895"/>
            </a:xfrm>
            <a:custGeom>
              <a:avLst/>
              <a:gdLst/>
              <a:ahLst/>
              <a:cxnLst/>
              <a:rect l="l" t="t" r="r" b="b"/>
              <a:pathLst>
                <a:path w="1151890" h="556894">
                  <a:moveTo>
                    <a:pt x="40259" y="0"/>
                  </a:moveTo>
                  <a:lnTo>
                    <a:pt x="1069086" y="402209"/>
                  </a:lnTo>
                  <a:lnTo>
                    <a:pt x="1089279" y="350774"/>
                  </a:lnTo>
                  <a:lnTo>
                    <a:pt x="1151889" y="493903"/>
                  </a:lnTo>
                  <a:lnTo>
                    <a:pt x="1008761" y="556514"/>
                  </a:lnTo>
                  <a:lnTo>
                    <a:pt x="1028954" y="505079"/>
                  </a:lnTo>
                  <a:lnTo>
                    <a:pt x="0" y="102997"/>
                  </a:lnTo>
                  <a:lnTo>
                    <a:pt x="40259" y="0"/>
                  </a:lnTo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65675" y="3082874"/>
            <a:ext cx="13093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Appli</a:t>
            </a:r>
            <a:r>
              <a:rPr sz="1200" spc="-10" dirty="0">
                <a:solidFill>
                  <a:srgbClr val="3B4053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ation</a:t>
            </a:r>
            <a:r>
              <a:rPr sz="1200" spc="-3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Gate</a:t>
            </a:r>
            <a:r>
              <a:rPr sz="1200" spc="-10" dirty="0">
                <a:solidFill>
                  <a:srgbClr val="3B4053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ay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2078" y="2361945"/>
            <a:ext cx="1146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Image</a:t>
            </a:r>
            <a:r>
              <a:rPr sz="1200" spc="-2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Server</a:t>
            </a:r>
            <a:r>
              <a:rPr sz="1200" spc="-4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Pool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4023" y="1812035"/>
            <a:ext cx="1257300" cy="125730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7495285" y="2725166"/>
            <a:ext cx="1130300" cy="1638300"/>
            <a:chOff x="7495285" y="2725166"/>
            <a:chExt cx="1130300" cy="1638300"/>
          </a:xfrm>
        </p:grpSpPr>
        <p:sp>
          <p:nvSpPr>
            <p:cNvPr id="23" name="object 23"/>
            <p:cNvSpPr/>
            <p:nvPr/>
          </p:nvSpPr>
          <p:spPr>
            <a:xfrm>
              <a:off x="7507985" y="2737866"/>
              <a:ext cx="1104900" cy="1612900"/>
            </a:xfrm>
            <a:custGeom>
              <a:avLst/>
              <a:gdLst/>
              <a:ahLst/>
              <a:cxnLst/>
              <a:rect l="l" t="t" r="r" b="b"/>
              <a:pathLst>
                <a:path w="1104900" h="1612900">
                  <a:moveTo>
                    <a:pt x="0" y="184150"/>
                  </a:moveTo>
                  <a:lnTo>
                    <a:pt x="6576" y="135187"/>
                  </a:lnTo>
                  <a:lnTo>
                    <a:pt x="25136" y="91195"/>
                  </a:lnTo>
                  <a:lnTo>
                    <a:pt x="53927" y="53927"/>
                  </a:lnTo>
                  <a:lnTo>
                    <a:pt x="91195" y="25136"/>
                  </a:lnTo>
                  <a:lnTo>
                    <a:pt x="135187" y="6576"/>
                  </a:lnTo>
                  <a:lnTo>
                    <a:pt x="184150" y="0"/>
                  </a:lnTo>
                  <a:lnTo>
                    <a:pt x="920750" y="0"/>
                  </a:lnTo>
                  <a:lnTo>
                    <a:pt x="969712" y="6576"/>
                  </a:lnTo>
                  <a:lnTo>
                    <a:pt x="1013704" y="25136"/>
                  </a:lnTo>
                  <a:lnTo>
                    <a:pt x="1050972" y="53927"/>
                  </a:lnTo>
                  <a:lnTo>
                    <a:pt x="1079763" y="91195"/>
                  </a:lnTo>
                  <a:lnTo>
                    <a:pt x="1098323" y="135187"/>
                  </a:lnTo>
                  <a:lnTo>
                    <a:pt x="1104900" y="184150"/>
                  </a:lnTo>
                  <a:lnTo>
                    <a:pt x="1104900" y="1428242"/>
                  </a:lnTo>
                  <a:lnTo>
                    <a:pt x="1098323" y="1477195"/>
                  </a:lnTo>
                  <a:lnTo>
                    <a:pt x="1079763" y="1521185"/>
                  </a:lnTo>
                  <a:lnTo>
                    <a:pt x="1050972" y="1558455"/>
                  </a:lnTo>
                  <a:lnTo>
                    <a:pt x="1013704" y="1587249"/>
                  </a:lnTo>
                  <a:lnTo>
                    <a:pt x="969712" y="1605813"/>
                  </a:lnTo>
                  <a:lnTo>
                    <a:pt x="920750" y="1612391"/>
                  </a:lnTo>
                  <a:lnTo>
                    <a:pt x="184150" y="1612391"/>
                  </a:lnTo>
                  <a:lnTo>
                    <a:pt x="135187" y="1605813"/>
                  </a:lnTo>
                  <a:lnTo>
                    <a:pt x="91195" y="1587249"/>
                  </a:lnTo>
                  <a:lnTo>
                    <a:pt x="53927" y="1558455"/>
                  </a:lnTo>
                  <a:lnTo>
                    <a:pt x="25136" y="1521185"/>
                  </a:lnTo>
                  <a:lnTo>
                    <a:pt x="6576" y="1477195"/>
                  </a:lnTo>
                  <a:lnTo>
                    <a:pt x="0" y="1428242"/>
                  </a:lnTo>
                  <a:lnTo>
                    <a:pt x="0" y="184150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6326" y="2877336"/>
              <a:ext cx="611078" cy="5455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6326" y="3572280"/>
              <a:ext cx="611078" cy="54554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510398" y="4406900"/>
            <a:ext cx="1123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Video</a:t>
            </a:r>
            <a:r>
              <a:rPr sz="12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Server</a:t>
            </a:r>
            <a:r>
              <a:rPr sz="1200" spc="-2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Pool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59" y="1074826"/>
            <a:ext cx="29756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Gateway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HTTP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based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balancing.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9959" y="1646580"/>
            <a:ext cx="26581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Routing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rules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HTTP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request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parameters: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37159" y="2218689"/>
            <a:ext cx="207835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URI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path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(web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address)</a:t>
            </a:r>
            <a:endParaRPr sz="10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Host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headers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(request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data)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959" y="2828670"/>
            <a:ext cx="2927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easily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integrated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0959" y="3057270"/>
            <a:ext cx="5226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959" y="3323361"/>
            <a:ext cx="303593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1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Provides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auto-scaling,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end-to-end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encryption,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zone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multi-site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hosting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77817" y="2044445"/>
            <a:ext cx="8902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HTTP</a:t>
            </a:r>
            <a:r>
              <a:rPr sz="1200" spc="-5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Request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9530" algn="ctr">
              <a:lnSpc>
                <a:spcPct val="100000"/>
              </a:lnSpc>
              <a:spcBef>
                <a:spcPts val="1660"/>
              </a:spcBef>
            </a:pPr>
            <a:r>
              <a:rPr spc="10" dirty="0"/>
              <a:t>C</a:t>
            </a:r>
            <a:r>
              <a:rPr spc="-210" dirty="0"/>
              <a:t>o</a:t>
            </a:r>
            <a:r>
              <a:rPr spc="-200" dirty="0"/>
              <a:t>n</a:t>
            </a:r>
            <a:r>
              <a:rPr spc="-260" dirty="0"/>
              <a:t>te</a:t>
            </a:r>
            <a:r>
              <a:rPr spc="-300" dirty="0"/>
              <a:t>n</a:t>
            </a:r>
            <a:r>
              <a:rPr spc="-254" dirty="0"/>
              <a:t>t</a:t>
            </a:r>
            <a:r>
              <a:rPr spc="-100" dirty="0"/>
              <a:t> </a:t>
            </a:r>
            <a:r>
              <a:rPr spc="-175" dirty="0"/>
              <a:t>D</a:t>
            </a:r>
            <a:r>
              <a:rPr spc="-130" dirty="0"/>
              <a:t>e</a:t>
            </a:r>
            <a:r>
              <a:rPr spc="-15" dirty="0"/>
              <a:t>l</a:t>
            </a:r>
            <a:r>
              <a:rPr spc="-110" dirty="0"/>
              <a:t>i</a:t>
            </a:r>
            <a:r>
              <a:rPr spc="-165" dirty="0"/>
              <a:t>v</a:t>
            </a:r>
            <a:r>
              <a:rPr spc="-295" dirty="0"/>
              <a:t>e</a:t>
            </a:r>
            <a:r>
              <a:rPr spc="-210" dirty="0"/>
              <a:t>r</a:t>
            </a:r>
            <a:r>
              <a:rPr spc="-120" dirty="0"/>
              <a:t>y</a:t>
            </a:r>
            <a:r>
              <a:rPr spc="-95" dirty="0"/>
              <a:t> </a:t>
            </a:r>
            <a:r>
              <a:rPr spc="35" dirty="0"/>
              <a:t>N</a:t>
            </a:r>
            <a:r>
              <a:rPr spc="-409" dirty="0"/>
              <a:t>e</a:t>
            </a:r>
            <a:r>
              <a:rPr spc="-250" dirty="0"/>
              <a:t>t</a:t>
            </a:r>
            <a:r>
              <a:rPr spc="-220" dirty="0"/>
              <a:t>wor</a:t>
            </a:r>
            <a:r>
              <a:rPr spc="-200" dirty="0"/>
              <a:t>k</a:t>
            </a:r>
            <a:r>
              <a:rPr spc="-95" dirty="0"/>
              <a:t> </a:t>
            </a:r>
            <a:r>
              <a:rPr spc="-204" dirty="0"/>
              <a:t>(</a:t>
            </a:r>
            <a:r>
              <a:rPr spc="10" dirty="0"/>
              <a:t>C</a:t>
            </a:r>
            <a:r>
              <a:rPr spc="60" dirty="0"/>
              <a:t>D</a:t>
            </a:r>
            <a:r>
              <a:rPr spc="80" dirty="0"/>
              <a:t>N</a:t>
            </a:r>
            <a:r>
              <a:rPr spc="-210" dirty="0"/>
              <a:t>)</a:t>
            </a:r>
          </a:p>
          <a:p>
            <a:pPr marL="52069" algn="ctr">
              <a:lnSpc>
                <a:spcPct val="100000"/>
              </a:lnSpc>
              <a:spcBef>
                <a:spcPts val="520"/>
              </a:spcBef>
            </a:pPr>
            <a:r>
              <a:rPr sz="1200" b="0" spc="-90" dirty="0">
                <a:latin typeface="Verdana"/>
                <a:cs typeface="Verdana"/>
              </a:rPr>
              <a:t>Ensure</a:t>
            </a:r>
            <a:r>
              <a:rPr sz="1200" b="0" spc="-145" dirty="0">
                <a:latin typeface="Verdana"/>
                <a:cs typeface="Verdana"/>
              </a:rPr>
              <a:t> </a:t>
            </a:r>
            <a:r>
              <a:rPr sz="1200" b="0" spc="-105" dirty="0">
                <a:latin typeface="Verdana"/>
                <a:cs typeface="Verdana"/>
              </a:rPr>
              <a:t>secure,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reliable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content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delivery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110" dirty="0">
                <a:latin typeface="Verdana"/>
                <a:cs typeface="Verdana"/>
              </a:rPr>
              <a:t>with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global</a:t>
            </a:r>
            <a:r>
              <a:rPr sz="1200" b="0" spc="-10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reach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F288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104" y="2075688"/>
            <a:ext cx="5116068" cy="11384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1133" y="2302255"/>
            <a:ext cx="16071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F9FAFF"/>
                </a:solidFill>
              </a:rPr>
              <a:t>S</a:t>
            </a:r>
            <a:r>
              <a:rPr sz="2800" spc="-320" dirty="0">
                <a:solidFill>
                  <a:srgbClr val="F9FAFF"/>
                </a:solidFill>
              </a:rPr>
              <a:t>e</a:t>
            </a:r>
            <a:r>
              <a:rPr sz="2800" spc="-200" dirty="0">
                <a:solidFill>
                  <a:srgbClr val="F9FAFF"/>
                </a:solidFill>
              </a:rPr>
              <a:t>t</a:t>
            </a:r>
            <a:r>
              <a:rPr sz="2800" spc="-70" dirty="0">
                <a:solidFill>
                  <a:srgbClr val="F9FAFF"/>
                </a:solidFill>
              </a:rPr>
              <a:t> </a:t>
            </a:r>
            <a:r>
              <a:rPr sz="2800" spc="-140" dirty="0">
                <a:solidFill>
                  <a:srgbClr val="F9FAFF"/>
                </a:solidFill>
              </a:rPr>
              <a:t>B</a:t>
            </a:r>
            <a:r>
              <a:rPr sz="2800" spc="-110" dirty="0">
                <a:solidFill>
                  <a:srgbClr val="F9FAFF"/>
                </a:solidFill>
              </a:rPr>
              <a:t>u</a:t>
            </a:r>
            <a:r>
              <a:rPr sz="2800" spc="-165" dirty="0">
                <a:solidFill>
                  <a:srgbClr val="F9FAFF"/>
                </a:solidFill>
              </a:rPr>
              <a:t>d</a:t>
            </a:r>
            <a:r>
              <a:rPr sz="2800" spc="-200" dirty="0">
                <a:solidFill>
                  <a:srgbClr val="F9FAFF"/>
                </a:solidFill>
              </a:rPr>
              <a:t>get</a:t>
            </a:r>
            <a:endParaRPr sz="2800"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100" y="2029967"/>
              <a:ext cx="2877312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276729" cy="33307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6000"/>
              <a:ext cx="2145791" cy="36290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4710" y="1117346"/>
              <a:ext cx="2439289" cy="40261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6100" y="3160776"/>
              <a:ext cx="2877312" cy="114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8630" y="16001"/>
            <a:ext cx="392302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85" dirty="0">
                <a:solidFill>
                  <a:srgbClr val="006FC0"/>
                </a:solidFill>
              </a:rPr>
              <a:t>Conte</a:t>
            </a:r>
            <a:r>
              <a:rPr sz="2600" u="heavy" spc="-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nt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Delivery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Network</a:t>
            </a:r>
            <a:r>
              <a:rPr sz="2600" u="heavy" spc="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(CDN)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8630" y="16001"/>
            <a:ext cx="392302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85" dirty="0">
                <a:solidFill>
                  <a:srgbClr val="006FC0"/>
                </a:solidFill>
              </a:rPr>
              <a:t>Conte</a:t>
            </a:r>
            <a:r>
              <a:rPr sz="2600" u="heavy" spc="-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nt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Delivery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Network</a:t>
            </a:r>
            <a:r>
              <a:rPr sz="2600" u="heavy" spc="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(CDN)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0241" y="709912"/>
            <a:ext cx="4315014" cy="26713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7655" y="3038983"/>
            <a:ext cx="26022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https://docs.microsoft.com/en-us/azure/cdn/cdn-overview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39" y="3664965"/>
            <a:ext cx="6929120" cy="132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reduce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latency,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10" dirty="0">
                <a:solidFill>
                  <a:srgbClr val="006FC0"/>
                </a:solidFill>
                <a:latin typeface="Trebuchet MS"/>
                <a:cs typeface="Trebuchet MS"/>
              </a:rPr>
              <a:t>CDNs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cache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content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edge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servers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near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end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users.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Benefits: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responsive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apps,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particularly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those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round-trips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content.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sudden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demands,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product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launch.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requests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content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served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directly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edge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servers,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reducing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origin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server.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2705" algn="ctr">
              <a:lnSpc>
                <a:spcPct val="100000"/>
              </a:lnSpc>
              <a:spcBef>
                <a:spcPts val="1660"/>
              </a:spcBef>
            </a:pPr>
            <a:r>
              <a:rPr spc="-250" dirty="0"/>
              <a:t>ExpressRoute</a:t>
            </a:r>
          </a:p>
          <a:p>
            <a:pPr marL="52069" algn="ctr">
              <a:lnSpc>
                <a:spcPct val="100000"/>
              </a:lnSpc>
              <a:spcBef>
                <a:spcPts val="520"/>
              </a:spcBef>
            </a:pPr>
            <a:r>
              <a:rPr sz="1200" b="0" spc="-90" dirty="0">
                <a:latin typeface="Verdana"/>
                <a:cs typeface="Verdana"/>
              </a:rPr>
              <a:t>Fast,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reliable,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and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private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connection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to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Azure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98317" y="2892805"/>
            <a:ext cx="5948045" cy="1765935"/>
            <a:chOff x="2798317" y="2892805"/>
            <a:chExt cx="5948045" cy="1765935"/>
          </a:xfrm>
        </p:grpSpPr>
        <p:sp>
          <p:nvSpPr>
            <p:cNvPr id="3" name="object 3"/>
            <p:cNvSpPr/>
            <p:nvPr/>
          </p:nvSpPr>
          <p:spPr>
            <a:xfrm>
              <a:off x="2811017" y="3630929"/>
              <a:ext cx="3069590" cy="268605"/>
            </a:xfrm>
            <a:custGeom>
              <a:avLst/>
              <a:gdLst/>
              <a:ahLst/>
              <a:cxnLst/>
              <a:rect l="l" t="t" r="r" b="b"/>
              <a:pathLst>
                <a:path w="3069590" h="268604">
                  <a:moveTo>
                    <a:pt x="2935223" y="0"/>
                  </a:moveTo>
                  <a:lnTo>
                    <a:pt x="2935223" y="67056"/>
                  </a:lnTo>
                  <a:lnTo>
                    <a:pt x="134112" y="67056"/>
                  </a:lnTo>
                  <a:lnTo>
                    <a:pt x="134112" y="0"/>
                  </a:lnTo>
                  <a:lnTo>
                    <a:pt x="0" y="134112"/>
                  </a:lnTo>
                  <a:lnTo>
                    <a:pt x="134112" y="268224"/>
                  </a:lnTo>
                  <a:lnTo>
                    <a:pt x="134112" y="201168"/>
                  </a:lnTo>
                  <a:lnTo>
                    <a:pt x="2935223" y="201168"/>
                  </a:lnTo>
                  <a:lnTo>
                    <a:pt x="2935223" y="268224"/>
                  </a:lnTo>
                  <a:lnTo>
                    <a:pt x="3069335" y="134112"/>
                  </a:lnTo>
                  <a:lnTo>
                    <a:pt x="2935223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11017" y="3630929"/>
              <a:ext cx="3069590" cy="268605"/>
            </a:xfrm>
            <a:custGeom>
              <a:avLst/>
              <a:gdLst/>
              <a:ahLst/>
              <a:cxnLst/>
              <a:rect l="l" t="t" r="r" b="b"/>
              <a:pathLst>
                <a:path w="3069590" h="268604">
                  <a:moveTo>
                    <a:pt x="0" y="134112"/>
                  </a:moveTo>
                  <a:lnTo>
                    <a:pt x="134112" y="0"/>
                  </a:lnTo>
                  <a:lnTo>
                    <a:pt x="134112" y="67056"/>
                  </a:lnTo>
                  <a:lnTo>
                    <a:pt x="2935223" y="67056"/>
                  </a:lnTo>
                  <a:lnTo>
                    <a:pt x="2935223" y="0"/>
                  </a:lnTo>
                  <a:lnTo>
                    <a:pt x="3069335" y="134112"/>
                  </a:lnTo>
                  <a:lnTo>
                    <a:pt x="2935223" y="268224"/>
                  </a:lnTo>
                  <a:lnTo>
                    <a:pt x="2935223" y="201168"/>
                  </a:lnTo>
                  <a:lnTo>
                    <a:pt x="134112" y="201168"/>
                  </a:lnTo>
                  <a:lnTo>
                    <a:pt x="134112" y="268224"/>
                  </a:lnTo>
                  <a:lnTo>
                    <a:pt x="0" y="134112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2107" y="2935223"/>
              <a:ext cx="867156" cy="8092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37325" y="2905505"/>
              <a:ext cx="2696210" cy="1740535"/>
            </a:xfrm>
            <a:custGeom>
              <a:avLst/>
              <a:gdLst/>
              <a:ahLst/>
              <a:cxnLst/>
              <a:rect l="l" t="t" r="r" b="b"/>
              <a:pathLst>
                <a:path w="2696209" h="1740535">
                  <a:moveTo>
                    <a:pt x="0" y="290068"/>
                  </a:moveTo>
                  <a:lnTo>
                    <a:pt x="3797" y="243030"/>
                  </a:lnTo>
                  <a:lnTo>
                    <a:pt x="14792" y="198404"/>
                  </a:lnTo>
                  <a:lnTo>
                    <a:pt x="32386" y="156788"/>
                  </a:lnTo>
                  <a:lnTo>
                    <a:pt x="55981" y="118780"/>
                  </a:lnTo>
                  <a:lnTo>
                    <a:pt x="84978" y="84978"/>
                  </a:lnTo>
                  <a:lnTo>
                    <a:pt x="118780" y="55981"/>
                  </a:lnTo>
                  <a:lnTo>
                    <a:pt x="156788" y="32386"/>
                  </a:lnTo>
                  <a:lnTo>
                    <a:pt x="198404" y="14792"/>
                  </a:lnTo>
                  <a:lnTo>
                    <a:pt x="243030" y="3797"/>
                  </a:lnTo>
                  <a:lnTo>
                    <a:pt x="290068" y="0"/>
                  </a:lnTo>
                  <a:lnTo>
                    <a:pt x="2405888" y="0"/>
                  </a:lnTo>
                  <a:lnTo>
                    <a:pt x="2452925" y="3797"/>
                  </a:lnTo>
                  <a:lnTo>
                    <a:pt x="2497551" y="14792"/>
                  </a:lnTo>
                  <a:lnTo>
                    <a:pt x="2539167" y="32386"/>
                  </a:lnTo>
                  <a:lnTo>
                    <a:pt x="2577175" y="55981"/>
                  </a:lnTo>
                  <a:lnTo>
                    <a:pt x="2610977" y="84978"/>
                  </a:lnTo>
                  <a:lnTo>
                    <a:pt x="2639974" y="118780"/>
                  </a:lnTo>
                  <a:lnTo>
                    <a:pt x="2663569" y="156788"/>
                  </a:lnTo>
                  <a:lnTo>
                    <a:pt x="2681163" y="198404"/>
                  </a:lnTo>
                  <a:lnTo>
                    <a:pt x="2692158" y="243030"/>
                  </a:lnTo>
                  <a:lnTo>
                    <a:pt x="2695955" y="290068"/>
                  </a:lnTo>
                  <a:lnTo>
                    <a:pt x="2695955" y="1450327"/>
                  </a:lnTo>
                  <a:lnTo>
                    <a:pt x="2692158" y="1497380"/>
                  </a:lnTo>
                  <a:lnTo>
                    <a:pt x="2681163" y="1542016"/>
                  </a:lnTo>
                  <a:lnTo>
                    <a:pt x="2663569" y="1583637"/>
                  </a:lnTo>
                  <a:lnTo>
                    <a:pt x="2639974" y="1621646"/>
                  </a:lnTo>
                  <a:lnTo>
                    <a:pt x="2610977" y="1655446"/>
                  </a:lnTo>
                  <a:lnTo>
                    <a:pt x="2577175" y="1684440"/>
                  </a:lnTo>
                  <a:lnTo>
                    <a:pt x="2539167" y="1708030"/>
                  </a:lnTo>
                  <a:lnTo>
                    <a:pt x="2497551" y="1725619"/>
                  </a:lnTo>
                  <a:lnTo>
                    <a:pt x="2452925" y="1736611"/>
                  </a:lnTo>
                  <a:lnTo>
                    <a:pt x="2405888" y="1740408"/>
                  </a:lnTo>
                  <a:lnTo>
                    <a:pt x="290068" y="1740408"/>
                  </a:lnTo>
                  <a:lnTo>
                    <a:pt x="243030" y="1736611"/>
                  </a:lnTo>
                  <a:lnTo>
                    <a:pt x="198404" y="1725619"/>
                  </a:lnTo>
                  <a:lnTo>
                    <a:pt x="156788" y="1708030"/>
                  </a:lnTo>
                  <a:lnTo>
                    <a:pt x="118780" y="1684440"/>
                  </a:lnTo>
                  <a:lnTo>
                    <a:pt x="84978" y="1655446"/>
                  </a:lnTo>
                  <a:lnTo>
                    <a:pt x="55981" y="1621646"/>
                  </a:lnTo>
                  <a:lnTo>
                    <a:pt x="32386" y="1583637"/>
                  </a:lnTo>
                  <a:lnTo>
                    <a:pt x="14792" y="1542016"/>
                  </a:lnTo>
                  <a:lnTo>
                    <a:pt x="3797" y="1497380"/>
                  </a:lnTo>
                  <a:lnTo>
                    <a:pt x="0" y="1450327"/>
                  </a:lnTo>
                  <a:lnTo>
                    <a:pt x="0" y="290068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0351" y="3145560"/>
              <a:ext cx="609577" cy="5455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5414" y="3881652"/>
              <a:ext cx="611078" cy="5455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8646" y="3154704"/>
              <a:ext cx="611078" cy="5455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8646" y="3901489"/>
              <a:ext cx="611078" cy="5470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1502" y="3160800"/>
              <a:ext cx="611078" cy="5455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5103" y="3907585"/>
              <a:ext cx="609577" cy="54701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59251" y="0"/>
            <a:ext cx="16243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4" dirty="0">
                <a:solidFill>
                  <a:srgbClr val="006FC0"/>
                </a:solidFill>
              </a:rPr>
              <a:t>Ex</a:t>
            </a:r>
            <a:r>
              <a:rPr sz="2600" spc="-275" dirty="0">
                <a:solidFill>
                  <a:srgbClr val="006FC0"/>
                </a:solidFill>
              </a:rPr>
              <a:t>p</a:t>
            </a:r>
            <a:r>
              <a:rPr sz="2600" spc="-105" dirty="0">
                <a:solidFill>
                  <a:srgbClr val="006FC0"/>
                </a:solidFill>
              </a:rPr>
              <a:t>r</a:t>
            </a:r>
            <a:r>
              <a:rPr sz="2600" spc="-320" dirty="0">
                <a:solidFill>
                  <a:srgbClr val="006FC0"/>
                </a:solidFill>
              </a:rPr>
              <a:t>e</a:t>
            </a:r>
            <a:r>
              <a:rPr sz="2600" spc="-190" dirty="0">
                <a:solidFill>
                  <a:srgbClr val="006FC0"/>
                </a:solidFill>
              </a:rPr>
              <a:t>ss</a:t>
            </a:r>
            <a:r>
              <a:rPr sz="2600" spc="-295" dirty="0">
                <a:solidFill>
                  <a:srgbClr val="006FC0"/>
                </a:solidFill>
              </a:rPr>
              <a:t>R</a:t>
            </a:r>
            <a:r>
              <a:rPr sz="2600" spc="-790" dirty="0">
                <a:solidFill>
                  <a:srgbClr val="006FC0"/>
                </a:solidFill>
              </a:rPr>
              <a:t>o</a:t>
            </a:r>
            <a:r>
              <a:rPr sz="2600" spc="-560" dirty="0">
                <a:solidFill>
                  <a:srgbClr val="006FC0"/>
                </a:solidFill>
              </a:rPr>
              <a:t>u</a:t>
            </a:r>
            <a:r>
              <a:rPr sz="2600" spc="-315" dirty="0">
                <a:solidFill>
                  <a:srgbClr val="006FC0"/>
                </a:solidFill>
              </a:rPr>
              <a:t>te</a:t>
            </a:r>
            <a:endParaRPr sz="2600"/>
          </a:p>
        </p:txBody>
      </p:sp>
      <p:grpSp>
        <p:nvGrpSpPr>
          <p:cNvPr id="14" name="object 14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15" name="object 15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31647" y="2618232"/>
            <a:ext cx="2499360" cy="2046605"/>
            <a:chOff x="231647" y="2618232"/>
            <a:chExt cx="2499360" cy="2046605"/>
          </a:xfrm>
        </p:grpSpPr>
        <p:sp>
          <p:nvSpPr>
            <p:cNvPr id="19" name="object 19"/>
            <p:cNvSpPr/>
            <p:nvPr/>
          </p:nvSpPr>
          <p:spPr>
            <a:xfrm>
              <a:off x="421385" y="2911602"/>
              <a:ext cx="2296795" cy="1740535"/>
            </a:xfrm>
            <a:custGeom>
              <a:avLst/>
              <a:gdLst/>
              <a:ahLst/>
              <a:cxnLst/>
              <a:rect l="l" t="t" r="r" b="b"/>
              <a:pathLst>
                <a:path w="2296795" h="1740535">
                  <a:moveTo>
                    <a:pt x="0" y="290068"/>
                  </a:moveTo>
                  <a:lnTo>
                    <a:pt x="3796" y="243030"/>
                  </a:lnTo>
                  <a:lnTo>
                    <a:pt x="14788" y="198404"/>
                  </a:lnTo>
                  <a:lnTo>
                    <a:pt x="32377" y="156788"/>
                  </a:lnTo>
                  <a:lnTo>
                    <a:pt x="55966" y="118780"/>
                  </a:lnTo>
                  <a:lnTo>
                    <a:pt x="84959" y="84978"/>
                  </a:lnTo>
                  <a:lnTo>
                    <a:pt x="118758" y="55981"/>
                  </a:lnTo>
                  <a:lnTo>
                    <a:pt x="156766" y="32386"/>
                  </a:lnTo>
                  <a:lnTo>
                    <a:pt x="198384" y="14792"/>
                  </a:lnTo>
                  <a:lnTo>
                    <a:pt x="243018" y="3797"/>
                  </a:lnTo>
                  <a:lnTo>
                    <a:pt x="290068" y="0"/>
                  </a:lnTo>
                  <a:lnTo>
                    <a:pt x="2006600" y="0"/>
                  </a:lnTo>
                  <a:lnTo>
                    <a:pt x="2053637" y="3797"/>
                  </a:lnTo>
                  <a:lnTo>
                    <a:pt x="2098263" y="14792"/>
                  </a:lnTo>
                  <a:lnTo>
                    <a:pt x="2139879" y="32386"/>
                  </a:lnTo>
                  <a:lnTo>
                    <a:pt x="2177887" y="55981"/>
                  </a:lnTo>
                  <a:lnTo>
                    <a:pt x="2211689" y="84978"/>
                  </a:lnTo>
                  <a:lnTo>
                    <a:pt x="2240686" y="118780"/>
                  </a:lnTo>
                  <a:lnTo>
                    <a:pt x="2264281" y="156788"/>
                  </a:lnTo>
                  <a:lnTo>
                    <a:pt x="2281875" y="198404"/>
                  </a:lnTo>
                  <a:lnTo>
                    <a:pt x="2292870" y="243030"/>
                  </a:lnTo>
                  <a:lnTo>
                    <a:pt x="2296668" y="290068"/>
                  </a:lnTo>
                  <a:lnTo>
                    <a:pt x="2296668" y="1450340"/>
                  </a:lnTo>
                  <a:lnTo>
                    <a:pt x="2292870" y="1497389"/>
                  </a:lnTo>
                  <a:lnTo>
                    <a:pt x="2281875" y="1542023"/>
                  </a:lnTo>
                  <a:lnTo>
                    <a:pt x="2264281" y="1583641"/>
                  </a:lnTo>
                  <a:lnTo>
                    <a:pt x="2240686" y="1621649"/>
                  </a:lnTo>
                  <a:lnTo>
                    <a:pt x="2211689" y="1655448"/>
                  </a:lnTo>
                  <a:lnTo>
                    <a:pt x="2177887" y="1684441"/>
                  </a:lnTo>
                  <a:lnTo>
                    <a:pt x="2139879" y="1708030"/>
                  </a:lnTo>
                  <a:lnTo>
                    <a:pt x="2098263" y="1725619"/>
                  </a:lnTo>
                  <a:lnTo>
                    <a:pt x="2053637" y="1736611"/>
                  </a:lnTo>
                  <a:lnTo>
                    <a:pt x="2006600" y="1740408"/>
                  </a:lnTo>
                  <a:lnTo>
                    <a:pt x="290068" y="1740408"/>
                  </a:lnTo>
                  <a:lnTo>
                    <a:pt x="243018" y="1736611"/>
                  </a:lnTo>
                  <a:lnTo>
                    <a:pt x="198384" y="1725619"/>
                  </a:lnTo>
                  <a:lnTo>
                    <a:pt x="156766" y="1708030"/>
                  </a:lnTo>
                  <a:lnTo>
                    <a:pt x="118758" y="1684441"/>
                  </a:lnTo>
                  <a:lnTo>
                    <a:pt x="84959" y="1655448"/>
                  </a:lnTo>
                  <a:lnTo>
                    <a:pt x="55966" y="1621649"/>
                  </a:lnTo>
                  <a:lnTo>
                    <a:pt x="32377" y="1583641"/>
                  </a:lnTo>
                  <a:lnTo>
                    <a:pt x="14788" y="1542023"/>
                  </a:lnTo>
                  <a:lnTo>
                    <a:pt x="3796" y="1497389"/>
                  </a:lnTo>
                  <a:lnTo>
                    <a:pt x="0" y="1450340"/>
                  </a:lnTo>
                  <a:lnTo>
                    <a:pt x="0" y="290068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552" y="3113532"/>
              <a:ext cx="806196" cy="7040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4395" y="3134868"/>
              <a:ext cx="804671" cy="7040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552" y="3878580"/>
              <a:ext cx="806196" cy="7040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4395" y="3890772"/>
              <a:ext cx="804671" cy="7040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47" y="2618232"/>
              <a:ext cx="751332" cy="48158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012940" y="4718405"/>
            <a:ext cx="815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-Premises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5370" y="4726635"/>
            <a:ext cx="1401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Azure</a:t>
            </a:r>
            <a:r>
              <a:rPr sz="1200" spc="-5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Virtual</a:t>
            </a:r>
            <a:r>
              <a:rPr sz="1200" spc="-5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Network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12870" y="3919220"/>
            <a:ext cx="866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ExpressRoute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24728" y="2621279"/>
            <a:ext cx="702564" cy="73609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9920" y="708240"/>
            <a:ext cx="5985813" cy="1578166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3426333" y="2038604"/>
            <a:ext cx="274256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Data</a:t>
            </a:r>
            <a:r>
              <a:rPr sz="1100" spc="-30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travel</a:t>
            </a:r>
            <a:r>
              <a:rPr sz="1100" spc="-2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over</a:t>
            </a:r>
            <a:r>
              <a:rPr sz="1100" spc="-1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the</a:t>
            </a:r>
            <a:r>
              <a:rPr sz="1100" spc="-1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Internet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Data</a:t>
            </a:r>
            <a:r>
              <a:rPr sz="1100" spc="-4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is</a:t>
            </a:r>
            <a:r>
              <a:rPr sz="1100" spc="-3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Encrypted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Slow</a:t>
            </a:r>
            <a:r>
              <a:rPr sz="1100" spc="-2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connection,</a:t>
            </a:r>
            <a:r>
              <a:rPr sz="1100" spc="-3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Latency,</a:t>
            </a:r>
            <a:r>
              <a:rPr sz="1100" spc="-3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use</a:t>
            </a:r>
            <a:r>
              <a:rPr sz="1100" spc="-10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for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light</a:t>
            </a:r>
            <a:r>
              <a:rPr sz="1100" spc="-20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traffic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51986" y="4325213"/>
            <a:ext cx="283210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Use</a:t>
            </a:r>
            <a:r>
              <a:rPr sz="1100" spc="-2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 private,</a:t>
            </a:r>
            <a:r>
              <a:rPr sz="1100" spc="-20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dedicated</a:t>
            </a:r>
            <a:r>
              <a:rPr sz="1100" spc="-30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connection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Data</a:t>
            </a:r>
            <a:r>
              <a:rPr sz="1100" spc="-2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do</a:t>
            </a:r>
            <a:r>
              <a:rPr sz="1100" spc="-1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not</a:t>
            </a:r>
            <a:r>
              <a:rPr sz="1100" spc="-20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go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over</a:t>
            </a:r>
            <a:r>
              <a:rPr sz="1100" spc="-20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the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 public</a:t>
            </a:r>
            <a:r>
              <a:rPr sz="1100" spc="-10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Internet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ts val="1315"/>
              </a:lnSpc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Data</a:t>
            </a:r>
            <a:r>
              <a:rPr sz="1100" spc="-40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is</a:t>
            </a:r>
            <a:r>
              <a:rPr sz="1100" spc="-2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not</a:t>
            </a:r>
            <a:r>
              <a:rPr sz="1100" spc="-3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Encrypted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ts val="1315"/>
              </a:lnSpc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Low</a:t>
            </a:r>
            <a:r>
              <a:rPr sz="1100" spc="-20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Latency,</a:t>
            </a:r>
            <a:r>
              <a:rPr sz="1100" spc="-3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faster connection,</a:t>
            </a:r>
            <a:r>
              <a:rPr sz="1100" spc="-3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926404"/>
                </a:solidFill>
                <a:latin typeface="Calibri"/>
                <a:cs typeface="Calibri"/>
              </a:rPr>
              <a:t>for high</a:t>
            </a:r>
            <a:r>
              <a:rPr sz="1100" spc="-15" dirty="0">
                <a:solidFill>
                  <a:srgbClr val="92640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26404"/>
                </a:solidFill>
                <a:latin typeface="Calibri"/>
                <a:cs typeface="Calibri"/>
              </a:rPr>
              <a:t>traffic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6417" y="1013713"/>
            <a:ext cx="5946140" cy="1765935"/>
            <a:chOff x="2836417" y="1013713"/>
            <a:chExt cx="5946140" cy="1765935"/>
          </a:xfrm>
        </p:grpSpPr>
        <p:sp>
          <p:nvSpPr>
            <p:cNvPr id="3" name="object 3"/>
            <p:cNvSpPr/>
            <p:nvPr/>
          </p:nvSpPr>
          <p:spPr>
            <a:xfrm>
              <a:off x="2849117" y="1751837"/>
              <a:ext cx="3069590" cy="268605"/>
            </a:xfrm>
            <a:custGeom>
              <a:avLst/>
              <a:gdLst/>
              <a:ahLst/>
              <a:cxnLst/>
              <a:rect l="l" t="t" r="r" b="b"/>
              <a:pathLst>
                <a:path w="3069590" h="268605">
                  <a:moveTo>
                    <a:pt x="2935223" y="0"/>
                  </a:moveTo>
                  <a:lnTo>
                    <a:pt x="2935223" y="67056"/>
                  </a:lnTo>
                  <a:lnTo>
                    <a:pt x="134112" y="67056"/>
                  </a:lnTo>
                  <a:lnTo>
                    <a:pt x="134112" y="0"/>
                  </a:lnTo>
                  <a:lnTo>
                    <a:pt x="0" y="134112"/>
                  </a:lnTo>
                  <a:lnTo>
                    <a:pt x="134112" y="268224"/>
                  </a:lnTo>
                  <a:lnTo>
                    <a:pt x="134112" y="201168"/>
                  </a:lnTo>
                  <a:lnTo>
                    <a:pt x="2935223" y="201168"/>
                  </a:lnTo>
                  <a:lnTo>
                    <a:pt x="2935223" y="268224"/>
                  </a:lnTo>
                  <a:lnTo>
                    <a:pt x="3069335" y="134112"/>
                  </a:lnTo>
                  <a:lnTo>
                    <a:pt x="2935223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49117" y="1751837"/>
              <a:ext cx="3069590" cy="268605"/>
            </a:xfrm>
            <a:custGeom>
              <a:avLst/>
              <a:gdLst/>
              <a:ahLst/>
              <a:cxnLst/>
              <a:rect l="l" t="t" r="r" b="b"/>
              <a:pathLst>
                <a:path w="3069590" h="268605">
                  <a:moveTo>
                    <a:pt x="0" y="134112"/>
                  </a:moveTo>
                  <a:lnTo>
                    <a:pt x="134112" y="0"/>
                  </a:lnTo>
                  <a:lnTo>
                    <a:pt x="134112" y="67056"/>
                  </a:lnTo>
                  <a:lnTo>
                    <a:pt x="2935223" y="67056"/>
                  </a:lnTo>
                  <a:lnTo>
                    <a:pt x="2935223" y="0"/>
                  </a:lnTo>
                  <a:lnTo>
                    <a:pt x="3069335" y="134112"/>
                  </a:lnTo>
                  <a:lnTo>
                    <a:pt x="2935223" y="268224"/>
                  </a:lnTo>
                  <a:lnTo>
                    <a:pt x="2935223" y="201168"/>
                  </a:lnTo>
                  <a:lnTo>
                    <a:pt x="134112" y="201168"/>
                  </a:lnTo>
                  <a:lnTo>
                    <a:pt x="134112" y="268224"/>
                  </a:lnTo>
                  <a:lnTo>
                    <a:pt x="0" y="134112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8683" y="1056131"/>
              <a:ext cx="867156" cy="8092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73901" y="1026413"/>
              <a:ext cx="2696210" cy="1740535"/>
            </a:xfrm>
            <a:custGeom>
              <a:avLst/>
              <a:gdLst/>
              <a:ahLst/>
              <a:cxnLst/>
              <a:rect l="l" t="t" r="r" b="b"/>
              <a:pathLst>
                <a:path w="2696209" h="1740535">
                  <a:moveTo>
                    <a:pt x="0" y="290068"/>
                  </a:moveTo>
                  <a:lnTo>
                    <a:pt x="3797" y="243030"/>
                  </a:lnTo>
                  <a:lnTo>
                    <a:pt x="14792" y="198404"/>
                  </a:lnTo>
                  <a:lnTo>
                    <a:pt x="32386" y="156788"/>
                  </a:lnTo>
                  <a:lnTo>
                    <a:pt x="55981" y="118780"/>
                  </a:lnTo>
                  <a:lnTo>
                    <a:pt x="84978" y="84978"/>
                  </a:lnTo>
                  <a:lnTo>
                    <a:pt x="118780" y="55981"/>
                  </a:lnTo>
                  <a:lnTo>
                    <a:pt x="156788" y="32386"/>
                  </a:lnTo>
                  <a:lnTo>
                    <a:pt x="198404" y="14792"/>
                  </a:lnTo>
                  <a:lnTo>
                    <a:pt x="243030" y="3797"/>
                  </a:lnTo>
                  <a:lnTo>
                    <a:pt x="290068" y="0"/>
                  </a:lnTo>
                  <a:lnTo>
                    <a:pt x="2405888" y="0"/>
                  </a:lnTo>
                  <a:lnTo>
                    <a:pt x="2452925" y="3797"/>
                  </a:lnTo>
                  <a:lnTo>
                    <a:pt x="2497551" y="14792"/>
                  </a:lnTo>
                  <a:lnTo>
                    <a:pt x="2539167" y="32386"/>
                  </a:lnTo>
                  <a:lnTo>
                    <a:pt x="2577175" y="55981"/>
                  </a:lnTo>
                  <a:lnTo>
                    <a:pt x="2610977" y="84978"/>
                  </a:lnTo>
                  <a:lnTo>
                    <a:pt x="2639974" y="118780"/>
                  </a:lnTo>
                  <a:lnTo>
                    <a:pt x="2663569" y="156788"/>
                  </a:lnTo>
                  <a:lnTo>
                    <a:pt x="2681163" y="198404"/>
                  </a:lnTo>
                  <a:lnTo>
                    <a:pt x="2692158" y="243030"/>
                  </a:lnTo>
                  <a:lnTo>
                    <a:pt x="2695955" y="290068"/>
                  </a:lnTo>
                  <a:lnTo>
                    <a:pt x="2695955" y="1450340"/>
                  </a:lnTo>
                  <a:lnTo>
                    <a:pt x="2692158" y="1497377"/>
                  </a:lnTo>
                  <a:lnTo>
                    <a:pt x="2681163" y="1542003"/>
                  </a:lnTo>
                  <a:lnTo>
                    <a:pt x="2663569" y="1583619"/>
                  </a:lnTo>
                  <a:lnTo>
                    <a:pt x="2639974" y="1621627"/>
                  </a:lnTo>
                  <a:lnTo>
                    <a:pt x="2610977" y="1655429"/>
                  </a:lnTo>
                  <a:lnTo>
                    <a:pt x="2577175" y="1684426"/>
                  </a:lnTo>
                  <a:lnTo>
                    <a:pt x="2539167" y="1708021"/>
                  </a:lnTo>
                  <a:lnTo>
                    <a:pt x="2497551" y="1725615"/>
                  </a:lnTo>
                  <a:lnTo>
                    <a:pt x="2452925" y="1736610"/>
                  </a:lnTo>
                  <a:lnTo>
                    <a:pt x="2405888" y="1740408"/>
                  </a:lnTo>
                  <a:lnTo>
                    <a:pt x="290068" y="1740408"/>
                  </a:lnTo>
                  <a:lnTo>
                    <a:pt x="243030" y="1736610"/>
                  </a:lnTo>
                  <a:lnTo>
                    <a:pt x="198404" y="1725615"/>
                  </a:lnTo>
                  <a:lnTo>
                    <a:pt x="156788" y="1708021"/>
                  </a:lnTo>
                  <a:lnTo>
                    <a:pt x="118780" y="1684426"/>
                  </a:lnTo>
                  <a:lnTo>
                    <a:pt x="84978" y="1655429"/>
                  </a:lnTo>
                  <a:lnTo>
                    <a:pt x="55981" y="1621627"/>
                  </a:lnTo>
                  <a:lnTo>
                    <a:pt x="32386" y="1583619"/>
                  </a:lnTo>
                  <a:lnTo>
                    <a:pt x="14792" y="1542003"/>
                  </a:lnTo>
                  <a:lnTo>
                    <a:pt x="3797" y="1497377"/>
                  </a:lnTo>
                  <a:lnTo>
                    <a:pt x="0" y="1450340"/>
                  </a:lnTo>
                  <a:lnTo>
                    <a:pt x="0" y="290068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6938" y="1266468"/>
              <a:ext cx="611078" cy="5455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1990" y="2002560"/>
              <a:ext cx="611078" cy="5455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222" y="1275612"/>
              <a:ext cx="611078" cy="54554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222" y="2022397"/>
              <a:ext cx="611078" cy="5470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9602" y="1280209"/>
              <a:ext cx="611078" cy="5470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1690" y="2028468"/>
              <a:ext cx="611078" cy="545542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659251" y="16001"/>
            <a:ext cx="16243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4" dirty="0">
                <a:solidFill>
                  <a:srgbClr val="006FC0"/>
                </a:solidFill>
              </a:rPr>
              <a:t>Ex</a:t>
            </a:r>
            <a:r>
              <a:rPr sz="2600" spc="-275" dirty="0">
                <a:solidFill>
                  <a:srgbClr val="006FC0"/>
                </a:solidFill>
              </a:rPr>
              <a:t>p</a:t>
            </a:r>
            <a:r>
              <a:rPr sz="2600" spc="-105" dirty="0">
                <a:solidFill>
                  <a:srgbClr val="006FC0"/>
                </a:solidFill>
              </a:rPr>
              <a:t>r</a:t>
            </a:r>
            <a:r>
              <a:rPr sz="2600" spc="-320" dirty="0">
                <a:solidFill>
                  <a:srgbClr val="006FC0"/>
                </a:solidFill>
              </a:rPr>
              <a:t>e</a:t>
            </a:r>
            <a:r>
              <a:rPr sz="2600" spc="-190" dirty="0">
                <a:solidFill>
                  <a:srgbClr val="006FC0"/>
                </a:solidFill>
              </a:rPr>
              <a:t>ss</a:t>
            </a:r>
            <a:r>
              <a:rPr sz="2600" spc="-295" dirty="0">
                <a:solidFill>
                  <a:srgbClr val="006FC0"/>
                </a:solidFill>
              </a:rPr>
              <a:t>R</a:t>
            </a:r>
            <a:r>
              <a:rPr sz="2600" spc="-790" dirty="0">
                <a:solidFill>
                  <a:srgbClr val="006FC0"/>
                </a:solidFill>
              </a:rPr>
              <a:t>o</a:t>
            </a:r>
            <a:r>
              <a:rPr sz="2600" spc="-560" dirty="0">
                <a:solidFill>
                  <a:srgbClr val="006FC0"/>
                </a:solidFill>
              </a:rPr>
              <a:t>u</a:t>
            </a:r>
            <a:r>
              <a:rPr sz="2600" spc="-315" dirty="0">
                <a:solidFill>
                  <a:srgbClr val="006FC0"/>
                </a:solidFill>
              </a:rPr>
              <a:t>te</a:t>
            </a:r>
            <a:endParaRPr sz="2600"/>
          </a:p>
        </p:txBody>
      </p:sp>
      <p:grpSp>
        <p:nvGrpSpPr>
          <p:cNvPr id="14" name="object 14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15" name="object 15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4939" y="3664965"/>
            <a:ext cx="7893684" cy="1206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connections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datacenters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Offer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reliability,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faster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speeds,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lower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latencies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setup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configuration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ExpressRoute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complex,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will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require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collaboration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connectivity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provider.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Large-scale,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mission-critical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workloads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requiring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resilience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suitable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architecture.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8224" y="737616"/>
            <a:ext cx="2500630" cy="2048510"/>
            <a:chOff x="268224" y="737616"/>
            <a:chExt cx="2500630" cy="2048510"/>
          </a:xfrm>
        </p:grpSpPr>
        <p:sp>
          <p:nvSpPr>
            <p:cNvPr id="20" name="object 20"/>
            <p:cNvSpPr/>
            <p:nvPr/>
          </p:nvSpPr>
          <p:spPr>
            <a:xfrm>
              <a:off x="457962" y="1032510"/>
              <a:ext cx="2298700" cy="1740535"/>
            </a:xfrm>
            <a:custGeom>
              <a:avLst/>
              <a:gdLst/>
              <a:ahLst/>
              <a:cxnLst/>
              <a:rect l="l" t="t" r="r" b="b"/>
              <a:pathLst>
                <a:path w="2298700" h="1740535">
                  <a:moveTo>
                    <a:pt x="0" y="290067"/>
                  </a:moveTo>
                  <a:lnTo>
                    <a:pt x="3796" y="243030"/>
                  </a:lnTo>
                  <a:lnTo>
                    <a:pt x="14788" y="198404"/>
                  </a:lnTo>
                  <a:lnTo>
                    <a:pt x="32377" y="156788"/>
                  </a:lnTo>
                  <a:lnTo>
                    <a:pt x="55966" y="118780"/>
                  </a:lnTo>
                  <a:lnTo>
                    <a:pt x="84959" y="84978"/>
                  </a:lnTo>
                  <a:lnTo>
                    <a:pt x="118758" y="55981"/>
                  </a:lnTo>
                  <a:lnTo>
                    <a:pt x="156766" y="32386"/>
                  </a:lnTo>
                  <a:lnTo>
                    <a:pt x="198384" y="14792"/>
                  </a:lnTo>
                  <a:lnTo>
                    <a:pt x="243018" y="3797"/>
                  </a:lnTo>
                  <a:lnTo>
                    <a:pt x="290067" y="0"/>
                  </a:lnTo>
                  <a:lnTo>
                    <a:pt x="2008124" y="0"/>
                  </a:lnTo>
                  <a:lnTo>
                    <a:pt x="2055161" y="3797"/>
                  </a:lnTo>
                  <a:lnTo>
                    <a:pt x="2099787" y="14792"/>
                  </a:lnTo>
                  <a:lnTo>
                    <a:pt x="2141403" y="32386"/>
                  </a:lnTo>
                  <a:lnTo>
                    <a:pt x="2179411" y="55981"/>
                  </a:lnTo>
                  <a:lnTo>
                    <a:pt x="2213213" y="84978"/>
                  </a:lnTo>
                  <a:lnTo>
                    <a:pt x="2242210" y="118780"/>
                  </a:lnTo>
                  <a:lnTo>
                    <a:pt x="2265805" y="156788"/>
                  </a:lnTo>
                  <a:lnTo>
                    <a:pt x="2283399" y="198404"/>
                  </a:lnTo>
                  <a:lnTo>
                    <a:pt x="2294394" y="243030"/>
                  </a:lnTo>
                  <a:lnTo>
                    <a:pt x="2298192" y="290067"/>
                  </a:lnTo>
                  <a:lnTo>
                    <a:pt x="2298192" y="1450339"/>
                  </a:lnTo>
                  <a:lnTo>
                    <a:pt x="2294394" y="1497377"/>
                  </a:lnTo>
                  <a:lnTo>
                    <a:pt x="2283399" y="1542003"/>
                  </a:lnTo>
                  <a:lnTo>
                    <a:pt x="2265805" y="1583619"/>
                  </a:lnTo>
                  <a:lnTo>
                    <a:pt x="2242210" y="1621627"/>
                  </a:lnTo>
                  <a:lnTo>
                    <a:pt x="2213213" y="1655429"/>
                  </a:lnTo>
                  <a:lnTo>
                    <a:pt x="2179411" y="1684426"/>
                  </a:lnTo>
                  <a:lnTo>
                    <a:pt x="2141403" y="1708021"/>
                  </a:lnTo>
                  <a:lnTo>
                    <a:pt x="2099787" y="1725615"/>
                  </a:lnTo>
                  <a:lnTo>
                    <a:pt x="2055161" y="1736610"/>
                  </a:lnTo>
                  <a:lnTo>
                    <a:pt x="2008124" y="1740408"/>
                  </a:lnTo>
                  <a:lnTo>
                    <a:pt x="290067" y="1740408"/>
                  </a:lnTo>
                  <a:lnTo>
                    <a:pt x="243018" y="1736610"/>
                  </a:lnTo>
                  <a:lnTo>
                    <a:pt x="198384" y="1725615"/>
                  </a:lnTo>
                  <a:lnTo>
                    <a:pt x="156766" y="1708021"/>
                  </a:lnTo>
                  <a:lnTo>
                    <a:pt x="118758" y="1684426"/>
                  </a:lnTo>
                  <a:lnTo>
                    <a:pt x="84959" y="1655429"/>
                  </a:lnTo>
                  <a:lnTo>
                    <a:pt x="55966" y="1621627"/>
                  </a:lnTo>
                  <a:lnTo>
                    <a:pt x="32377" y="1583619"/>
                  </a:lnTo>
                  <a:lnTo>
                    <a:pt x="14788" y="1542003"/>
                  </a:lnTo>
                  <a:lnTo>
                    <a:pt x="3796" y="1497377"/>
                  </a:lnTo>
                  <a:lnTo>
                    <a:pt x="0" y="1450339"/>
                  </a:lnTo>
                  <a:lnTo>
                    <a:pt x="0" y="290067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652" y="1234440"/>
              <a:ext cx="804672" cy="7040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971" y="1254252"/>
              <a:ext cx="806195" cy="7040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652" y="1999488"/>
              <a:ext cx="804672" cy="7040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971" y="2011680"/>
              <a:ext cx="806195" cy="7040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224" y="737616"/>
              <a:ext cx="751332" cy="48158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050151" y="2838450"/>
            <a:ext cx="815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-Premises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2555" y="2846577"/>
            <a:ext cx="1401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Azure</a:t>
            </a:r>
            <a:r>
              <a:rPr sz="1200" spc="-5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Virtual</a:t>
            </a:r>
            <a:r>
              <a:rPr sz="1200" spc="-5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Network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49953" y="2039239"/>
            <a:ext cx="866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ExpressRoute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58255" y="606551"/>
            <a:ext cx="704088" cy="736091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307" y="16001"/>
            <a:ext cx="377380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25" dirty="0">
                <a:solidFill>
                  <a:srgbClr val="006FC0"/>
                </a:solidFill>
              </a:rPr>
              <a:t>Expr</a:t>
            </a:r>
            <a:r>
              <a:rPr sz="2600" u="heavy" spc="-3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essRoute</a:t>
            </a:r>
            <a:r>
              <a:rPr sz="2600" u="heavy" spc="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vs</a:t>
            </a:r>
            <a:r>
              <a:rPr sz="2600" u="heavy" spc="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VPN</a:t>
            </a:r>
            <a:r>
              <a:rPr sz="2600" u="heavy" spc="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Gateway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911" y="1021461"/>
            <a:ext cx="5913755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ExpressRoute: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000">
              <a:lnSpc>
                <a:spcPct val="150000"/>
              </a:lnSpc>
              <a:spcBef>
                <a:spcPts val="3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Suitable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requirement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speeds,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low-latency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connection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level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availability/resiliency.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Suitable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mission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critical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workload.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services.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Doesn’t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suit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smaller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satellite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offices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lower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connectivity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requirement.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911" y="3193795"/>
            <a:ext cx="5798820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VPN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Gateway: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Suitable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prototyping,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development,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test,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labs,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small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production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workloads.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Suitable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small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organization.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VPN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isn’t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designed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handle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volumes.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56410" y="1256224"/>
            <a:ext cx="1166446" cy="10701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4696" y="3074011"/>
            <a:ext cx="1020828" cy="1139723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8408" y="1655953"/>
            <a:ext cx="2159000" cy="102171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60" dirty="0"/>
              <a:t>D</a:t>
            </a:r>
            <a:r>
              <a:rPr spc="80" dirty="0"/>
              <a:t>N</a:t>
            </a:r>
            <a:r>
              <a:rPr spc="-75" dirty="0"/>
              <a:t>S</a:t>
            </a:r>
          </a:p>
          <a:p>
            <a:pPr marL="22860">
              <a:lnSpc>
                <a:spcPct val="100000"/>
              </a:lnSpc>
              <a:spcBef>
                <a:spcPts val="520"/>
              </a:spcBef>
            </a:pPr>
            <a:r>
              <a:rPr sz="1200" b="0" spc="-80" dirty="0">
                <a:latin typeface="Verdana"/>
                <a:cs typeface="Verdana"/>
              </a:rPr>
              <a:t>Host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y</a:t>
            </a:r>
            <a:r>
              <a:rPr sz="1200" b="0" spc="-85" dirty="0">
                <a:latin typeface="Verdana"/>
                <a:cs typeface="Verdana"/>
              </a:rPr>
              <a:t>our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DNS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120" dirty="0">
                <a:latin typeface="Verdana"/>
                <a:cs typeface="Verdana"/>
              </a:rPr>
              <a:t>dom</a:t>
            </a:r>
            <a:r>
              <a:rPr sz="1200" b="0" spc="-60" dirty="0">
                <a:latin typeface="Verdana"/>
                <a:cs typeface="Verdana"/>
              </a:rPr>
              <a:t>ai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in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60" dirty="0">
                <a:latin typeface="Verdana"/>
                <a:cs typeface="Verdana"/>
              </a:rPr>
              <a:t>Az</a:t>
            </a:r>
            <a:r>
              <a:rPr sz="1200" b="0" spc="-90" dirty="0">
                <a:latin typeface="Verdana"/>
                <a:cs typeface="Verdana"/>
              </a:rPr>
              <a:t>ure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8616" y="1441880"/>
            <a:ext cx="3905885" cy="981710"/>
            <a:chOff x="1868616" y="1441880"/>
            <a:chExt cx="3905885" cy="981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2084" y="1441880"/>
              <a:ext cx="515801" cy="4995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0140" y="1577339"/>
              <a:ext cx="844296" cy="8458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8616" y="1461901"/>
              <a:ext cx="289139" cy="2856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49421" y="16001"/>
            <a:ext cx="14389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40" dirty="0">
                <a:solidFill>
                  <a:srgbClr val="006FC0"/>
                </a:solidFill>
              </a:rPr>
              <a:t> </a:t>
            </a:r>
            <a:r>
              <a:rPr sz="2600" spc="-175" dirty="0">
                <a:solidFill>
                  <a:srgbClr val="006FC0"/>
                </a:solidFill>
              </a:rPr>
              <a:t>DNS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8" name="object 8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40399" y="3009901"/>
            <a:ext cx="1965234" cy="151975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049773" y="2211070"/>
            <a:ext cx="605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Server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10.5.10.6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84270" y="3044350"/>
            <a:ext cx="566927" cy="101820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50696" y="2063318"/>
            <a:ext cx="8655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Web</a:t>
            </a:r>
            <a:r>
              <a:rPr sz="1200" spc="-6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Browser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85318" y="1746504"/>
            <a:ext cx="2753995" cy="1685925"/>
            <a:chOff x="2185318" y="1746504"/>
            <a:chExt cx="2753995" cy="168592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85318" y="2165543"/>
              <a:ext cx="1309702" cy="12668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09419" y="2169414"/>
              <a:ext cx="1262380" cy="1218565"/>
            </a:xfrm>
            <a:custGeom>
              <a:avLst/>
              <a:gdLst/>
              <a:ahLst/>
              <a:cxnLst/>
              <a:rect l="l" t="t" r="r" b="b"/>
              <a:pathLst>
                <a:path w="1262379" h="1218564">
                  <a:moveTo>
                    <a:pt x="1198233" y="1174803"/>
                  </a:moveTo>
                  <a:lnTo>
                    <a:pt x="1180592" y="1193038"/>
                  </a:lnTo>
                  <a:lnTo>
                    <a:pt x="1261871" y="1218565"/>
                  </a:lnTo>
                  <a:lnTo>
                    <a:pt x="1249548" y="1183640"/>
                  </a:lnTo>
                  <a:lnTo>
                    <a:pt x="1207389" y="1183640"/>
                  </a:lnTo>
                  <a:lnTo>
                    <a:pt x="1198233" y="1174803"/>
                  </a:lnTo>
                  <a:close/>
                </a:path>
                <a:path w="1262379" h="1218564">
                  <a:moveTo>
                    <a:pt x="1215907" y="1156536"/>
                  </a:moveTo>
                  <a:lnTo>
                    <a:pt x="1198233" y="1174803"/>
                  </a:lnTo>
                  <a:lnTo>
                    <a:pt x="1207389" y="1183640"/>
                  </a:lnTo>
                  <a:lnTo>
                    <a:pt x="1225042" y="1165352"/>
                  </a:lnTo>
                  <a:lnTo>
                    <a:pt x="1215907" y="1156536"/>
                  </a:lnTo>
                  <a:close/>
                </a:path>
                <a:path w="1262379" h="1218564">
                  <a:moveTo>
                    <a:pt x="1233551" y="1138301"/>
                  </a:moveTo>
                  <a:lnTo>
                    <a:pt x="1215907" y="1156536"/>
                  </a:lnTo>
                  <a:lnTo>
                    <a:pt x="1225042" y="1165352"/>
                  </a:lnTo>
                  <a:lnTo>
                    <a:pt x="1207389" y="1183640"/>
                  </a:lnTo>
                  <a:lnTo>
                    <a:pt x="1249548" y="1183640"/>
                  </a:lnTo>
                  <a:lnTo>
                    <a:pt x="1233551" y="1138301"/>
                  </a:lnTo>
                  <a:close/>
                </a:path>
                <a:path w="1262379" h="1218564">
                  <a:moveTo>
                    <a:pt x="17525" y="0"/>
                  </a:moveTo>
                  <a:lnTo>
                    <a:pt x="0" y="18287"/>
                  </a:lnTo>
                  <a:lnTo>
                    <a:pt x="1198233" y="1174803"/>
                  </a:lnTo>
                  <a:lnTo>
                    <a:pt x="1215907" y="1156536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04288" y="1847088"/>
              <a:ext cx="1336548" cy="127558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23922" y="1946910"/>
              <a:ext cx="1179195" cy="1118235"/>
            </a:xfrm>
            <a:custGeom>
              <a:avLst/>
              <a:gdLst/>
              <a:ahLst/>
              <a:cxnLst/>
              <a:rect l="l" t="t" r="r" b="b"/>
              <a:pathLst>
                <a:path w="1179195" h="1118235">
                  <a:moveTo>
                    <a:pt x="64079" y="43149"/>
                  </a:moveTo>
                  <a:lnTo>
                    <a:pt x="46575" y="61585"/>
                  </a:lnTo>
                  <a:lnTo>
                    <a:pt x="1161668" y="1118234"/>
                  </a:lnTo>
                  <a:lnTo>
                    <a:pt x="1179194" y="1099820"/>
                  </a:lnTo>
                  <a:lnTo>
                    <a:pt x="64079" y="43149"/>
                  </a:lnTo>
                  <a:close/>
                </a:path>
                <a:path w="1179195" h="1118235">
                  <a:moveTo>
                    <a:pt x="0" y="0"/>
                  </a:moveTo>
                  <a:lnTo>
                    <a:pt x="29082" y="80009"/>
                  </a:lnTo>
                  <a:lnTo>
                    <a:pt x="46575" y="61585"/>
                  </a:lnTo>
                  <a:lnTo>
                    <a:pt x="37337" y="52831"/>
                  </a:lnTo>
                  <a:lnTo>
                    <a:pt x="54863" y="34416"/>
                  </a:lnTo>
                  <a:lnTo>
                    <a:pt x="72370" y="34416"/>
                  </a:lnTo>
                  <a:lnTo>
                    <a:pt x="81533" y="24764"/>
                  </a:lnTo>
                  <a:lnTo>
                    <a:pt x="0" y="0"/>
                  </a:lnTo>
                  <a:close/>
                </a:path>
                <a:path w="1179195" h="1118235">
                  <a:moveTo>
                    <a:pt x="54863" y="34416"/>
                  </a:moveTo>
                  <a:lnTo>
                    <a:pt x="37337" y="52831"/>
                  </a:lnTo>
                  <a:lnTo>
                    <a:pt x="46575" y="61585"/>
                  </a:lnTo>
                  <a:lnTo>
                    <a:pt x="64079" y="43149"/>
                  </a:lnTo>
                  <a:lnTo>
                    <a:pt x="54863" y="34416"/>
                  </a:lnTo>
                  <a:close/>
                </a:path>
                <a:path w="1179195" h="1118235">
                  <a:moveTo>
                    <a:pt x="72370" y="34416"/>
                  </a:moveTo>
                  <a:lnTo>
                    <a:pt x="54863" y="34416"/>
                  </a:lnTo>
                  <a:lnTo>
                    <a:pt x="64079" y="43149"/>
                  </a:lnTo>
                  <a:lnTo>
                    <a:pt x="72370" y="34416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4560" y="1746504"/>
              <a:ext cx="2744724" cy="2331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37867" y="1801622"/>
              <a:ext cx="2586355" cy="81280"/>
            </a:xfrm>
            <a:custGeom>
              <a:avLst/>
              <a:gdLst/>
              <a:ahLst/>
              <a:cxnLst/>
              <a:rect l="l" t="t" r="r" b="b"/>
              <a:pathLst>
                <a:path w="2586354" h="81280">
                  <a:moveTo>
                    <a:pt x="2510662" y="4952"/>
                  </a:moveTo>
                  <a:lnTo>
                    <a:pt x="2510322" y="30453"/>
                  </a:lnTo>
                  <a:lnTo>
                    <a:pt x="2522982" y="30606"/>
                  </a:lnTo>
                  <a:lnTo>
                    <a:pt x="2522728" y="56006"/>
                  </a:lnTo>
                  <a:lnTo>
                    <a:pt x="2509982" y="56006"/>
                  </a:lnTo>
                  <a:lnTo>
                    <a:pt x="2509647" y="81152"/>
                  </a:lnTo>
                  <a:lnTo>
                    <a:pt x="2561661" y="56006"/>
                  </a:lnTo>
                  <a:lnTo>
                    <a:pt x="2522728" y="56006"/>
                  </a:lnTo>
                  <a:lnTo>
                    <a:pt x="2509984" y="55852"/>
                  </a:lnTo>
                  <a:lnTo>
                    <a:pt x="2561981" y="55852"/>
                  </a:lnTo>
                  <a:lnTo>
                    <a:pt x="2586355" y="44068"/>
                  </a:lnTo>
                  <a:lnTo>
                    <a:pt x="2510662" y="4952"/>
                  </a:lnTo>
                  <a:close/>
                </a:path>
                <a:path w="2586354" h="81280">
                  <a:moveTo>
                    <a:pt x="2510322" y="30453"/>
                  </a:moveTo>
                  <a:lnTo>
                    <a:pt x="2509984" y="55852"/>
                  </a:lnTo>
                  <a:lnTo>
                    <a:pt x="2522728" y="56006"/>
                  </a:lnTo>
                  <a:lnTo>
                    <a:pt x="2522982" y="30606"/>
                  </a:lnTo>
                  <a:lnTo>
                    <a:pt x="2510322" y="30453"/>
                  </a:lnTo>
                  <a:close/>
                </a:path>
                <a:path w="2586354" h="81280">
                  <a:moveTo>
                    <a:pt x="253" y="0"/>
                  </a:moveTo>
                  <a:lnTo>
                    <a:pt x="0" y="25400"/>
                  </a:lnTo>
                  <a:lnTo>
                    <a:pt x="2509984" y="55852"/>
                  </a:lnTo>
                  <a:lnTo>
                    <a:pt x="2510322" y="30453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887470" y="4922926"/>
            <a:ext cx="12160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1000" spc="-1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r>
              <a:rPr sz="10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Docs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66163" y="2931667"/>
            <a:ext cx="1388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1.</a:t>
            </a:r>
            <a:r>
              <a:rPr sz="10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Where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is</a:t>
            </a:r>
            <a:r>
              <a:rPr sz="10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Microsoft.com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97173" y="2525394"/>
            <a:ext cx="721995" cy="3314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0" marR="5080" indent="-108585">
              <a:lnSpc>
                <a:spcPct val="101000"/>
              </a:lnSpc>
              <a:spcBef>
                <a:spcPts val="85"/>
              </a:spcBef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2.</a:t>
            </a:r>
            <a:r>
              <a:rPr sz="1000" spc="-4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IP</a:t>
            </a:r>
            <a:r>
              <a:rPr sz="10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Address: </a:t>
            </a:r>
            <a:r>
              <a:rPr sz="1000" spc="-21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10.5.10.6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77765" y="1209802"/>
            <a:ext cx="777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Microsoft.com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48155" y="1293875"/>
            <a:ext cx="4838700" cy="2494915"/>
            <a:chOff x="1248155" y="1293875"/>
            <a:chExt cx="4838700" cy="2494915"/>
          </a:xfrm>
        </p:grpSpPr>
        <p:sp>
          <p:nvSpPr>
            <p:cNvPr id="27" name="object 27"/>
            <p:cNvSpPr/>
            <p:nvPr/>
          </p:nvSpPr>
          <p:spPr>
            <a:xfrm>
              <a:off x="4642865" y="3484625"/>
              <a:ext cx="1431290" cy="291465"/>
            </a:xfrm>
            <a:custGeom>
              <a:avLst/>
              <a:gdLst/>
              <a:ahLst/>
              <a:cxnLst/>
              <a:rect l="l" t="t" r="r" b="b"/>
              <a:pathLst>
                <a:path w="1431289" h="291464">
                  <a:moveTo>
                    <a:pt x="1285494" y="0"/>
                  </a:moveTo>
                  <a:lnTo>
                    <a:pt x="1285494" y="72771"/>
                  </a:lnTo>
                  <a:lnTo>
                    <a:pt x="0" y="72771"/>
                  </a:lnTo>
                  <a:lnTo>
                    <a:pt x="0" y="218312"/>
                  </a:lnTo>
                  <a:lnTo>
                    <a:pt x="1285494" y="218312"/>
                  </a:lnTo>
                  <a:lnTo>
                    <a:pt x="1285494" y="291084"/>
                  </a:lnTo>
                  <a:lnTo>
                    <a:pt x="1431036" y="145542"/>
                  </a:lnTo>
                  <a:lnTo>
                    <a:pt x="1285494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42865" y="3484625"/>
              <a:ext cx="1431290" cy="291465"/>
            </a:xfrm>
            <a:custGeom>
              <a:avLst/>
              <a:gdLst/>
              <a:ahLst/>
              <a:cxnLst/>
              <a:rect l="l" t="t" r="r" b="b"/>
              <a:pathLst>
                <a:path w="1431289" h="291464">
                  <a:moveTo>
                    <a:pt x="0" y="72771"/>
                  </a:moveTo>
                  <a:lnTo>
                    <a:pt x="1285494" y="72771"/>
                  </a:lnTo>
                  <a:lnTo>
                    <a:pt x="1285494" y="0"/>
                  </a:lnTo>
                  <a:lnTo>
                    <a:pt x="1431036" y="145542"/>
                  </a:lnTo>
                  <a:lnTo>
                    <a:pt x="1285494" y="291084"/>
                  </a:lnTo>
                  <a:lnTo>
                    <a:pt x="1285494" y="218312"/>
                  </a:lnTo>
                  <a:lnTo>
                    <a:pt x="0" y="218312"/>
                  </a:lnTo>
                  <a:lnTo>
                    <a:pt x="0" y="72771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8155" y="1293875"/>
              <a:ext cx="961644" cy="96316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087116" y="1649729"/>
            <a:ext cx="8661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3.</a:t>
            </a:r>
            <a:r>
              <a:rPr sz="1000" spc="-3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HTTP</a:t>
            </a:r>
            <a:r>
              <a:rPr sz="1000" spc="-2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Request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141220" y="1414297"/>
            <a:ext cx="2646045" cy="234950"/>
            <a:chOff x="2141220" y="1414297"/>
            <a:chExt cx="2646045" cy="23495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1220" y="1414297"/>
              <a:ext cx="2645663" cy="23467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260854" y="1475993"/>
              <a:ext cx="2488565" cy="76200"/>
            </a:xfrm>
            <a:custGeom>
              <a:avLst/>
              <a:gdLst/>
              <a:ahLst/>
              <a:cxnLst/>
              <a:rect l="l" t="t" r="r" b="b"/>
              <a:pathLst>
                <a:path w="248856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63500" y="50800"/>
                  </a:lnTo>
                  <a:lnTo>
                    <a:pt x="63500" y="25400"/>
                  </a:lnTo>
                  <a:lnTo>
                    <a:pt x="76200" y="25400"/>
                  </a:lnTo>
                  <a:lnTo>
                    <a:pt x="76200" y="0"/>
                  </a:lnTo>
                  <a:close/>
                </a:path>
                <a:path w="2488565" h="76200">
                  <a:moveTo>
                    <a:pt x="76200" y="25400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6200" y="50800"/>
                  </a:lnTo>
                  <a:lnTo>
                    <a:pt x="76200" y="25400"/>
                  </a:lnTo>
                  <a:close/>
                </a:path>
                <a:path w="2488565" h="76200">
                  <a:moveTo>
                    <a:pt x="2488437" y="25400"/>
                  </a:moveTo>
                  <a:lnTo>
                    <a:pt x="76200" y="25400"/>
                  </a:lnTo>
                  <a:lnTo>
                    <a:pt x="76200" y="50800"/>
                  </a:lnTo>
                  <a:lnTo>
                    <a:pt x="2488437" y="50800"/>
                  </a:lnTo>
                  <a:lnTo>
                    <a:pt x="2488437" y="254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091942" y="1296365"/>
            <a:ext cx="940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4.</a:t>
            </a:r>
            <a:r>
              <a:rPr sz="1000" spc="-2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HTTP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 Response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9421" y="16001"/>
            <a:ext cx="14389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40" dirty="0">
                <a:solidFill>
                  <a:srgbClr val="006FC0"/>
                </a:solidFill>
              </a:rPr>
              <a:t> </a:t>
            </a:r>
            <a:r>
              <a:rPr sz="2600" spc="-175" dirty="0">
                <a:solidFill>
                  <a:srgbClr val="006FC0"/>
                </a:solidFill>
              </a:rPr>
              <a:t>DNS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3390" y="1114424"/>
            <a:ext cx="5268595" cy="315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Hosting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DNS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domains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name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resolution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infrastructure.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Domains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hosted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DNS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record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management.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5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Billing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80" dirty="0">
                <a:solidFill>
                  <a:srgbClr val="006FC0"/>
                </a:solidFill>
                <a:latin typeface="Trebuchet MS"/>
                <a:cs typeface="Trebuchet MS"/>
              </a:rPr>
              <a:t>=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DNS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zones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number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DNS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queries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received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5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Advantages: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000">
              <a:lnSpc>
                <a:spcPts val="2400"/>
              </a:lnSpc>
              <a:spcBef>
                <a:spcPts val="28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DNS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domains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DNS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hosted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Azure's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global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DNS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name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servers.</a:t>
            </a:r>
            <a:endParaRPr sz="1000">
              <a:latin typeface="Trebuchet MS"/>
              <a:cs typeface="Trebuchet MS"/>
            </a:endParaRPr>
          </a:p>
          <a:p>
            <a:pPr marL="850900" marR="393700" lvl="1" indent="-381000">
              <a:lnSpc>
                <a:spcPts val="2400"/>
              </a:lnSpc>
              <a:spcBef>
                <a:spcPts val="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DNS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query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answered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closest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DNS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fast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performance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domain.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19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Portal,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PowerShell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CLI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664" y="1557529"/>
            <a:ext cx="3092988" cy="2378471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660"/>
              </a:spcBef>
            </a:pPr>
            <a:r>
              <a:rPr spc="105" dirty="0"/>
              <a:t>V</a:t>
            </a:r>
            <a:r>
              <a:rPr spc="-110" dirty="0"/>
              <a:t>i</a:t>
            </a:r>
            <a:r>
              <a:rPr spc="-70" dirty="0"/>
              <a:t>r</a:t>
            </a:r>
            <a:r>
              <a:rPr spc="-195" dirty="0"/>
              <a:t>tual</a:t>
            </a:r>
            <a:r>
              <a:rPr spc="-80" dirty="0"/>
              <a:t> </a:t>
            </a:r>
            <a:r>
              <a:rPr spc="35" dirty="0"/>
              <a:t>N</a:t>
            </a:r>
            <a:r>
              <a:rPr spc="-409" dirty="0"/>
              <a:t>e</a:t>
            </a:r>
            <a:r>
              <a:rPr spc="-220" dirty="0"/>
              <a:t>twork</a:t>
            </a:r>
            <a:r>
              <a:rPr spc="-80" dirty="0"/>
              <a:t> </a:t>
            </a:r>
            <a:r>
              <a:rPr spc="-165" dirty="0"/>
              <a:t>s</a:t>
            </a:r>
            <a:r>
              <a:rPr spc="-409" dirty="0"/>
              <a:t>e</a:t>
            </a:r>
            <a:r>
              <a:rPr spc="-145" dirty="0"/>
              <a:t>rv</a:t>
            </a:r>
            <a:r>
              <a:rPr spc="-80" dirty="0"/>
              <a:t>i</a:t>
            </a:r>
            <a:r>
              <a:rPr spc="-350" dirty="0"/>
              <a:t>ce</a:t>
            </a:r>
            <a:r>
              <a:rPr spc="-95" dirty="0"/>
              <a:t> </a:t>
            </a:r>
            <a:r>
              <a:rPr spc="-409" dirty="0"/>
              <a:t>e</a:t>
            </a:r>
            <a:r>
              <a:rPr spc="-150" dirty="0"/>
              <a:t>n</a:t>
            </a:r>
            <a:r>
              <a:rPr spc="-215" dirty="0"/>
              <a:t>d</a:t>
            </a:r>
            <a:r>
              <a:rPr spc="-185" dirty="0"/>
              <a:t>poi</a:t>
            </a:r>
            <a:r>
              <a:rPr spc="-215" dirty="0"/>
              <a:t>nts</a:t>
            </a:r>
          </a:p>
          <a:p>
            <a:pPr marL="53340" algn="ctr">
              <a:lnSpc>
                <a:spcPct val="100000"/>
              </a:lnSpc>
              <a:spcBef>
                <a:spcPts val="520"/>
              </a:spcBef>
            </a:pPr>
            <a:r>
              <a:rPr sz="1200" b="0" spc="-85" dirty="0">
                <a:latin typeface="Verdana"/>
                <a:cs typeface="Verdana"/>
              </a:rPr>
              <a:t>provides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secure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and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direct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connectivity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to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Azure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services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472" y="1053211"/>
            <a:ext cx="5881370" cy="1504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1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100" spc="13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100" spc="114" dirty="0">
                <a:solidFill>
                  <a:srgbClr val="006FC0"/>
                </a:solidFill>
                <a:latin typeface="Trebuchet MS"/>
                <a:cs typeface="Trebuchet MS"/>
              </a:rPr>
              <a:t>EE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ubs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rip</a:t>
            </a:r>
            <a:r>
              <a:rPr sz="110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ion</a:t>
            </a:r>
            <a:endParaRPr sz="1100">
              <a:latin typeface="Trebuchet MS"/>
              <a:cs typeface="Trebuchet MS"/>
            </a:endParaRPr>
          </a:p>
          <a:p>
            <a:pPr marL="850265" lvl="1" indent="-381000">
              <a:lnSpc>
                <a:spcPct val="100000"/>
              </a:lnSpc>
              <a:spcBef>
                <a:spcPts val="125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won't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charge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subscription.</a:t>
            </a:r>
            <a:endParaRPr sz="1100">
              <a:latin typeface="Trebuchet MS"/>
              <a:cs typeface="Trebuchet MS"/>
            </a:endParaRPr>
          </a:p>
          <a:p>
            <a:pPr marL="850265" lvl="1" indent="-381000">
              <a:lnSpc>
                <a:spcPct val="100000"/>
              </a:lnSpc>
              <a:spcBef>
                <a:spcPts val="126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14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disabled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once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credit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runs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out.</a:t>
            </a:r>
            <a:endParaRPr sz="1100">
              <a:latin typeface="Trebuchet MS"/>
              <a:cs typeface="Trebuchet MS"/>
            </a:endParaRPr>
          </a:p>
          <a:p>
            <a:pPr marL="850265" lvl="1" indent="-381000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must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upgrade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continue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services.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85" dirty="0">
                <a:solidFill>
                  <a:srgbClr val="006FC0"/>
                </a:solidFill>
                <a:latin typeface="Trebuchet MS"/>
                <a:cs typeface="Trebuchet MS"/>
              </a:rPr>
              <a:t>Pa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id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85" dirty="0">
                <a:solidFill>
                  <a:srgbClr val="006FC0"/>
                </a:solidFill>
                <a:latin typeface="Trebuchet MS"/>
                <a:cs typeface="Trebuchet MS"/>
              </a:rPr>
              <a:t>sub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crip</a:t>
            </a: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ion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90" dirty="0">
                <a:solidFill>
                  <a:srgbClr val="FF0000"/>
                </a:solidFill>
                <a:latin typeface="Trebuchet MS"/>
                <a:cs typeface="Trebuchet MS"/>
              </a:rPr>
              <a:t>V</a:t>
            </a:r>
            <a:r>
              <a:rPr sz="1100" b="1" spc="75" dirty="0">
                <a:solidFill>
                  <a:srgbClr val="FF0000"/>
                </a:solidFill>
                <a:latin typeface="Trebuchet MS"/>
                <a:cs typeface="Trebuchet MS"/>
              </a:rPr>
              <a:t>E</a:t>
            </a:r>
            <a:r>
              <a:rPr sz="1100" b="1" spc="110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1100" b="1" spc="30" dirty="0">
                <a:solidFill>
                  <a:srgbClr val="FF0000"/>
                </a:solidFill>
                <a:latin typeface="Trebuchet MS"/>
                <a:cs typeface="Trebuchet MS"/>
              </a:rPr>
              <a:t>Y</a:t>
            </a:r>
            <a:r>
              <a:rPr sz="1100" b="1" spc="-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1100" b="1" spc="10" dirty="0">
                <a:solidFill>
                  <a:srgbClr val="FF0000"/>
                </a:solidFill>
                <a:latin typeface="Trebuchet MS"/>
                <a:cs typeface="Trebuchet MS"/>
              </a:rPr>
              <a:t>I</a:t>
            </a:r>
            <a:r>
              <a:rPr sz="1100" b="1" spc="254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1100" b="1" spc="105" dirty="0">
                <a:solidFill>
                  <a:srgbClr val="FF0000"/>
                </a:solidFill>
                <a:latin typeface="Trebuchet MS"/>
                <a:cs typeface="Trebuchet MS"/>
              </a:rPr>
              <a:t>P</a:t>
            </a:r>
            <a:r>
              <a:rPr sz="1100" b="1" spc="120" dirty="0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sz="1100" b="1" spc="100" dirty="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sz="1100" b="1" spc="60" dirty="0">
                <a:solidFill>
                  <a:srgbClr val="FF0000"/>
                </a:solidFill>
                <a:latin typeface="Trebuchet MS"/>
                <a:cs typeface="Trebuchet MS"/>
              </a:rPr>
              <a:t>TA</a:t>
            </a:r>
            <a:r>
              <a:rPr sz="1100" b="1" spc="75" dirty="0">
                <a:solidFill>
                  <a:srgbClr val="FF0000"/>
                </a:solidFill>
                <a:latin typeface="Trebuchet MS"/>
                <a:cs typeface="Trebuchet MS"/>
              </a:rPr>
              <a:t>NT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2672" y="2608554"/>
            <a:ext cx="146685" cy="52832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1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1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10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194" y="2683891"/>
            <a:ext cx="3533140" cy="19685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</a:pPr>
            <a:r>
              <a:rPr sz="1100" spc="-5" dirty="0">
                <a:solidFill>
                  <a:srgbClr val="FF0000"/>
                </a:solidFill>
                <a:latin typeface="Arial Black"/>
                <a:cs typeface="Arial Black"/>
              </a:rPr>
              <a:t>DELETE</a:t>
            </a:r>
            <a:r>
              <a:rPr sz="1100" spc="1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 Black"/>
                <a:cs typeface="Arial Black"/>
              </a:rPr>
              <a:t>RESOURCES</a:t>
            </a:r>
            <a:r>
              <a:rPr sz="1100" spc="-2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 Black"/>
                <a:cs typeface="Arial Black"/>
              </a:rPr>
              <a:t>AFTER</a:t>
            </a:r>
            <a:r>
              <a:rPr sz="1100" spc="-1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FF0000"/>
                </a:solidFill>
                <a:latin typeface="Arial Black"/>
                <a:cs typeface="Arial Black"/>
              </a:rPr>
              <a:t>YOUR</a:t>
            </a:r>
            <a:r>
              <a:rPr sz="1100" spc="-4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 Black"/>
                <a:cs typeface="Arial Black"/>
              </a:rPr>
              <a:t>USE/DEMO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6194" y="2935351"/>
            <a:ext cx="3397250" cy="19685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09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5"/>
              </a:spcBef>
            </a:pPr>
            <a:r>
              <a:rPr sz="1100" spc="-5" dirty="0">
                <a:solidFill>
                  <a:srgbClr val="FF0000"/>
                </a:solidFill>
                <a:latin typeface="Arial Black"/>
                <a:cs typeface="Arial Black"/>
              </a:rPr>
              <a:t>EVEN</a:t>
            </a:r>
            <a:r>
              <a:rPr sz="1100" spc="-2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 Black"/>
                <a:cs typeface="Arial Black"/>
              </a:rPr>
              <a:t>IF</a:t>
            </a:r>
            <a:r>
              <a:rPr sz="1100" spc="-1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FF0000"/>
                </a:solidFill>
                <a:latin typeface="Arial Black"/>
                <a:cs typeface="Arial Black"/>
              </a:rPr>
              <a:t>I</a:t>
            </a:r>
            <a:r>
              <a:rPr sz="1100" spc="-1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FF0000"/>
                </a:solidFill>
                <a:latin typeface="Arial Black"/>
                <a:cs typeface="Arial Black"/>
              </a:rPr>
              <a:t>DON’T</a:t>
            </a:r>
            <a:r>
              <a:rPr sz="1100" spc="-4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 Black"/>
                <a:cs typeface="Arial Black"/>
              </a:rPr>
              <a:t>TO TELL</a:t>
            </a:r>
            <a:r>
              <a:rPr sz="1100" spc="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FF0000"/>
                </a:solidFill>
                <a:latin typeface="Arial Black"/>
                <a:cs typeface="Arial Black"/>
              </a:rPr>
              <a:t>YOU</a:t>
            </a:r>
            <a:r>
              <a:rPr sz="1100" spc="-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100" spc="-5" dirty="0">
                <a:solidFill>
                  <a:srgbClr val="FF0000"/>
                </a:solidFill>
                <a:latin typeface="Arial Black"/>
                <a:cs typeface="Arial Black"/>
              </a:rPr>
              <a:t>AFTER</a:t>
            </a:r>
            <a:r>
              <a:rPr sz="1100" spc="-1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FF0000"/>
                </a:solidFill>
                <a:latin typeface="Arial Black"/>
                <a:cs typeface="Arial Black"/>
              </a:rPr>
              <a:t>DEMO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472" y="3598926"/>
            <a:ext cx="825245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Alert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notify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spending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reaches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exceeds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amount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defined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Trebuchet MS"/>
                <a:cs typeface="Trebuchet MS"/>
              </a:rPr>
              <a:t>alert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condition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budget.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7709" y="4786985"/>
            <a:ext cx="1708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54" dirty="0">
                <a:solidFill>
                  <a:srgbClr val="969CB8"/>
                </a:solidFill>
                <a:latin typeface="Lucida Sans Unicode"/>
                <a:cs typeface="Lucida Sans Unicode"/>
              </a:rPr>
              <a:t>26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64638" y="67818"/>
            <a:ext cx="41179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95" dirty="0">
                <a:solidFill>
                  <a:srgbClr val="006FC0"/>
                </a:solidFill>
              </a:rPr>
              <a:t>Set</a:t>
            </a:r>
            <a:r>
              <a:rPr sz="2600" spc="325" dirty="0">
                <a:solidFill>
                  <a:srgbClr val="006FC0"/>
                </a:solidFill>
              </a:rPr>
              <a:t> </a:t>
            </a:r>
            <a:r>
              <a:rPr sz="2600" spc="-375" dirty="0">
                <a:solidFill>
                  <a:srgbClr val="006FC0"/>
                </a:solidFill>
              </a:rPr>
              <a:t>Budget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475" dirty="0">
                <a:solidFill>
                  <a:srgbClr val="006FC0"/>
                </a:solidFill>
              </a:rPr>
              <a:t>and</a:t>
            </a:r>
            <a:r>
              <a:rPr sz="2600" spc="325" dirty="0">
                <a:solidFill>
                  <a:srgbClr val="006FC0"/>
                </a:solidFill>
              </a:rPr>
              <a:t> </a:t>
            </a:r>
            <a:r>
              <a:rPr sz="2600" spc="-325" dirty="0">
                <a:solidFill>
                  <a:srgbClr val="006FC0"/>
                </a:solidFill>
              </a:rPr>
              <a:t>De</a:t>
            </a:r>
            <a:r>
              <a:rPr sz="2600" u="sng" spc="-3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le</a:t>
            </a:r>
            <a:r>
              <a:rPr sz="2600" spc="-325" dirty="0">
                <a:solidFill>
                  <a:srgbClr val="006FC0"/>
                </a:solidFill>
              </a:rPr>
              <a:t>te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340" dirty="0">
                <a:solidFill>
                  <a:srgbClr val="006FC0"/>
                </a:solidFill>
              </a:rPr>
              <a:t>Resources</a:t>
            </a:r>
            <a:endParaRPr sz="2600"/>
          </a:p>
        </p:txBody>
      </p:sp>
      <p:sp>
        <p:nvSpPr>
          <p:cNvPr id="9" name="object 9"/>
          <p:cNvSpPr/>
          <p:nvPr/>
        </p:nvSpPr>
        <p:spPr>
          <a:xfrm>
            <a:off x="2685097" y="424131"/>
            <a:ext cx="3403600" cy="12700"/>
          </a:xfrm>
          <a:custGeom>
            <a:avLst/>
            <a:gdLst/>
            <a:ahLst/>
            <a:cxnLst/>
            <a:rect l="l" t="t" r="r" b="b"/>
            <a:pathLst>
              <a:path w="3403600" h="12700">
                <a:moveTo>
                  <a:pt x="240791" y="0"/>
                </a:moveTo>
                <a:lnTo>
                  <a:pt x="3403472" y="0"/>
                </a:lnTo>
              </a:path>
              <a:path w="3403600" h="12700">
                <a:moveTo>
                  <a:pt x="0" y="12192"/>
                </a:moveTo>
                <a:lnTo>
                  <a:pt x="3164204" y="12192"/>
                </a:lnTo>
              </a:path>
            </a:pathLst>
          </a:custGeom>
          <a:ln w="3482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219" y="16001"/>
            <a:ext cx="21336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0" dirty="0">
                <a:solidFill>
                  <a:srgbClr val="006FC0"/>
                </a:solidFill>
              </a:rPr>
              <a:t>Service</a:t>
            </a:r>
            <a:r>
              <a:rPr sz="2600" spc="250" dirty="0">
                <a:solidFill>
                  <a:srgbClr val="006FC0"/>
                </a:solidFill>
              </a:rPr>
              <a:t> </a:t>
            </a:r>
            <a:r>
              <a:rPr sz="2600" spc="-395" dirty="0">
                <a:solidFill>
                  <a:srgbClr val="006FC0"/>
                </a:solidFill>
              </a:rPr>
              <a:t>Endpoints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53390" y="2371725"/>
            <a:ext cx="4551680" cy="1931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direct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connectivity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5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optimized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route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backbone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network.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Segoe UI Symbol"/>
              <a:buChar char="⮚"/>
            </a:pPr>
            <a:endParaRPr sz="15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networks.</a:t>
            </a:r>
            <a:endParaRPr sz="1000">
              <a:latin typeface="Trebuchet MS"/>
              <a:cs typeface="Trebuchet MS"/>
            </a:endParaRPr>
          </a:p>
          <a:p>
            <a:pPr marL="393700" marR="5080" indent="-381000" algn="just">
              <a:lnSpc>
                <a:spcPct val="200100"/>
              </a:lnSpc>
              <a:spcBef>
                <a:spcPts val="600"/>
              </a:spcBef>
              <a:buClr>
                <a:srgbClr val="006FC0"/>
              </a:buClr>
              <a:buFont typeface="Segoe UI Symbol"/>
              <a:buChar char="⮚"/>
              <a:tabLst>
                <a:tab pos="427355" algn="l"/>
              </a:tabLst>
            </a:pPr>
            <a:r>
              <a:rPr dirty="0"/>
              <a:t>	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Endpoints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enables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IP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addresses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VNet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reach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endpoint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without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IP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address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VNet.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8488" y="957072"/>
            <a:ext cx="3611879" cy="287274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87470" y="4922926"/>
            <a:ext cx="12160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1000" spc="-1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r>
              <a:rPr sz="10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Docs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0937" y="943601"/>
            <a:ext cx="518788" cy="4673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9950" y="1735279"/>
            <a:ext cx="492443" cy="27234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4639" y="995854"/>
            <a:ext cx="483252" cy="38472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96105" y="1433322"/>
            <a:ext cx="4210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St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orage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718" y="736854"/>
            <a:ext cx="1170940" cy="1135380"/>
          </a:xfrm>
          <a:prstGeom prst="rect">
            <a:avLst/>
          </a:prstGeom>
          <a:ln w="25400">
            <a:solidFill>
              <a:srgbClr val="00AFE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  <a:spcBef>
                <a:spcPts val="790"/>
              </a:spcBef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Private</a:t>
            </a:r>
            <a:r>
              <a:rPr sz="10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IP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8502" y="16001"/>
            <a:ext cx="33782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64865" algn="l"/>
              </a:tabLst>
            </a:pPr>
            <a:r>
              <a:rPr sz="2600" spc="-250" dirty="0">
                <a:solidFill>
                  <a:srgbClr val="006FC0"/>
                </a:solidFill>
              </a:rPr>
              <a:t>D</a:t>
            </a:r>
            <a:r>
              <a:rPr sz="2600" u="heavy" spc="-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</a:t>
            </a:r>
            <a:r>
              <a:rPr sz="2600" u="heavy" spc="-7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m</a:t>
            </a:r>
            <a:r>
              <a:rPr sz="2600" u="heavy" spc="-7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o</a:t>
            </a:r>
            <a:r>
              <a:rPr sz="2600" u="heavy" spc="-6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:</a:t>
            </a:r>
            <a:r>
              <a:rPr sz="2600" u="heavy" spc="3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</a:t>
            </a:r>
            <a:r>
              <a:rPr sz="2600" u="heavy" spc="-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</a:t>
            </a:r>
            <a:r>
              <a:rPr sz="2600" u="heavy" spc="-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</a:t>
            </a:r>
            <a:r>
              <a:rPr sz="2600" u="heavy" spc="-5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</a:t>
            </a:r>
            <a:r>
              <a:rPr sz="2600" u="heavy" spc="-3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i</a:t>
            </a:r>
            <a:r>
              <a:rPr sz="2600" u="heavy" spc="-3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</a:t>
            </a:r>
            <a:r>
              <a:rPr sz="2600" u="heavy" spc="-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</a:t>
            </a:r>
            <a:r>
              <a:rPr sz="2600" u="heavy" spc="-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</a:t>
            </a:r>
            <a:r>
              <a:rPr sz="2600" u="heavy" spc="-4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</a:t>
            </a:r>
            <a:r>
              <a:rPr sz="2600" u="heavy" spc="-4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</a:t>
            </a:r>
            <a:r>
              <a:rPr sz="2600" u="heavy" spc="-7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o</a:t>
            </a:r>
            <a:r>
              <a:rPr sz="2600" u="heavy" spc="-4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i</a:t>
            </a:r>
            <a:r>
              <a:rPr sz="2600" u="heavy" spc="-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</a:t>
            </a:r>
            <a:r>
              <a:rPr sz="2600" u="heavy" spc="-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</a:t>
            </a:r>
            <a:r>
              <a:rPr sz="2600" u="heavy" spc="-1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</a:t>
            </a:r>
            <a:r>
              <a:rPr sz="2600" u="heavy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	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87470" y="4922926"/>
            <a:ext cx="12160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1000" spc="-1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r>
              <a:rPr sz="10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Docs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697" y="2684009"/>
            <a:ext cx="518788" cy="46738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706877" y="1829054"/>
            <a:ext cx="1196340" cy="1294130"/>
            <a:chOff x="2706877" y="1829054"/>
            <a:chExt cx="1196340" cy="12941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9522" y="2850847"/>
              <a:ext cx="492443" cy="2723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6400" y="2130813"/>
              <a:ext cx="622882" cy="49478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19577" y="1841754"/>
              <a:ext cx="1170940" cy="1135380"/>
            </a:xfrm>
            <a:custGeom>
              <a:avLst/>
              <a:gdLst/>
              <a:ahLst/>
              <a:cxnLst/>
              <a:rect l="l" t="t" r="r" b="b"/>
              <a:pathLst>
                <a:path w="1170939" h="1135380">
                  <a:moveTo>
                    <a:pt x="0" y="1135380"/>
                  </a:moveTo>
                  <a:lnTo>
                    <a:pt x="1170431" y="1135380"/>
                  </a:lnTo>
                  <a:lnTo>
                    <a:pt x="1170431" y="0"/>
                  </a:lnTo>
                  <a:lnTo>
                    <a:pt x="0" y="0"/>
                  </a:lnTo>
                  <a:lnTo>
                    <a:pt x="0" y="1135380"/>
                  </a:lnTo>
                  <a:close/>
                </a:path>
              </a:pathLst>
            </a:custGeom>
            <a:ln w="25399">
              <a:solidFill>
                <a:srgbClr val="00AFE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67120" y="3174237"/>
            <a:ext cx="4210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St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orage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8904" y="3869697"/>
            <a:ext cx="764735" cy="62735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47878" y="1045591"/>
            <a:ext cx="4321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Prerequisite: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account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&amp;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explorer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concepts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53753" y="2391091"/>
            <a:ext cx="1765935" cy="601345"/>
            <a:chOff x="4053753" y="2391091"/>
            <a:chExt cx="1765935" cy="60134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3753" y="2391091"/>
              <a:ext cx="1765528" cy="6009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78224" y="2391918"/>
              <a:ext cx="1724025" cy="547370"/>
            </a:xfrm>
            <a:custGeom>
              <a:avLst/>
              <a:gdLst/>
              <a:ahLst/>
              <a:cxnLst/>
              <a:rect l="l" t="t" r="r" b="b"/>
              <a:pathLst>
                <a:path w="1724025" h="547369">
                  <a:moveTo>
                    <a:pt x="1608801" y="510388"/>
                  </a:moveTo>
                  <a:lnTo>
                    <a:pt x="1598040" y="546988"/>
                  </a:lnTo>
                  <a:lnTo>
                    <a:pt x="1723771" y="524382"/>
                  </a:lnTo>
                  <a:lnTo>
                    <a:pt x="1714505" y="515746"/>
                  </a:lnTo>
                  <a:lnTo>
                    <a:pt x="1626997" y="515746"/>
                  </a:lnTo>
                  <a:lnTo>
                    <a:pt x="1608801" y="510388"/>
                  </a:lnTo>
                  <a:close/>
                </a:path>
                <a:path w="1724025" h="547369">
                  <a:moveTo>
                    <a:pt x="1619556" y="473800"/>
                  </a:moveTo>
                  <a:lnTo>
                    <a:pt x="1608801" y="510388"/>
                  </a:lnTo>
                  <a:lnTo>
                    <a:pt x="1626997" y="515746"/>
                  </a:lnTo>
                  <a:lnTo>
                    <a:pt x="1637791" y="479170"/>
                  </a:lnTo>
                  <a:lnTo>
                    <a:pt x="1619556" y="473800"/>
                  </a:lnTo>
                  <a:close/>
                </a:path>
                <a:path w="1724025" h="547369">
                  <a:moveTo>
                    <a:pt x="1630299" y="437261"/>
                  </a:moveTo>
                  <a:lnTo>
                    <a:pt x="1619556" y="473800"/>
                  </a:lnTo>
                  <a:lnTo>
                    <a:pt x="1637791" y="479170"/>
                  </a:lnTo>
                  <a:lnTo>
                    <a:pt x="1626997" y="515746"/>
                  </a:lnTo>
                  <a:lnTo>
                    <a:pt x="1714505" y="515746"/>
                  </a:lnTo>
                  <a:lnTo>
                    <a:pt x="1630299" y="437261"/>
                  </a:lnTo>
                  <a:close/>
                </a:path>
                <a:path w="1724025" h="547369">
                  <a:moveTo>
                    <a:pt x="10667" y="0"/>
                  </a:moveTo>
                  <a:lnTo>
                    <a:pt x="0" y="36575"/>
                  </a:lnTo>
                  <a:lnTo>
                    <a:pt x="1608801" y="510388"/>
                  </a:lnTo>
                  <a:lnTo>
                    <a:pt x="1619556" y="473800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052301" y="3213462"/>
            <a:ext cx="1717675" cy="700405"/>
            <a:chOff x="4052301" y="3213462"/>
            <a:chExt cx="1717675" cy="70040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2301" y="3213462"/>
              <a:ext cx="1717667" cy="7002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76954" y="3216147"/>
              <a:ext cx="1668145" cy="646430"/>
            </a:xfrm>
            <a:custGeom>
              <a:avLst/>
              <a:gdLst/>
              <a:ahLst/>
              <a:cxnLst/>
              <a:rect l="l" t="t" r="r" b="b"/>
              <a:pathLst>
                <a:path w="1668145" h="646429">
                  <a:moveTo>
                    <a:pt x="1554217" y="35705"/>
                  </a:moveTo>
                  <a:lnTo>
                    <a:pt x="0" y="610235"/>
                  </a:lnTo>
                  <a:lnTo>
                    <a:pt x="13208" y="646048"/>
                  </a:lnTo>
                  <a:lnTo>
                    <a:pt x="1567452" y="71509"/>
                  </a:lnTo>
                  <a:lnTo>
                    <a:pt x="1554217" y="35705"/>
                  </a:lnTo>
                  <a:close/>
                </a:path>
                <a:path w="1668145" h="646429">
                  <a:moveTo>
                    <a:pt x="1653852" y="29082"/>
                  </a:moveTo>
                  <a:lnTo>
                    <a:pt x="1572133" y="29082"/>
                  </a:lnTo>
                  <a:lnTo>
                    <a:pt x="1585341" y="64896"/>
                  </a:lnTo>
                  <a:lnTo>
                    <a:pt x="1567452" y="71509"/>
                  </a:lnTo>
                  <a:lnTo>
                    <a:pt x="1580642" y="107187"/>
                  </a:lnTo>
                  <a:lnTo>
                    <a:pt x="1653852" y="29082"/>
                  </a:lnTo>
                  <a:close/>
                </a:path>
                <a:path w="1668145" h="646429">
                  <a:moveTo>
                    <a:pt x="1572133" y="29082"/>
                  </a:moveTo>
                  <a:lnTo>
                    <a:pt x="1554217" y="35705"/>
                  </a:lnTo>
                  <a:lnTo>
                    <a:pt x="1567452" y="71509"/>
                  </a:lnTo>
                  <a:lnTo>
                    <a:pt x="1585341" y="64896"/>
                  </a:lnTo>
                  <a:lnTo>
                    <a:pt x="1572133" y="29082"/>
                  </a:lnTo>
                  <a:close/>
                </a:path>
                <a:path w="1668145" h="646429">
                  <a:moveTo>
                    <a:pt x="1541018" y="0"/>
                  </a:moveTo>
                  <a:lnTo>
                    <a:pt x="1554217" y="35705"/>
                  </a:lnTo>
                  <a:lnTo>
                    <a:pt x="1572133" y="29082"/>
                  </a:lnTo>
                  <a:lnTo>
                    <a:pt x="1653852" y="29082"/>
                  </a:lnTo>
                  <a:lnTo>
                    <a:pt x="1668018" y="13969"/>
                  </a:lnTo>
                  <a:lnTo>
                    <a:pt x="1541018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1789" y="16001"/>
            <a:ext cx="32042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5920" algn="l"/>
                <a:tab pos="2738755" algn="l"/>
                <a:tab pos="319087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3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Private</a:t>
            </a:r>
            <a:r>
              <a:rPr sz="2600" u="heavy" spc="-1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endpoint	</a:t>
            </a:r>
            <a:r>
              <a:rPr sz="2600" u="heavy" spc="-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	</a:t>
            </a:r>
            <a:endParaRPr sz="2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8" y="423672"/>
            <a:ext cx="8403336" cy="38008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733" y="4315764"/>
            <a:ext cx="6933565" cy="7848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endpoint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interface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IP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network.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interface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connects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securely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that's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powered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Link.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rebuchet MS"/>
              <a:cs typeface="Trebuchet MS"/>
            </a:endParaRPr>
          </a:p>
          <a:p>
            <a:pPr marL="3796029">
              <a:lnSpc>
                <a:spcPct val="100000"/>
              </a:lnSpc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r>
              <a:rPr sz="1000" spc="-1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Docs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1075" y="16001"/>
            <a:ext cx="44373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Service</a:t>
            </a:r>
            <a:r>
              <a:rPr sz="2600" u="heavy" spc="3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Endpoint</a:t>
            </a:r>
            <a:r>
              <a:rPr sz="2600" u="heavy" spc="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vs</a:t>
            </a:r>
            <a:r>
              <a:rPr sz="2600" u="heavy" spc="3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Private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endpoin</a:t>
            </a:r>
            <a:r>
              <a:rPr sz="2600" spc="-430" dirty="0">
                <a:solidFill>
                  <a:srgbClr val="006FC0"/>
                </a:solidFill>
              </a:rPr>
              <a:t>t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206146" y="680110"/>
            <a:ext cx="8074659" cy="4420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endpoint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—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will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continue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publicly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routable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IP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address.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endpoint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—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IP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space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where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endpoint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configured.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Both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made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let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who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connects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service.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Without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going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internet,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endParaRPr sz="1000">
              <a:latin typeface="Trebuchet MS"/>
              <a:cs typeface="Trebuchet MS"/>
            </a:endParaRPr>
          </a:p>
          <a:p>
            <a:pPr marL="850900">
              <a:lnSpc>
                <a:spcPct val="100000"/>
              </a:lnSpc>
              <a:spcBef>
                <a:spcPts val="600"/>
              </a:spcBef>
            </a:pP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routed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through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backbone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network.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protection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Endpoint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—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exfiltration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protection,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must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pass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through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NVA/Firewall.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Link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—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built-in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protection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system.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Complexity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Endpoint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—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It's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lot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easier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implement,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it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reduces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complexity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architecture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design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significantly.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Link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—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Another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must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managed.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Endpoint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—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VNet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endpoints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comes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extra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cost.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Link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—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Depending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total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ingress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egress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well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link's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runtime,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costs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quickly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escalate.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Both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all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resources/services.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rebuchet MS"/>
              <a:cs typeface="Trebuchet MS"/>
            </a:endParaRPr>
          </a:p>
          <a:p>
            <a:pPr marL="503555" algn="ctr">
              <a:lnSpc>
                <a:spcPct val="100000"/>
              </a:lnSpc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r>
              <a:rPr sz="1000" spc="-1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Docs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33089" y="306070"/>
            <a:ext cx="112522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2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tw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rk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6371" y="522478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7371" y="483768"/>
            <a:ext cx="5039995" cy="370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700"/>
              </a:lnSpc>
              <a:spcBef>
                <a:spcPts val="95"/>
              </a:spcBef>
            </a:pP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Corporate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networks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offer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internal</a:t>
            </a:r>
            <a:r>
              <a:rPr sz="7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safeguards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resources,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dirty="0">
                <a:solidFill>
                  <a:srgbClr val="006FC0"/>
                </a:solidFill>
                <a:latin typeface="Trebuchet MS"/>
                <a:cs typeface="Trebuchet MS"/>
              </a:rPr>
              <a:t>data,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communications </a:t>
            </a:r>
            <a:r>
              <a:rPr sz="750" spc="-2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unauthorized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access.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33089" y="947673"/>
            <a:ext cx="144272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2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tw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rk</a:t>
            </a:r>
            <a:r>
              <a:rPr sz="7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(</a:t>
            </a: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750" spc="12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)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6371" y="1164082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57371" y="1182370"/>
            <a:ext cx="165925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isolated</a:t>
            </a:r>
            <a:r>
              <a:rPr sz="7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33089" y="1417447"/>
            <a:ext cx="7804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ts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6371" y="1633854"/>
            <a:ext cx="78105" cy="39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57371" y="1652142"/>
            <a:ext cx="192532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6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ze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ro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re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rc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ts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57371" y="1888363"/>
            <a:ext cx="124777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750" dirty="0">
                <a:solidFill>
                  <a:srgbClr val="006FC0"/>
                </a:solidFill>
                <a:latin typeface="Trebuchet MS"/>
                <a:cs typeface="Trebuchet MS"/>
              </a:rPr>
              <a:t>ri</a:t>
            </a:r>
            <a:r>
              <a:rPr sz="750" spc="-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te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ts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33089" y="2123058"/>
            <a:ext cx="103759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VP</a:t>
            </a:r>
            <a:r>
              <a:rPr sz="750" spc="12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6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te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6371" y="2339720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57371" y="2358008"/>
            <a:ext cx="282384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7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76371" y="2574417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57371" y="2592705"/>
            <a:ext cx="128143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Tunnel,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encrypted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33089" y="2827401"/>
            <a:ext cx="1001394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ee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ring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76371" y="3043808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57371" y="3062097"/>
            <a:ext cx="307213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low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dirty="0">
                <a:solidFill>
                  <a:srgbClr val="006FC0"/>
                </a:solidFill>
                <a:latin typeface="Trebuchet MS"/>
                <a:cs typeface="Trebuchet MS"/>
              </a:rPr>
              <a:t>latency,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bandwidth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connection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33089" y="3298316"/>
            <a:ext cx="222504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Lo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9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90" dirty="0">
                <a:solidFill>
                  <a:srgbClr val="006FC0"/>
                </a:solidFill>
                <a:latin typeface="Trebuchet MS"/>
                <a:cs typeface="Trebuchet MS"/>
              </a:rPr>
              <a:t>Ap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ti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7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6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te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76371" y="3515105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57371" y="3533394"/>
            <a:ext cx="267462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7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Gateway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HTTP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balancing.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33089" y="3768038"/>
            <a:ext cx="188087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750" spc="7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te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ery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2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tw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rk</a:t>
            </a:r>
            <a:r>
              <a:rPr sz="7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(</a:t>
            </a:r>
            <a:r>
              <a:rPr sz="750" spc="7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750" spc="12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)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76371" y="3984447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57371" y="4002735"/>
            <a:ext cx="327723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reduce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dirty="0">
                <a:solidFill>
                  <a:srgbClr val="006FC0"/>
                </a:solidFill>
                <a:latin typeface="Trebuchet MS"/>
                <a:cs typeface="Trebuchet MS"/>
              </a:rPr>
              <a:t>latency,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90" dirty="0">
                <a:solidFill>
                  <a:srgbClr val="006FC0"/>
                </a:solidFill>
                <a:latin typeface="Trebuchet MS"/>
                <a:cs typeface="Trebuchet MS"/>
              </a:rPr>
              <a:t>CDNs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cache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content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edge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servers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near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end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users.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33089" y="4237431"/>
            <a:ext cx="103886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ExpressRoute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76371" y="4453534"/>
            <a:ext cx="7810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57371" y="4471822"/>
            <a:ext cx="4336415" cy="141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connections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datacenters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33089" y="4708652"/>
            <a:ext cx="181292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750" spc="7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xpre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r>
              <a:rPr sz="750" spc="70" dirty="0">
                <a:solidFill>
                  <a:srgbClr val="006FC0"/>
                </a:solidFill>
                <a:latin typeface="Trebuchet MS"/>
                <a:cs typeface="Trebuchet MS"/>
              </a:rPr>
              <a:t>Ro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te</a:t>
            </a:r>
            <a:r>
              <a:rPr sz="7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VP</a:t>
            </a:r>
            <a:r>
              <a:rPr sz="750" spc="12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6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te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33089" y="354838"/>
            <a:ext cx="5162550" cy="1009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5"/>
              </a:spcBef>
              <a:buSzPct val="1125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ur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800" spc="120" dirty="0">
                <a:solidFill>
                  <a:srgbClr val="006FC0"/>
                </a:solidFill>
                <a:latin typeface="Trebuchet MS"/>
                <a:cs typeface="Trebuchet MS"/>
              </a:rPr>
              <a:t>NS</a:t>
            </a:r>
            <a:endParaRPr sz="800">
              <a:latin typeface="Trebuchet MS"/>
              <a:cs typeface="Trebuchet MS"/>
            </a:endParaRPr>
          </a:p>
          <a:p>
            <a:pPr marL="850900" marR="5080" lvl="1" indent="-381000">
              <a:lnSpc>
                <a:spcPct val="200000"/>
              </a:lnSpc>
              <a:spcBef>
                <a:spcPts val="490"/>
              </a:spcBef>
              <a:buSzPct val="112500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Hosting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14" dirty="0">
                <a:solidFill>
                  <a:srgbClr val="006FC0"/>
                </a:solidFill>
                <a:latin typeface="Trebuchet MS"/>
                <a:cs typeface="Trebuchet MS"/>
              </a:rPr>
              <a:t>DNS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domains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name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resolution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Azure </a:t>
            </a:r>
            <a:r>
              <a:rPr sz="800" spc="-2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infrastructure.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"/>
            </a:pPr>
            <a:endParaRPr sz="12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1125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Pu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nd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Pri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En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dp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oi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6371" y="1454022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7371" y="1472310"/>
            <a:ext cx="260667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direct</a:t>
            </a:r>
            <a:r>
              <a:rPr sz="7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connectivity</a:t>
            </a:r>
            <a:r>
              <a:rPr sz="7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endParaRPr sz="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403" y="2526538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6296" y="1659127"/>
            <a:ext cx="2049145" cy="913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736600" lvl="1" indent="-38163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736600" algn="l"/>
                <a:tab pos="7372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736600" lvl="1" indent="-38163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736600" algn="l"/>
                <a:tab pos="7372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Queue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9450" y="2764281"/>
            <a:ext cx="1517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6296" y="3131565"/>
            <a:ext cx="2386330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6600" indent="-381635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736600" algn="l"/>
                <a:tab pos="7372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Tiers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87794" y="1658086"/>
            <a:ext cx="102235" cy="2708275"/>
            <a:chOff x="3487794" y="1658086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794" y="1658086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41014" y="1668018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0829" y="778509"/>
            <a:ext cx="771270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module,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you'll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learn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r>
              <a:rPr sz="1050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scenarios</a:t>
            </a:r>
            <a:r>
              <a:rPr sz="105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appropriate.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54348" y="242062"/>
            <a:ext cx="22790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10" dirty="0">
                <a:solidFill>
                  <a:srgbClr val="006FC0"/>
                </a:solidFill>
              </a:rPr>
              <a:t>Azure</a:t>
            </a:r>
            <a:r>
              <a:rPr sz="2000" spc="215" dirty="0">
                <a:solidFill>
                  <a:srgbClr val="006FC0"/>
                </a:solidFill>
              </a:rPr>
              <a:t> </a:t>
            </a:r>
            <a:r>
              <a:rPr sz="2000" spc="-229" dirty="0">
                <a:solidFill>
                  <a:srgbClr val="006FC0"/>
                </a:solidFill>
              </a:rPr>
              <a:t>Storage</a:t>
            </a:r>
            <a:r>
              <a:rPr sz="2000" spc="215" dirty="0">
                <a:solidFill>
                  <a:srgbClr val="006FC0"/>
                </a:solidFill>
              </a:rPr>
              <a:t> </a:t>
            </a:r>
            <a:r>
              <a:rPr sz="2000" spc="-200" dirty="0">
                <a:solidFill>
                  <a:srgbClr val="006FC0"/>
                </a:solidFill>
              </a:rPr>
              <a:t>Services</a:t>
            </a:r>
            <a:endParaRPr sz="20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403" y="2526538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6296" y="1659127"/>
            <a:ext cx="2372995" cy="913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Explorer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Import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Export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Sy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6296" y="2764281"/>
            <a:ext cx="8756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1000" spc="9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6296" y="3131565"/>
            <a:ext cx="1350645" cy="54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Migrate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Box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87794" y="1658086"/>
            <a:ext cx="102235" cy="2708275"/>
            <a:chOff x="3487794" y="1658086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794" y="1658086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41014" y="1668018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0829" y="778509"/>
            <a:ext cx="771270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module,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you'll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learn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r>
              <a:rPr sz="1050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scenarios</a:t>
            </a:r>
            <a:r>
              <a:rPr sz="105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appropriate.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54348" y="242062"/>
            <a:ext cx="22790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10" dirty="0">
                <a:solidFill>
                  <a:srgbClr val="006FC0"/>
                </a:solidFill>
              </a:rPr>
              <a:t>Azure</a:t>
            </a:r>
            <a:r>
              <a:rPr sz="2000" spc="215" dirty="0">
                <a:solidFill>
                  <a:srgbClr val="006FC0"/>
                </a:solidFill>
              </a:rPr>
              <a:t> </a:t>
            </a:r>
            <a:r>
              <a:rPr sz="2000" spc="-229" dirty="0">
                <a:solidFill>
                  <a:srgbClr val="006FC0"/>
                </a:solidFill>
              </a:rPr>
              <a:t>Storage</a:t>
            </a:r>
            <a:r>
              <a:rPr sz="2000" spc="215" dirty="0">
                <a:solidFill>
                  <a:srgbClr val="006FC0"/>
                </a:solidFill>
              </a:rPr>
              <a:t> </a:t>
            </a:r>
            <a:r>
              <a:rPr sz="2000" spc="-200" dirty="0">
                <a:solidFill>
                  <a:srgbClr val="006FC0"/>
                </a:solidFill>
              </a:rPr>
              <a:t>Services</a:t>
            </a:r>
            <a:endParaRPr sz="20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4610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60" dirty="0"/>
              <a:t>S</a:t>
            </a:r>
            <a:r>
              <a:rPr spc="-250" dirty="0"/>
              <a:t>t</a:t>
            </a:r>
            <a:r>
              <a:rPr spc="-200" dirty="0"/>
              <a:t>o</a:t>
            </a:r>
            <a:r>
              <a:rPr spc="-140" dirty="0"/>
              <a:t>r</a:t>
            </a:r>
            <a:r>
              <a:rPr spc="-285" dirty="0"/>
              <a:t>age</a:t>
            </a:r>
            <a:r>
              <a:rPr spc="-100" dirty="0"/>
              <a:t> </a:t>
            </a:r>
            <a:r>
              <a:rPr spc="-60" dirty="0"/>
              <a:t>S</a:t>
            </a:r>
            <a:r>
              <a:rPr spc="-409" dirty="0"/>
              <a:t>e</a:t>
            </a:r>
            <a:r>
              <a:rPr spc="-70" dirty="0"/>
              <a:t>r</a:t>
            </a:r>
            <a:r>
              <a:rPr spc="-165" dirty="0"/>
              <a:t>v</a:t>
            </a:r>
            <a:r>
              <a:rPr spc="-280" dirty="0"/>
              <a:t>ice</a:t>
            </a:r>
          </a:p>
          <a:p>
            <a:pPr marL="54610" algn="ctr">
              <a:lnSpc>
                <a:spcPct val="100000"/>
              </a:lnSpc>
              <a:spcBef>
                <a:spcPts val="520"/>
              </a:spcBef>
            </a:pPr>
            <a:r>
              <a:rPr sz="1200" b="0" spc="-90" dirty="0">
                <a:latin typeface="Verdana"/>
                <a:cs typeface="Verdana"/>
              </a:rPr>
              <a:t>Fast,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reliable,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and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private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connection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to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Azure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6563" y="1626107"/>
            <a:ext cx="3541523" cy="21741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2698" y="16001"/>
            <a:ext cx="33337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0415" algn="l"/>
              </a:tabLst>
            </a:pPr>
            <a:r>
              <a:rPr sz="2600" spc="-275" dirty="0">
                <a:solidFill>
                  <a:srgbClr val="006FC0"/>
                </a:solidFill>
              </a:rPr>
              <a:t>A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zure</a:t>
            </a:r>
            <a:r>
              <a:rPr sz="2600" u="heavy" spc="-2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</a:t>
            </a:r>
            <a:r>
              <a:rPr sz="2600" u="heavy" spc="2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Service	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9181" y="688593"/>
            <a:ext cx="6012815" cy="4331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Diff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requirements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Relational,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non-relational/No-SQL,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datasheets,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images,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videos,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backups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Storage,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access,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security,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availability,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latency,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processing,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backup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Diff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Blobs: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Text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binary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Files: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shares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10" dirty="0">
                <a:solidFill>
                  <a:srgbClr val="006FC0"/>
                </a:solidFill>
                <a:latin typeface="Trebuchet MS"/>
                <a:cs typeface="Trebuchet MS"/>
              </a:rPr>
              <a:t>(SMB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Protocol)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Queues: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Messaging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Tables: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NoSQL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store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Features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Durable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highly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1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across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datacenters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1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encrypted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default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Scalable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1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massively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scalable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handles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hardware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maintenance,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updates,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critical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issues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you.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Accessible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accessible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anywhere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world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HTTP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HTTPS.</a:t>
            </a:r>
            <a:endParaRPr sz="10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1307465" algn="l"/>
                <a:tab pos="13087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Clients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libraries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languages</a:t>
            </a:r>
            <a:endParaRPr sz="10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1307465" algn="l"/>
                <a:tab pos="1308735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Support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scripting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PowerShell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CLI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7375" y="1300353"/>
            <a:ext cx="5297170" cy="2412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1854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Advisor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recommendations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optimize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deployments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1000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Reliability,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security,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performance,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cost,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operational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excellence</a:t>
            </a: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1005"/>
              </a:spcBef>
              <a:buSzPct val="90000"/>
              <a:buFont typeface="Wingdings"/>
              <a:buChar char=""/>
              <a:tabLst>
                <a:tab pos="1854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Monitor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1000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Collect,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Analyze,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Visualize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take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actions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matric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logging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"/>
              <a:tabLst>
                <a:tab pos="1854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1010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keeps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informed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current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upcoming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issues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side.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Global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view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status.azure.com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personalized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view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0165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60" dirty="0"/>
              <a:t>S</a:t>
            </a:r>
            <a:r>
              <a:rPr spc="-250" dirty="0"/>
              <a:t>t</a:t>
            </a:r>
            <a:r>
              <a:rPr spc="-200" dirty="0"/>
              <a:t>o</a:t>
            </a:r>
            <a:r>
              <a:rPr spc="-140" dirty="0"/>
              <a:t>r</a:t>
            </a:r>
            <a:r>
              <a:rPr spc="-285" dirty="0"/>
              <a:t>age</a:t>
            </a:r>
            <a:r>
              <a:rPr spc="-100" dirty="0"/>
              <a:t> </a:t>
            </a:r>
            <a:r>
              <a:rPr spc="-140" dirty="0"/>
              <a:t>D</a:t>
            </a:r>
            <a:r>
              <a:rPr spc="-100" dirty="0"/>
              <a:t>a</a:t>
            </a:r>
            <a:r>
              <a:rPr spc="-250" dirty="0"/>
              <a:t>t</a:t>
            </a:r>
            <a:r>
              <a:rPr spc="-350" dirty="0"/>
              <a:t>a</a:t>
            </a:r>
            <a:r>
              <a:rPr spc="-75" dirty="0"/>
              <a:t> </a:t>
            </a:r>
            <a:r>
              <a:rPr spc="-360" dirty="0"/>
              <a:t>R</a:t>
            </a:r>
            <a:r>
              <a:rPr spc="-409" dirty="0"/>
              <a:t>e</a:t>
            </a:r>
            <a:r>
              <a:rPr spc="-215" dirty="0"/>
              <a:t>d</a:t>
            </a:r>
            <a:r>
              <a:rPr spc="-155" dirty="0"/>
              <a:t>u</a:t>
            </a:r>
            <a:r>
              <a:rPr spc="-195" dirty="0"/>
              <a:t>n</a:t>
            </a:r>
            <a:r>
              <a:rPr spc="-185" dirty="0"/>
              <a:t>d</a:t>
            </a:r>
            <a:r>
              <a:rPr spc="-225" dirty="0"/>
              <a:t>ancy</a:t>
            </a:r>
          </a:p>
          <a:p>
            <a:pPr marL="50800" algn="ctr">
              <a:lnSpc>
                <a:spcPct val="100000"/>
              </a:lnSpc>
              <a:spcBef>
                <a:spcPts val="520"/>
              </a:spcBef>
            </a:pPr>
            <a:r>
              <a:rPr sz="1200" b="0" spc="-70" dirty="0">
                <a:latin typeface="Verdana"/>
                <a:cs typeface="Verdana"/>
              </a:rPr>
              <a:t>Protect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your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data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from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hardware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failures,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114" dirty="0">
                <a:latin typeface="Verdana"/>
                <a:cs typeface="Verdana"/>
              </a:rPr>
              <a:t>network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or</a:t>
            </a:r>
            <a:r>
              <a:rPr sz="1200" b="0" spc="-110" dirty="0">
                <a:latin typeface="Verdana"/>
                <a:cs typeface="Verdana"/>
              </a:rPr>
              <a:t> power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110" dirty="0">
                <a:latin typeface="Verdana"/>
                <a:cs typeface="Verdana"/>
              </a:rPr>
              <a:t>outage, </a:t>
            </a:r>
            <a:r>
              <a:rPr sz="1200" b="0" spc="-85" dirty="0">
                <a:latin typeface="Verdana"/>
                <a:cs typeface="Verdana"/>
              </a:rPr>
              <a:t>and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natural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disasters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8314" y="16001"/>
            <a:ext cx="33585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45179" algn="l"/>
              </a:tabLst>
            </a:pPr>
            <a:r>
              <a:rPr sz="2600" spc="-275" dirty="0">
                <a:solidFill>
                  <a:srgbClr val="006FC0"/>
                </a:solidFill>
              </a:rPr>
              <a:t>A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zure</a:t>
            </a:r>
            <a:r>
              <a:rPr sz="2600" u="heavy" spc="-2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Data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Redundancy	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791972"/>
            <a:ext cx="7698740" cy="3759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Protect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hardware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failures,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power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outages,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massive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natural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disasters.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Even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event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failure,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ensures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account's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BB8104"/>
                </a:solidFill>
                <a:latin typeface="Trebuchet MS"/>
                <a:cs typeface="Trebuchet MS"/>
              </a:rPr>
              <a:t>availability</a:t>
            </a:r>
            <a:r>
              <a:rPr sz="1000" spc="-45" dirty="0">
                <a:solidFill>
                  <a:srgbClr val="BB8104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BB8104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BB8104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BB8104"/>
                </a:solidFill>
                <a:latin typeface="Trebuchet MS"/>
                <a:cs typeface="Trebuchet MS"/>
              </a:rPr>
              <a:t>durability.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Tradeoffs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lower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costs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higher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primary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Locally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redundant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(LRS)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1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synchronous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center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Zone-redundant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(ZRS)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1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synchronous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zones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(AZs)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Geo-redundant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(GRS)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1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LRS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Asynchronous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copy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()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Geo-zone-redundant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(GZRS)</a:t>
            </a:r>
            <a:endParaRPr sz="10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spcBef>
                <a:spcPts val="7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10" dirty="0">
                <a:solidFill>
                  <a:srgbClr val="006FC0"/>
                </a:solidFill>
                <a:latin typeface="Trebuchet MS"/>
                <a:cs typeface="Trebuchet MS"/>
              </a:rPr>
              <a:t>GRS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GZRS,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isn't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unless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failover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region.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region,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configure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account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Read-access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geo-redundant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(RA-GRS)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1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Read-access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geo-zone-redundant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(RA-GZRS).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6291" y="16001"/>
            <a:ext cx="355028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36950" algn="l"/>
              </a:tabLst>
            </a:pPr>
            <a:r>
              <a:rPr sz="2600" spc="-275" dirty="0">
                <a:solidFill>
                  <a:srgbClr val="006FC0"/>
                </a:solidFill>
              </a:rPr>
              <a:t>Az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ure</a:t>
            </a:r>
            <a:r>
              <a:rPr sz="2600" u="heavy" spc="-204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</a:t>
            </a:r>
            <a:r>
              <a:rPr sz="2600" u="heavy" spc="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Redundancy	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11176" y="741376"/>
            <a:ext cx="3826510" cy="3124200"/>
            <a:chOff x="311176" y="741376"/>
            <a:chExt cx="3826510" cy="3124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176" y="741376"/>
              <a:ext cx="3826203" cy="31236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684" y="1019556"/>
              <a:ext cx="1467612" cy="12024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9152" y="1019556"/>
              <a:ext cx="1467612" cy="12024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8655" y="2613659"/>
              <a:ext cx="1467612" cy="12039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460" y="1444752"/>
              <a:ext cx="300228" cy="6583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435" y="1444752"/>
              <a:ext cx="300227" cy="6583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947" y="1444752"/>
              <a:ext cx="301752" cy="6583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304" y="2938271"/>
              <a:ext cx="301751" cy="6583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4411" y="1353312"/>
              <a:ext cx="301751" cy="6583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435" y="2938271"/>
              <a:ext cx="300227" cy="6583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6792" y="2944368"/>
              <a:ext cx="300228" cy="6583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623" y="1581875"/>
              <a:ext cx="472427" cy="1190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88058" y="1620773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4">
                  <a:moveTo>
                    <a:pt x="0" y="0"/>
                  </a:moveTo>
                  <a:lnTo>
                    <a:pt x="372237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960" y="2185428"/>
              <a:ext cx="1027188" cy="5090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53490" y="2222754"/>
              <a:ext cx="920115" cy="391795"/>
            </a:xfrm>
            <a:custGeom>
              <a:avLst/>
              <a:gdLst/>
              <a:ahLst/>
              <a:cxnLst/>
              <a:rect l="l" t="t" r="r" b="b"/>
              <a:pathLst>
                <a:path w="920114" h="391794">
                  <a:moveTo>
                    <a:pt x="0" y="0"/>
                  </a:moveTo>
                  <a:lnTo>
                    <a:pt x="920115" y="391540"/>
                  </a:lnTo>
                </a:path>
              </a:pathLst>
            </a:custGeom>
            <a:ln w="38099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4455" y="2183904"/>
              <a:ext cx="1027188" cy="50900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73986" y="2222754"/>
              <a:ext cx="920115" cy="391795"/>
            </a:xfrm>
            <a:custGeom>
              <a:avLst/>
              <a:gdLst/>
              <a:ahLst/>
              <a:cxnLst/>
              <a:rect l="l" t="t" r="r" b="b"/>
              <a:pathLst>
                <a:path w="920114" h="391794">
                  <a:moveTo>
                    <a:pt x="0" y="391540"/>
                  </a:moveTo>
                  <a:lnTo>
                    <a:pt x="920114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1988" y="1367027"/>
              <a:ext cx="300227" cy="6583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8039" y="1383791"/>
              <a:ext cx="301751" cy="658367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4878604" y="741376"/>
            <a:ext cx="3826510" cy="3124200"/>
            <a:chOff x="4878604" y="741376"/>
            <a:chExt cx="3826510" cy="3124200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8604" y="741376"/>
              <a:ext cx="3826203" cy="31236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7112" y="1019556"/>
              <a:ext cx="1467612" cy="12024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6580" y="1019556"/>
              <a:ext cx="1467612" cy="12024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6083" y="2613659"/>
              <a:ext cx="1467612" cy="12039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9888" y="1444752"/>
              <a:ext cx="301751" cy="6583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0863" y="1444752"/>
              <a:ext cx="300227" cy="6583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6900" y="1444752"/>
              <a:ext cx="300227" cy="6583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255" y="2938271"/>
              <a:ext cx="300227" cy="6583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3364" y="1353312"/>
              <a:ext cx="300227" cy="6583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0863" y="2938271"/>
              <a:ext cx="300227" cy="6583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4220" y="2944368"/>
              <a:ext cx="300227" cy="6583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2051" y="1581875"/>
              <a:ext cx="472427" cy="11903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555486" y="1620773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237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1388" y="2185428"/>
              <a:ext cx="1027175" cy="50900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820918" y="2222754"/>
              <a:ext cx="920115" cy="391795"/>
            </a:xfrm>
            <a:custGeom>
              <a:avLst/>
              <a:gdLst/>
              <a:ahLst/>
              <a:cxnLst/>
              <a:rect l="l" t="t" r="r" b="b"/>
              <a:pathLst>
                <a:path w="920115" h="391794">
                  <a:moveTo>
                    <a:pt x="0" y="0"/>
                  </a:moveTo>
                  <a:lnTo>
                    <a:pt x="920114" y="39154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1883" y="2183904"/>
              <a:ext cx="1027176" cy="50900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741414" y="2222754"/>
              <a:ext cx="920115" cy="391795"/>
            </a:xfrm>
            <a:custGeom>
              <a:avLst/>
              <a:gdLst/>
              <a:ahLst/>
              <a:cxnLst/>
              <a:rect l="l" t="t" r="r" b="b"/>
              <a:pathLst>
                <a:path w="920115" h="391794">
                  <a:moveTo>
                    <a:pt x="0" y="391540"/>
                  </a:moveTo>
                  <a:lnTo>
                    <a:pt x="920114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9416" y="1367027"/>
              <a:ext cx="301751" cy="6583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6992" y="1383791"/>
              <a:ext cx="300227" cy="658367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91236" y="4769916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1236" y="3905503"/>
            <a:ext cx="7812405" cy="122872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59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Locally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redundant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(LRS)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synchronous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center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4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Zone-redundant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(ZRS)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synchronous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zones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(AZs)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Geo-redundant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(GRS)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LRS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Asynchronous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copy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(three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LRS)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u="sng" spc="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Read</a:t>
            </a:r>
            <a:r>
              <a:rPr sz="900" u="sng" spc="-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sz="900" u="sng" spc="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only</a:t>
            </a:r>
            <a:r>
              <a:rPr sz="900" u="sng" spc="-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sz="900" u="sng" spc="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access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Read-access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geo-redundant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(RA-GRS)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0" dirty="0">
                <a:solidFill>
                  <a:srgbClr val="006FC0"/>
                </a:solidFill>
                <a:latin typeface="Trebuchet MS"/>
                <a:cs typeface="Trebuchet MS"/>
              </a:rPr>
              <a:t>GRS</a:t>
            </a:r>
            <a:endParaRPr sz="9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490"/>
              </a:spcBef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Geo-zone-redundant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(GZRS)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0" dirty="0">
                <a:solidFill>
                  <a:srgbClr val="006FC0"/>
                </a:solidFill>
                <a:latin typeface="Trebuchet MS"/>
                <a:cs typeface="Trebuchet MS"/>
              </a:rPr>
              <a:t>ZRS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Asynchronous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copy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(three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LRS)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u="sng" spc="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Read</a:t>
            </a:r>
            <a:r>
              <a:rPr sz="900" u="sng" spc="-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sz="900" u="sng" spc="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only</a:t>
            </a:r>
            <a:r>
              <a:rPr sz="900" u="sng" spc="-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sz="900" u="sng" spc="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access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Read-access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geo-zone-redundant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(RA-GZRS)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GZRS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135" dirty="0"/>
              <a:t>B</a:t>
            </a:r>
            <a:r>
              <a:rPr spc="-60" dirty="0"/>
              <a:t>l</a:t>
            </a:r>
            <a:r>
              <a:rPr spc="-250" dirty="0"/>
              <a:t>ob</a:t>
            </a:r>
            <a:r>
              <a:rPr spc="-85" dirty="0"/>
              <a:t> </a:t>
            </a:r>
            <a:r>
              <a:rPr spc="-60" dirty="0"/>
              <a:t>S</a:t>
            </a:r>
            <a:r>
              <a:rPr spc="-250" dirty="0"/>
              <a:t>t</a:t>
            </a:r>
            <a:r>
              <a:rPr spc="-200" dirty="0"/>
              <a:t>o</a:t>
            </a:r>
            <a:r>
              <a:rPr spc="-140" dirty="0"/>
              <a:t>r</a:t>
            </a:r>
            <a:r>
              <a:rPr spc="-285" dirty="0"/>
              <a:t>age</a:t>
            </a:r>
          </a:p>
          <a:p>
            <a:pPr marL="54610" algn="ctr">
              <a:lnSpc>
                <a:spcPct val="100000"/>
              </a:lnSpc>
              <a:spcBef>
                <a:spcPts val="520"/>
              </a:spcBef>
            </a:pPr>
            <a:r>
              <a:rPr sz="1200" b="0" spc="-30" dirty="0">
                <a:latin typeface="Verdana"/>
                <a:cs typeface="Verdana"/>
              </a:rPr>
              <a:t>Bi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70" dirty="0">
                <a:latin typeface="Verdana"/>
                <a:cs typeface="Verdana"/>
              </a:rPr>
              <a:t>ary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5" dirty="0">
                <a:latin typeface="Verdana"/>
                <a:cs typeface="Verdana"/>
              </a:rPr>
              <a:t>L</a:t>
            </a:r>
            <a:r>
              <a:rPr sz="1200" b="0" spc="-70" dirty="0">
                <a:latin typeface="Verdana"/>
                <a:cs typeface="Verdana"/>
              </a:rPr>
              <a:t>arg</a:t>
            </a:r>
            <a:r>
              <a:rPr sz="1200" b="0" spc="-120" dirty="0">
                <a:latin typeface="Verdana"/>
                <a:cs typeface="Verdana"/>
              </a:rPr>
              <a:t>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Objec</a:t>
            </a:r>
            <a:r>
              <a:rPr sz="1200" b="0" spc="-90" dirty="0">
                <a:latin typeface="Verdana"/>
                <a:cs typeface="Verdana"/>
              </a:rPr>
              <a:t>t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1321" y="16001"/>
            <a:ext cx="15189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30" dirty="0">
                <a:solidFill>
                  <a:srgbClr val="006FC0"/>
                </a:solidFill>
              </a:rPr>
              <a:t>Blob</a:t>
            </a:r>
            <a:r>
              <a:rPr sz="2600" spc="254" dirty="0">
                <a:solidFill>
                  <a:srgbClr val="006FC0"/>
                </a:solidFill>
              </a:rPr>
              <a:t> </a:t>
            </a:r>
            <a:r>
              <a:rPr sz="2600" spc="-300" dirty="0">
                <a:solidFill>
                  <a:srgbClr val="006FC0"/>
                </a:solidFill>
              </a:rPr>
              <a:t>Storage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1995" y="802665"/>
            <a:ext cx="4275455" cy="314896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80365" marR="2279015" indent="-380365" algn="r">
              <a:lnSpc>
                <a:spcPct val="100000"/>
              </a:lnSpc>
              <a:spcBef>
                <a:spcPts val="795"/>
              </a:spcBef>
              <a:buFont typeface="Segoe UI Symbol"/>
              <a:buChar char="⮚"/>
              <a:tabLst>
                <a:tab pos="380365" algn="l"/>
                <a:tab pos="381000" algn="l"/>
              </a:tabLst>
            </a:pP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Binary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Object</a:t>
            </a:r>
            <a:endParaRPr sz="1000">
              <a:latin typeface="Trebuchet MS"/>
              <a:cs typeface="Trebuchet MS"/>
            </a:endParaRPr>
          </a:p>
          <a:p>
            <a:pPr marL="380365" marR="2272030" lvl="1" indent="-380365" algn="r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380365" algn="l"/>
                <a:tab pos="381000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type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format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Text,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Images,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audio,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video,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excel,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backup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8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25" dirty="0">
                <a:solidFill>
                  <a:srgbClr val="006FC0"/>
                </a:solidFill>
                <a:latin typeface="Trebuchet MS"/>
                <a:cs typeface="Trebuchet MS"/>
              </a:rPr>
              <a:t>es: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Storing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shared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Video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audio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streaming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1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Storing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analysis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(Data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Lake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Gen2)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Writing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log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Storing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disaster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recovery,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backup,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archiving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Flat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structure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unique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namespace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data.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  <a:hlinkClick r:id="rId2"/>
              </a:rPr>
              <a:t>http://mystorageaccount.blob.core.windows.net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97232" y="737869"/>
            <a:ext cx="3543300" cy="2308225"/>
            <a:chOff x="5297232" y="737869"/>
            <a:chExt cx="3543300" cy="23082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232" y="870203"/>
              <a:ext cx="3542885" cy="21757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07173" y="750569"/>
              <a:ext cx="932815" cy="1022985"/>
            </a:xfrm>
            <a:custGeom>
              <a:avLst/>
              <a:gdLst/>
              <a:ahLst/>
              <a:cxnLst/>
              <a:rect l="l" t="t" r="r" b="b"/>
              <a:pathLst>
                <a:path w="932815" h="1022985">
                  <a:moveTo>
                    <a:pt x="0" y="155447"/>
                  </a:moveTo>
                  <a:lnTo>
                    <a:pt x="7924" y="106314"/>
                  </a:lnTo>
                  <a:lnTo>
                    <a:pt x="29992" y="63642"/>
                  </a:lnTo>
                  <a:lnTo>
                    <a:pt x="63642" y="29992"/>
                  </a:lnTo>
                  <a:lnTo>
                    <a:pt x="106314" y="7924"/>
                  </a:lnTo>
                  <a:lnTo>
                    <a:pt x="155448" y="0"/>
                  </a:lnTo>
                  <a:lnTo>
                    <a:pt x="777240" y="0"/>
                  </a:lnTo>
                  <a:lnTo>
                    <a:pt x="826373" y="7924"/>
                  </a:lnTo>
                  <a:lnTo>
                    <a:pt x="869045" y="29992"/>
                  </a:lnTo>
                  <a:lnTo>
                    <a:pt x="902695" y="63642"/>
                  </a:lnTo>
                  <a:lnTo>
                    <a:pt x="924763" y="106314"/>
                  </a:lnTo>
                  <a:lnTo>
                    <a:pt x="932687" y="155447"/>
                  </a:lnTo>
                  <a:lnTo>
                    <a:pt x="932687" y="867155"/>
                  </a:lnTo>
                  <a:lnTo>
                    <a:pt x="924763" y="916289"/>
                  </a:lnTo>
                  <a:lnTo>
                    <a:pt x="902695" y="958961"/>
                  </a:lnTo>
                  <a:lnTo>
                    <a:pt x="869045" y="992611"/>
                  </a:lnTo>
                  <a:lnTo>
                    <a:pt x="826373" y="1014679"/>
                  </a:lnTo>
                  <a:lnTo>
                    <a:pt x="777240" y="1022603"/>
                  </a:lnTo>
                  <a:lnTo>
                    <a:pt x="155448" y="1022603"/>
                  </a:lnTo>
                  <a:lnTo>
                    <a:pt x="106314" y="1014679"/>
                  </a:lnTo>
                  <a:lnTo>
                    <a:pt x="63642" y="992611"/>
                  </a:lnTo>
                  <a:lnTo>
                    <a:pt x="29992" y="958961"/>
                  </a:lnTo>
                  <a:lnTo>
                    <a:pt x="7924" y="916289"/>
                  </a:lnTo>
                  <a:lnTo>
                    <a:pt x="0" y="867155"/>
                  </a:lnTo>
                  <a:lnTo>
                    <a:pt x="0" y="155447"/>
                  </a:lnTo>
                  <a:close/>
                </a:path>
              </a:pathLst>
            </a:custGeom>
            <a:ln w="25400">
              <a:solidFill>
                <a:srgbClr val="AA2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7296" y="3453384"/>
            <a:ext cx="2788920" cy="1511808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986" y="16001"/>
            <a:ext cx="35604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25" dirty="0">
                <a:solidFill>
                  <a:srgbClr val="006FC0"/>
                </a:solidFill>
              </a:rPr>
              <a:t>Thr</a:t>
            </a:r>
            <a:r>
              <a:rPr sz="2600" u="heavy" spc="-2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ee</a:t>
            </a:r>
            <a:r>
              <a:rPr sz="2600" u="heavy" spc="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types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of</a:t>
            </a:r>
            <a:r>
              <a:rPr sz="2600" u="heavy" spc="3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Blob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1995" y="802665"/>
            <a:ext cx="5832475" cy="328930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11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000" b="1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1000" b="1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11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000" b="1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5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000" b="1" spc="-35" dirty="0">
                <a:solidFill>
                  <a:srgbClr val="006FC0"/>
                </a:solidFill>
                <a:latin typeface="Trebuchet MS"/>
                <a:cs typeface="Trebuchet MS"/>
              </a:rPr>
              <a:t>s:</a:t>
            </a:r>
            <a:endParaRPr sz="1000">
              <a:latin typeface="Trebuchet MS"/>
              <a:cs typeface="Trebuchet MS"/>
            </a:endParaRPr>
          </a:p>
          <a:p>
            <a:pPr marL="850900" marR="61594" lvl="1" indent="-381000">
              <a:lnSpc>
                <a:spcPct val="150000"/>
              </a:lnSpc>
              <a:spcBef>
                <a:spcPts val="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objects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doesn't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random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operations,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beginning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end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media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image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websites.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9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13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11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000" b="1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5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11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Optimized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random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operations.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durable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disks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(Azure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0" dirty="0">
                <a:solidFill>
                  <a:srgbClr val="006FC0"/>
                </a:solidFill>
                <a:latin typeface="Trebuchet MS"/>
                <a:cs typeface="Trebuchet MS"/>
              </a:rPr>
              <a:t>VMs)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114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50" dirty="0">
                <a:solidFill>
                  <a:srgbClr val="006FC0"/>
                </a:solidFill>
                <a:latin typeface="Trebuchet MS"/>
                <a:cs typeface="Trebuchet MS"/>
              </a:rPr>
              <a:t>pp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4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00" b="1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11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000" b="1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5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000" b="1" spc="-35" dirty="0">
                <a:solidFill>
                  <a:srgbClr val="006FC0"/>
                </a:solidFill>
                <a:latin typeface="Trebuchet MS"/>
                <a:cs typeface="Trebuchet MS"/>
              </a:rPr>
              <a:t>s: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Optimized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append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operations.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e.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g.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Logs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modify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append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blob,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blocks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added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end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Updating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deleting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existing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blocks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supported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000">
              <a:lnSpc>
                <a:spcPct val="150000"/>
              </a:lnSpc>
              <a:spcBef>
                <a:spcPts val="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example,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might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trace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logging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append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running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VMs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2408" y="1048735"/>
            <a:ext cx="2479587" cy="2104853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660"/>
              </a:spcBef>
            </a:pPr>
            <a:r>
              <a:rPr spc="-60" dirty="0"/>
              <a:t>S</a:t>
            </a:r>
            <a:r>
              <a:rPr spc="-250" dirty="0"/>
              <a:t>t</a:t>
            </a:r>
            <a:r>
              <a:rPr spc="-200" dirty="0"/>
              <a:t>o</a:t>
            </a:r>
            <a:r>
              <a:rPr spc="-140" dirty="0"/>
              <a:t>r</a:t>
            </a:r>
            <a:r>
              <a:rPr spc="-285" dirty="0"/>
              <a:t>age</a:t>
            </a:r>
            <a:r>
              <a:rPr spc="-90" dirty="0"/>
              <a:t> </a:t>
            </a:r>
            <a:r>
              <a:rPr spc="60" dirty="0"/>
              <a:t>A</a:t>
            </a:r>
            <a:r>
              <a:rPr spc="-315" dirty="0"/>
              <a:t>cc</a:t>
            </a:r>
            <a:r>
              <a:rPr spc="-345" dirty="0"/>
              <a:t>e</a:t>
            </a:r>
            <a:r>
              <a:rPr spc="-180" dirty="0"/>
              <a:t>ss</a:t>
            </a:r>
            <a:r>
              <a:rPr spc="-90" dirty="0"/>
              <a:t> </a:t>
            </a:r>
            <a:r>
              <a:rPr spc="-160" dirty="0"/>
              <a:t>T</a:t>
            </a:r>
            <a:r>
              <a:rPr spc="-65" dirty="0"/>
              <a:t>i</a:t>
            </a:r>
            <a:r>
              <a:rPr spc="-409" dirty="0"/>
              <a:t>e</a:t>
            </a:r>
            <a:r>
              <a:rPr spc="-135" dirty="0"/>
              <a:t>rs</a:t>
            </a:r>
          </a:p>
          <a:p>
            <a:pPr marL="51435" algn="ctr">
              <a:lnSpc>
                <a:spcPct val="100000"/>
              </a:lnSpc>
              <a:spcBef>
                <a:spcPts val="520"/>
              </a:spcBef>
            </a:pPr>
            <a:r>
              <a:rPr sz="1200" b="0" spc="-85" dirty="0">
                <a:latin typeface="Verdana"/>
                <a:cs typeface="Verdana"/>
              </a:rPr>
              <a:t>Organize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your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data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based</a:t>
            </a:r>
            <a:r>
              <a:rPr sz="1200" b="0" spc="-105" dirty="0">
                <a:latin typeface="Verdana"/>
                <a:cs typeface="Verdana"/>
              </a:rPr>
              <a:t> </a:t>
            </a:r>
            <a:r>
              <a:rPr sz="1200" b="0" spc="-110" dirty="0">
                <a:latin typeface="Verdana"/>
                <a:cs typeface="Verdana"/>
              </a:rPr>
              <a:t>on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attributes</a:t>
            </a:r>
            <a:r>
              <a:rPr sz="1200" b="0" spc="-105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like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frequency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of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access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and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planned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retention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period.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0902" y="16001"/>
            <a:ext cx="32258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12465" algn="l"/>
              </a:tabLst>
            </a:pPr>
            <a:r>
              <a:rPr sz="2600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</a:t>
            </a:r>
            <a:r>
              <a:rPr sz="2600" u="heavy" spc="-1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Access</a:t>
            </a:r>
            <a:r>
              <a:rPr sz="2600" u="heavy" spc="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Tiers	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2554" y="752347"/>
            <a:ext cx="6477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it's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generated,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processed,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its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lifetime.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554" y="1098296"/>
            <a:ext cx="788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1110" y="1635963"/>
            <a:ext cx="17157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operations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performed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1110" y="1906270"/>
            <a:ext cx="1838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Number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operations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performed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1110" y="2176017"/>
            <a:ext cx="13627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transfer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cost,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754" y="1368044"/>
            <a:ext cx="2244090" cy="123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volume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stored/month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1110" y="2444242"/>
            <a:ext cx="20504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selected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option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554" y="2790570"/>
            <a:ext cx="5511165" cy="508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Organize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attributes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frequency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planned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retention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period.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Segoe UI Symbol"/>
              <a:buChar char="⮚"/>
            </a:pPr>
            <a:endParaRPr sz="14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Bl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acc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1110" y="3674491"/>
            <a:ext cx="875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Co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acc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9754" y="3404742"/>
            <a:ext cx="1207770" cy="702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Hot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tier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61110" y="3944518"/>
            <a:ext cx="10407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Ar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acc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55078" y="722630"/>
            <a:ext cx="1229360" cy="1125855"/>
            <a:chOff x="7355078" y="722630"/>
            <a:chExt cx="1229360" cy="1125855"/>
          </a:xfrm>
        </p:grpSpPr>
        <p:sp>
          <p:nvSpPr>
            <p:cNvPr id="16" name="object 16"/>
            <p:cNvSpPr/>
            <p:nvPr/>
          </p:nvSpPr>
          <p:spPr>
            <a:xfrm>
              <a:off x="7367778" y="73533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601979" y="0"/>
                  </a:moveTo>
                  <a:lnTo>
                    <a:pt x="552605" y="1824"/>
                  </a:lnTo>
                  <a:lnTo>
                    <a:pt x="504330" y="7202"/>
                  </a:lnTo>
                  <a:lnTo>
                    <a:pt x="457310" y="15992"/>
                  </a:lnTo>
                  <a:lnTo>
                    <a:pt x="411699" y="28053"/>
                  </a:lnTo>
                  <a:lnTo>
                    <a:pt x="367653" y="43243"/>
                  </a:lnTo>
                  <a:lnTo>
                    <a:pt x="325325" y="61420"/>
                  </a:lnTo>
                  <a:lnTo>
                    <a:pt x="284873" y="82442"/>
                  </a:lnTo>
                  <a:lnTo>
                    <a:pt x="246449" y="106167"/>
                  </a:lnTo>
                  <a:lnTo>
                    <a:pt x="210209" y="132455"/>
                  </a:lnTo>
                  <a:lnTo>
                    <a:pt x="176307" y="161163"/>
                  </a:lnTo>
                  <a:lnTo>
                    <a:pt x="144900" y="192148"/>
                  </a:lnTo>
                  <a:lnTo>
                    <a:pt x="116140" y="225271"/>
                  </a:lnTo>
                  <a:lnTo>
                    <a:pt x="90185" y="260389"/>
                  </a:lnTo>
                  <a:lnTo>
                    <a:pt x="67187" y="297359"/>
                  </a:lnTo>
                  <a:lnTo>
                    <a:pt x="47303" y="336042"/>
                  </a:lnTo>
                  <a:lnTo>
                    <a:pt x="30687" y="376293"/>
                  </a:lnTo>
                  <a:lnTo>
                    <a:pt x="17493" y="417973"/>
                  </a:lnTo>
                  <a:lnTo>
                    <a:pt x="7878" y="460939"/>
                  </a:lnTo>
                  <a:lnTo>
                    <a:pt x="1995" y="505050"/>
                  </a:lnTo>
                  <a:lnTo>
                    <a:pt x="0" y="550164"/>
                  </a:lnTo>
                  <a:lnTo>
                    <a:pt x="1995" y="595277"/>
                  </a:lnTo>
                  <a:lnTo>
                    <a:pt x="7878" y="639388"/>
                  </a:lnTo>
                  <a:lnTo>
                    <a:pt x="17493" y="682354"/>
                  </a:lnTo>
                  <a:lnTo>
                    <a:pt x="30687" y="724034"/>
                  </a:lnTo>
                  <a:lnTo>
                    <a:pt x="47303" y="764286"/>
                  </a:lnTo>
                  <a:lnTo>
                    <a:pt x="67187" y="802968"/>
                  </a:lnTo>
                  <a:lnTo>
                    <a:pt x="90185" y="839938"/>
                  </a:lnTo>
                  <a:lnTo>
                    <a:pt x="116140" y="875056"/>
                  </a:lnTo>
                  <a:lnTo>
                    <a:pt x="144900" y="908179"/>
                  </a:lnTo>
                  <a:lnTo>
                    <a:pt x="176307" y="939165"/>
                  </a:lnTo>
                  <a:lnTo>
                    <a:pt x="210209" y="967872"/>
                  </a:lnTo>
                  <a:lnTo>
                    <a:pt x="246449" y="994160"/>
                  </a:lnTo>
                  <a:lnTo>
                    <a:pt x="284873" y="1017885"/>
                  </a:lnTo>
                  <a:lnTo>
                    <a:pt x="325325" y="1038907"/>
                  </a:lnTo>
                  <a:lnTo>
                    <a:pt x="367653" y="1057084"/>
                  </a:lnTo>
                  <a:lnTo>
                    <a:pt x="411699" y="1072274"/>
                  </a:lnTo>
                  <a:lnTo>
                    <a:pt x="457310" y="1084335"/>
                  </a:lnTo>
                  <a:lnTo>
                    <a:pt x="504330" y="1093125"/>
                  </a:lnTo>
                  <a:lnTo>
                    <a:pt x="552605" y="1098503"/>
                  </a:lnTo>
                  <a:lnTo>
                    <a:pt x="601979" y="1100328"/>
                  </a:lnTo>
                  <a:lnTo>
                    <a:pt x="651354" y="1098503"/>
                  </a:lnTo>
                  <a:lnTo>
                    <a:pt x="699629" y="1093125"/>
                  </a:lnTo>
                  <a:lnTo>
                    <a:pt x="746649" y="1084335"/>
                  </a:lnTo>
                  <a:lnTo>
                    <a:pt x="792260" y="1072274"/>
                  </a:lnTo>
                  <a:lnTo>
                    <a:pt x="836306" y="1057084"/>
                  </a:lnTo>
                  <a:lnTo>
                    <a:pt x="878634" y="1038907"/>
                  </a:lnTo>
                  <a:lnTo>
                    <a:pt x="919086" y="1017885"/>
                  </a:lnTo>
                  <a:lnTo>
                    <a:pt x="957510" y="994160"/>
                  </a:lnTo>
                  <a:lnTo>
                    <a:pt x="993750" y="967872"/>
                  </a:lnTo>
                  <a:lnTo>
                    <a:pt x="1027652" y="939164"/>
                  </a:lnTo>
                  <a:lnTo>
                    <a:pt x="1059059" y="908179"/>
                  </a:lnTo>
                  <a:lnTo>
                    <a:pt x="1087819" y="875056"/>
                  </a:lnTo>
                  <a:lnTo>
                    <a:pt x="1113774" y="839938"/>
                  </a:lnTo>
                  <a:lnTo>
                    <a:pt x="1136772" y="802968"/>
                  </a:lnTo>
                  <a:lnTo>
                    <a:pt x="1156656" y="764286"/>
                  </a:lnTo>
                  <a:lnTo>
                    <a:pt x="1173272" y="724034"/>
                  </a:lnTo>
                  <a:lnTo>
                    <a:pt x="1186466" y="682354"/>
                  </a:lnTo>
                  <a:lnTo>
                    <a:pt x="1196081" y="639388"/>
                  </a:lnTo>
                  <a:lnTo>
                    <a:pt x="1201964" y="595277"/>
                  </a:lnTo>
                  <a:lnTo>
                    <a:pt x="1203960" y="550164"/>
                  </a:lnTo>
                  <a:lnTo>
                    <a:pt x="1201964" y="505050"/>
                  </a:lnTo>
                  <a:lnTo>
                    <a:pt x="1196081" y="460939"/>
                  </a:lnTo>
                  <a:lnTo>
                    <a:pt x="1186466" y="417973"/>
                  </a:lnTo>
                  <a:lnTo>
                    <a:pt x="1173272" y="376293"/>
                  </a:lnTo>
                  <a:lnTo>
                    <a:pt x="1156656" y="336042"/>
                  </a:lnTo>
                  <a:lnTo>
                    <a:pt x="1136772" y="297359"/>
                  </a:lnTo>
                  <a:lnTo>
                    <a:pt x="1113774" y="260389"/>
                  </a:lnTo>
                  <a:lnTo>
                    <a:pt x="1087819" y="225271"/>
                  </a:lnTo>
                  <a:lnTo>
                    <a:pt x="1059059" y="192148"/>
                  </a:lnTo>
                  <a:lnTo>
                    <a:pt x="1027652" y="161162"/>
                  </a:lnTo>
                  <a:lnTo>
                    <a:pt x="993750" y="132455"/>
                  </a:lnTo>
                  <a:lnTo>
                    <a:pt x="957510" y="106167"/>
                  </a:lnTo>
                  <a:lnTo>
                    <a:pt x="919086" y="82442"/>
                  </a:lnTo>
                  <a:lnTo>
                    <a:pt x="878634" y="61420"/>
                  </a:lnTo>
                  <a:lnTo>
                    <a:pt x="836306" y="43243"/>
                  </a:lnTo>
                  <a:lnTo>
                    <a:pt x="792260" y="28053"/>
                  </a:lnTo>
                  <a:lnTo>
                    <a:pt x="746649" y="15992"/>
                  </a:lnTo>
                  <a:lnTo>
                    <a:pt x="699629" y="7202"/>
                  </a:lnTo>
                  <a:lnTo>
                    <a:pt x="651354" y="1824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EA3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67778" y="73533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0" y="550164"/>
                  </a:moveTo>
                  <a:lnTo>
                    <a:pt x="1995" y="505050"/>
                  </a:lnTo>
                  <a:lnTo>
                    <a:pt x="7878" y="460939"/>
                  </a:lnTo>
                  <a:lnTo>
                    <a:pt x="17493" y="417973"/>
                  </a:lnTo>
                  <a:lnTo>
                    <a:pt x="30687" y="376293"/>
                  </a:lnTo>
                  <a:lnTo>
                    <a:pt x="47303" y="336042"/>
                  </a:lnTo>
                  <a:lnTo>
                    <a:pt x="67187" y="297359"/>
                  </a:lnTo>
                  <a:lnTo>
                    <a:pt x="90185" y="260389"/>
                  </a:lnTo>
                  <a:lnTo>
                    <a:pt x="116140" y="225271"/>
                  </a:lnTo>
                  <a:lnTo>
                    <a:pt x="144900" y="192148"/>
                  </a:lnTo>
                  <a:lnTo>
                    <a:pt x="176307" y="161163"/>
                  </a:lnTo>
                  <a:lnTo>
                    <a:pt x="210209" y="132455"/>
                  </a:lnTo>
                  <a:lnTo>
                    <a:pt x="246449" y="106167"/>
                  </a:lnTo>
                  <a:lnTo>
                    <a:pt x="284873" y="82442"/>
                  </a:lnTo>
                  <a:lnTo>
                    <a:pt x="325325" y="61420"/>
                  </a:lnTo>
                  <a:lnTo>
                    <a:pt x="367653" y="43243"/>
                  </a:lnTo>
                  <a:lnTo>
                    <a:pt x="411699" y="28053"/>
                  </a:lnTo>
                  <a:lnTo>
                    <a:pt x="457310" y="15992"/>
                  </a:lnTo>
                  <a:lnTo>
                    <a:pt x="504330" y="7202"/>
                  </a:lnTo>
                  <a:lnTo>
                    <a:pt x="552605" y="1824"/>
                  </a:lnTo>
                  <a:lnTo>
                    <a:pt x="601979" y="0"/>
                  </a:lnTo>
                  <a:lnTo>
                    <a:pt x="651354" y="1824"/>
                  </a:lnTo>
                  <a:lnTo>
                    <a:pt x="699629" y="7202"/>
                  </a:lnTo>
                  <a:lnTo>
                    <a:pt x="746649" y="15992"/>
                  </a:lnTo>
                  <a:lnTo>
                    <a:pt x="792260" y="28053"/>
                  </a:lnTo>
                  <a:lnTo>
                    <a:pt x="836306" y="43243"/>
                  </a:lnTo>
                  <a:lnTo>
                    <a:pt x="878634" y="61420"/>
                  </a:lnTo>
                  <a:lnTo>
                    <a:pt x="919086" y="82442"/>
                  </a:lnTo>
                  <a:lnTo>
                    <a:pt x="957510" y="106167"/>
                  </a:lnTo>
                  <a:lnTo>
                    <a:pt x="993750" y="132455"/>
                  </a:lnTo>
                  <a:lnTo>
                    <a:pt x="1027652" y="161162"/>
                  </a:lnTo>
                  <a:lnTo>
                    <a:pt x="1059059" y="192148"/>
                  </a:lnTo>
                  <a:lnTo>
                    <a:pt x="1087819" y="225271"/>
                  </a:lnTo>
                  <a:lnTo>
                    <a:pt x="1113774" y="260389"/>
                  </a:lnTo>
                  <a:lnTo>
                    <a:pt x="1136772" y="297359"/>
                  </a:lnTo>
                  <a:lnTo>
                    <a:pt x="1156656" y="336042"/>
                  </a:lnTo>
                  <a:lnTo>
                    <a:pt x="1173272" y="376293"/>
                  </a:lnTo>
                  <a:lnTo>
                    <a:pt x="1186466" y="417973"/>
                  </a:lnTo>
                  <a:lnTo>
                    <a:pt x="1196081" y="460939"/>
                  </a:lnTo>
                  <a:lnTo>
                    <a:pt x="1201964" y="505050"/>
                  </a:lnTo>
                  <a:lnTo>
                    <a:pt x="1203960" y="550164"/>
                  </a:lnTo>
                  <a:lnTo>
                    <a:pt x="1201964" y="595277"/>
                  </a:lnTo>
                  <a:lnTo>
                    <a:pt x="1196081" y="639388"/>
                  </a:lnTo>
                  <a:lnTo>
                    <a:pt x="1186466" y="682354"/>
                  </a:lnTo>
                  <a:lnTo>
                    <a:pt x="1173272" y="724034"/>
                  </a:lnTo>
                  <a:lnTo>
                    <a:pt x="1156656" y="764286"/>
                  </a:lnTo>
                  <a:lnTo>
                    <a:pt x="1136772" y="802968"/>
                  </a:lnTo>
                  <a:lnTo>
                    <a:pt x="1113774" y="839938"/>
                  </a:lnTo>
                  <a:lnTo>
                    <a:pt x="1087819" y="875056"/>
                  </a:lnTo>
                  <a:lnTo>
                    <a:pt x="1059059" y="908179"/>
                  </a:lnTo>
                  <a:lnTo>
                    <a:pt x="1027652" y="939164"/>
                  </a:lnTo>
                  <a:lnTo>
                    <a:pt x="993750" y="967872"/>
                  </a:lnTo>
                  <a:lnTo>
                    <a:pt x="957510" y="994160"/>
                  </a:lnTo>
                  <a:lnTo>
                    <a:pt x="919086" y="1017885"/>
                  </a:lnTo>
                  <a:lnTo>
                    <a:pt x="878634" y="1038907"/>
                  </a:lnTo>
                  <a:lnTo>
                    <a:pt x="836306" y="1057084"/>
                  </a:lnTo>
                  <a:lnTo>
                    <a:pt x="792260" y="1072274"/>
                  </a:lnTo>
                  <a:lnTo>
                    <a:pt x="746649" y="1084335"/>
                  </a:lnTo>
                  <a:lnTo>
                    <a:pt x="699629" y="1093125"/>
                  </a:lnTo>
                  <a:lnTo>
                    <a:pt x="651354" y="1098503"/>
                  </a:lnTo>
                  <a:lnTo>
                    <a:pt x="601979" y="1100328"/>
                  </a:lnTo>
                  <a:lnTo>
                    <a:pt x="552605" y="1098503"/>
                  </a:lnTo>
                  <a:lnTo>
                    <a:pt x="504330" y="1093125"/>
                  </a:lnTo>
                  <a:lnTo>
                    <a:pt x="457310" y="1084335"/>
                  </a:lnTo>
                  <a:lnTo>
                    <a:pt x="411699" y="1072274"/>
                  </a:lnTo>
                  <a:lnTo>
                    <a:pt x="367653" y="1057084"/>
                  </a:lnTo>
                  <a:lnTo>
                    <a:pt x="325325" y="1038907"/>
                  </a:lnTo>
                  <a:lnTo>
                    <a:pt x="284873" y="1017885"/>
                  </a:lnTo>
                  <a:lnTo>
                    <a:pt x="246449" y="994160"/>
                  </a:lnTo>
                  <a:lnTo>
                    <a:pt x="210209" y="967872"/>
                  </a:lnTo>
                  <a:lnTo>
                    <a:pt x="176307" y="939165"/>
                  </a:lnTo>
                  <a:lnTo>
                    <a:pt x="144900" y="908179"/>
                  </a:lnTo>
                  <a:lnTo>
                    <a:pt x="116140" y="875056"/>
                  </a:lnTo>
                  <a:lnTo>
                    <a:pt x="90185" y="839938"/>
                  </a:lnTo>
                  <a:lnTo>
                    <a:pt x="67187" y="802968"/>
                  </a:lnTo>
                  <a:lnTo>
                    <a:pt x="47303" y="764286"/>
                  </a:lnTo>
                  <a:lnTo>
                    <a:pt x="30687" y="724034"/>
                  </a:lnTo>
                  <a:lnTo>
                    <a:pt x="17493" y="682354"/>
                  </a:lnTo>
                  <a:lnTo>
                    <a:pt x="7878" y="639388"/>
                  </a:lnTo>
                  <a:lnTo>
                    <a:pt x="1995" y="595277"/>
                  </a:lnTo>
                  <a:lnTo>
                    <a:pt x="0" y="550164"/>
                  </a:lnTo>
                  <a:close/>
                </a:path>
              </a:pathLst>
            </a:custGeom>
            <a:ln w="25400">
              <a:solidFill>
                <a:srgbClr val="AA2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18881" y="1159890"/>
            <a:ext cx="302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03845" y="2033270"/>
            <a:ext cx="1229360" cy="1125855"/>
            <a:chOff x="7403845" y="2033270"/>
            <a:chExt cx="1229360" cy="1125855"/>
          </a:xfrm>
        </p:grpSpPr>
        <p:sp>
          <p:nvSpPr>
            <p:cNvPr id="20" name="object 20"/>
            <p:cNvSpPr/>
            <p:nvPr/>
          </p:nvSpPr>
          <p:spPr>
            <a:xfrm>
              <a:off x="7416545" y="204597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601979" y="0"/>
                  </a:moveTo>
                  <a:lnTo>
                    <a:pt x="552605" y="1824"/>
                  </a:lnTo>
                  <a:lnTo>
                    <a:pt x="504330" y="7202"/>
                  </a:lnTo>
                  <a:lnTo>
                    <a:pt x="457310" y="15992"/>
                  </a:lnTo>
                  <a:lnTo>
                    <a:pt x="411699" y="28053"/>
                  </a:lnTo>
                  <a:lnTo>
                    <a:pt x="367653" y="43243"/>
                  </a:lnTo>
                  <a:lnTo>
                    <a:pt x="325325" y="61420"/>
                  </a:lnTo>
                  <a:lnTo>
                    <a:pt x="284873" y="82442"/>
                  </a:lnTo>
                  <a:lnTo>
                    <a:pt x="246449" y="106167"/>
                  </a:lnTo>
                  <a:lnTo>
                    <a:pt x="210209" y="132455"/>
                  </a:lnTo>
                  <a:lnTo>
                    <a:pt x="176307" y="161162"/>
                  </a:lnTo>
                  <a:lnTo>
                    <a:pt x="144900" y="192148"/>
                  </a:lnTo>
                  <a:lnTo>
                    <a:pt x="116140" y="225271"/>
                  </a:lnTo>
                  <a:lnTo>
                    <a:pt x="90185" y="260389"/>
                  </a:lnTo>
                  <a:lnTo>
                    <a:pt x="67187" y="297359"/>
                  </a:lnTo>
                  <a:lnTo>
                    <a:pt x="47303" y="336041"/>
                  </a:lnTo>
                  <a:lnTo>
                    <a:pt x="30687" y="376293"/>
                  </a:lnTo>
                  <a:lnTo>
                    <a:pt x="17493" y="417973"/>
                  </a:lnTo>
                  <a:lnTo>
                    <a:pt x="7878" y="460939"/>
                  </a:lnTo>
                  <a:lnTo>
                    <a:pt x="1995" y="505050"/>
                  </a:lnTo>
                  <a:lnTo>
                    <a:pt x="0" y="550163"/>
                  </a:lnTo>
                  <a:lnTo>
                    <a:pt x="1995" y="595277"/>
                  </a:lnTo>
                  <a:lnTo>
                    <a:pt x="7878" y="639388"/>
                  </a:lnTo>
                  <a:lnTo>
                    <a:pt x="17493" y="682354"/>
                  </a:lnTo>
                  <a:lnTo>
                    <a:pt x="30687" y="724034"/>
                  </a:lnTo>
                  <a:lnTo>
                    <a:pt x="47303" y="764285"/>
                  </a:lnTo>
                  <a:lnTo>
                    <a:pt x="67187" y="802968"/>
                  </a:lnTo>
                  <a:lnTo>
                    <a:pt x="90185" y="839938"/>
                  </a:lnTo>
                  <a:lnTo>
                    <a:pt x="116140" y="875056"/>
                  </a:lnTo>
                  <a:lnTo>
                    <a:pt x="144900" y="908179"/>
                  </a:lnTo>
                  <a:lnTo>
                    <a:pt x="176307" y="939164"/>
                  </a:lnTo>
                  <a:lnTo>
                    <a:pt x="210209" y="967872"/>
                  </a:lnTo>
                  <a:lnTo>
                    <a:pt x="246449" y="994160"/>
                  </a:lnTo>
                  <a:lnTo>
                    <a:pt x="284873" y="1017885"/>
                  </a:lnTo>
                  <a:lnTo>
                    <a:pt x="325325" y="1038907"/>
                  </a:lnTo>
                  <a:lnTo>
                    <a:pt x="367653" y="1057084"/>
                  </a:lnTo>
                  <a:lnTo>
                    <a:pt x="411699" y="1072274"/>
                  </a:lnTo>
                  <a:lnTo>
                    <a:pt x="457310" y="1084335"/>
                  </a:lnTo>
                  <a:lnTo>
                    <a:pt x="504330" y="1093125"/>
                  </a:lnTo>
                  <a:lnTo>
                    <a:pt x="552605" y="1098503"/>
                  </a:lnTo>
                  <a:lnTo>
                    <a:pt x="601979" y="1100328"/>
                  </a:lnTo>
                  <a:lnTo>
                    <a:pt x="651354" y="1098503"/>
                  </a:lnTo>
                  <a:lnTo>
                    <a:pt x="699629" y="1093125"/>
                  </a:lnTo>
                  <a:lnTo>
                    <a:pt x="746649" y="1084335"/>
                  </a:lnTo>
                  <a:lnTo>
                    <a:pt x="792260" y="1072274"/>
                  </a:lnTo>
                  <a:lnTo>
                    <a:pt x="836306" y="1057084"/>
                  </a:lnTo>
                  <a:lnTo>
                    <a:pt x="878634" y="1038907"/>
                  </a:lnTo>
                  <a:lnTo>
                    <a:pt x="919086" y="1017885"/>
                  </a:lnTo>
                  <a:lnTo>
                    <a:pt x="957510" y="994160"/>
                  </a:lnTo>
                  <a:lnTo>
                    <a:pt x="993750" y="967872"/>
                  </a:lnTo>
                  <a:lnTo>
                    <a:pt x="1027652" y="939165"/>
                  </a:lnTo>
                  <a:lnTo>
                    <a:pt x="1059059" y="908179"/>
                  </a:lnTo>
                  <a:lnTo>
                    <a:pt x="1087819" y="875056"/>
                  </a:lnTo>
                  <a:lnTo>
                    <a:pt x="1113774" y="839938"/>
                  </a:lnTo>
                  <a:lnTo>
                    <a:pt x="1136772" y="802968"/>
                  </a:lnTo>
                  <a:lnTo>
                    <a:pt x="1156656" y="764286"/>
                  </a:lnTo>
                  <a:lnTo>
                    <a:pt x="1173272" y="724034"/>
                  </a:lnTo>
                  <a:lnTo>
                    <a:pt x="1186466" y="682354"/>
                  </a:lnTo>
                  <a:lnTo>
                    <a:pt x="1196081" y="639388"/>
                  </a:lnTo>
                  <a:lnTo>
                    <a:pt x="1201964" y="595277"/>
                  </a:lnTo>
                  <a:lnTo>
                    <a:pt x="1203959" y="550163"/>
                  </a:lnTo>
                  <a:lnTo>
                    <a:pt x="1201964" y="505050"/>
                  </a:lnTo>
                  <a:lnTo>
                    <a:pt x="1196081" y="460939"/>
                  </a:lnTo>
                  <a:lnTo>
                    <a:pt x="1186466" y="417973"/>
                  </a:lnTo>
                  <a:lnTo>
                    <a:pt x="1173272" y="376293"/>
                  </a:lnTo>
                  <a:lnTo>
                    <a:pt x="1156656" y="336042"/>
                  </a:lnTo>
                  <a:lnTo>
                    <a:pt x="1136772" y="297359"/>
                  </a:lnTo>
                  <a:lnTo>
                    <a:pt x="1113774" y="260389"/>
                  </a:lnTo>
                  <a:lnTo>
                    <a:pt x="1087819" y="225271"/>
                  </a:lnTo>
                  <a:lnTo>
                    <a:pt x="1059059" y="192148"/>
                  </a:lnTo>
                  <a:lnTo>
                    <a:pt x="1027652" y="161163"/>
                  </a:lnTo>
                  <a:lnTo>
                    <a:pt x="993750" y="132455"/>
                  </a:lnTo>
                  <a:lnTo>
                    <a:pt x="957510" y="106167"/>
                  </a:lnTo>
                  <a:lnTo>
                    <a:pt x="919086" y="82442"/>
                  </a:lnTo>
                  <a:lnTo>
                    <a:pt x="878634" y="61420"/>
                  </a:lnTo>
                  <a:lnTo>
                    <a:pt x="836306" y="43243"/>
                  </a:lnTo>
                  <a:lnTo>
                    <a:pt x="792260" y="28053"/>
                  </a:lnTo>
                  <a:lnTo>
                    <a:pt x="746649" y="15992"/>
                  </a:lnTo>
                  <a:lnTo>
                    <a:pt x="699629" y="7202"/>
                  </a:lnTo>
                  <a:lnTo>
                    <a:pt x="651354" y="1824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AAC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16545" y="204597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0" y="550163"/>
                  </a:moveTo>
                  <a:lnTo>
                    <a:pt x="1995" y="505050"/>
                  </a:lnTo>
                  <a:lnTo>
                    <a:pt x="7878" y="460939"/>
                  </a:lnTo>
                  <a:lnTo>
                    <a:pt x="17493" y="417973"/>
                  </a:lnTo>
                  <a:lnTo>
                    <a:pt x="30687" y="376293"/>
                  </a:lnTo>
                  <a:lnTo>
                    <a:pt x="47303" y="336041"/>
                  </a:lnTo>
                  <a:lnTo>
                    <a:pt x="67187" y="297359"/>
                  </a:lnTo>
                  <a:lnTo>
                    <a:pt x="90185" y="260389"/>
                  </a:lnTo>
                  <a:lnTo>
                    <a:pt x="116140" y="225271"/>
                  </a:lnTo>
                  <a:lnTo>
                    <a:pt x="144900" y="192148"/>
                  </a:lnTo>
                  <a:lnTo>
                    <a:pt x="176307" y="161162"/>
                  </a:lnTo>
                  <a:lnTo>
                    <a:pt x="210209" y="132455"/>
                  </a:lnTo>
                  <a:lnTo>
                    <a:pt x="246449" y="106167"/>
                  </a:lnTo>
                  <a:lnTo>
                    <a:pt x="284873" y="82442"/>
                  </a:lnTo>
                  <a:lnTo>
                    <a:pt x="325325" y="61420"/>
                  </a:lnTo>
                  <a:lnTo>
                    <a:pt x="367653" y="43243"/>
                  </a:lnTo>
                  <a:lnTo>
                    <a:pt x="411699" y="28053"/>
                  </a:lnTo>
                  <a:lnTo>
                    <a:pt x="457310" y="15992"/>
                  </a:lnTo>
                  <a:lnTo>
                    <a:pt x="504330" y="7202"/>
                  </a:lnTo>
                  <a:lnTo>
                    <a:pt x="552605" y="1824"/>
                  </a:lnTo>
                  <a:lnTo>
                    <a:pt x="601979" y="0"/>
                  </a:lnTo>
                  <a:lnTo>
                    <a:pt x="651354" y="1824"/>
                  </a:lnTo>
                  <a:lnTo>
                    <a:pt x="699629" y="7202"/>
                  </a:lnTo>
                  <a:lnTo>
                    <a:pt x="746649" y="15992"/>
                  </a:lnTo>
                  <a:lnTo>
                    <a:pt x="792260" y="28053"/>
                  </a:lnTo>
                  <a:lnTo>
                    <a:pt x="836306" y="43243"/>
                  </a:lnTo>
                  <a:lnTo>
                    <a:pt x="878634" y="61420"/>
                  </a:lnTo>
                  <a:lnTo>
                    <a:pt x="919086" y="82442"/>
                  </a:lnTo>
                  <a:lnTo>
                    <a:pt x="957510" y="106167"/>
                  </a:lnTo>
                  <a:lnTo>
                    <a:pt x="993750" y="132455"/>
                  </a:lnTo>
                  <a:lnTo>
                    <a:pt x="1027652" y="161163"/>
                  </a:lnTo>
                  <a:lnTo>
                    <a:pt x="1059059" y="192148"/>
                  </a:lnTo>
                  <a:lnTo>
                    <a:pt x="1087819" y="225271"/>
                  </a:lnTo>
                  <a:lnTo>
                    <a:pt x="1113774" y="260389"/>
                  </a:lnTo>
                  <a:lnTo>
                    <a:pt x="1136772" y="297359"/>
                  </a:lnTo>
                  <a:lnTo>
                    <a:pt x="1156656" y="336042"/>
                  </a:lnTo>
                  <a:lnTo>
                    <a:pt x="1173272" y="376293"/>
                  </a:lnTo>
                  <a:lnTo>
                    <a:pt x="1186466" y="417973"/>
                  </a:lnTo>
                  <a:lnTo>
                    <a:pt x="1196081" y="460939"/>
                  </a:lnTo>
                  <a:lnTo>
                    <a:pt x="1201964" y="505050"/>
                  </a:lnTo>
                  <a:lnTo>
                    <a:pt x="1203959" y="550163"/>
                  </a:lnTo>
                  <a:lnTo>
                    <a:pt x="1201964" y="595277"/>
                  </a:lnTo>
                  <a:lnTo>
                    <a:pt x="1196081" y="639388"/>
                  </a:lnTo>
                  <a:lnTo>
                    <a:pt x="1186466" y="682354"/>
                  </a:lnTo>
                  <a:lnTo>
                    <a:pt x="1173272" y="724034"/>
                  </a:lnTo>
                  <a:lnTo>
                    <a:pt x="1156656" y="764286"/>
                  </a:lnTo>
                  <a:lnTo>
                    <a:pt x="1136772" y="802968"/>
                  </a:lnTo>
                  <a:lnTo>
                    <a:pt x="1113774" y="839938"/>
                  </a:lnTo>
                  <a:lnTo>
                    <a:pt x="1087819" y="875056"/>
                  </a:lnTo>
                  <a:lnTo>
                    <a:pt x="1059059" y="908179"/>
                  </a:lnTo>
                  <a:lnTo>
                    <a:pt x="1027652" y="939165"/>
                  </a:lnTo>
                  <a:lnTo>
                    <a:pt x="993750" y="967872"/>
                  </a:lnTo>
                  <a:lnTo>
                    <a:pt x="957510" y="994160"/>
                  </a:lnTo>
                  <a:lnTo>
                    <a:pt x="919086" y="1017885"/>
                  </a:lnTo>
                  <a:lnTo>
                    <a:pt x="878634" y="1038907"/>
                  </a:lnTo>
                  <a:lnTo>
                    <a:pt x="836306" y="1057084"/>
                  </a:lnTo>
                  <a:lnTo>
                    <a:pt x="792260" y="1072274"/>
                  </a:lnTo>
                  <a:lnTo>
                    <a:pt x="746649" y="1084335"/>
                  </a:lnTo>
                  <a:lnTo>
                    <a:pt x="699629" y="1093125"/>
                  </a:lnTo>
                  <a:lnTo>
                    <a:pt x="651354" y="1098503"/>
                  </a:lnTo>
                  <a:lnTo>
                    <a:pt x="601979" y="1100328"/>
                  </a:lnTo>
                  <a:lnTo>
                    <a:pt x="552605" y="1098503"/>
                  </a:lnTo>
                  <a:lnTo>
                    <a:pt x="504330" y="1093125"/>
                  </a:lnTo>
                  <a:lnTo>
                    <a:pt x="457310" y="1084335"/>
                  </a:lnTo>
                  <a:lnTo>
                    <a:pt x="411699" y="1072274"/>
                  </a:lnTo>
                  <a:lnTo>
                    <a:pt x="367653" y="1057084"/>
                  </a:lnTo>
                  <a:lnTo>
                    <a:pt x="325325" y="1038907"/>
                  </a:lnTo>
                  <a:lnTo>
                    <a:pt x="284873" y="1017885"/>
                  </a:lnTo>
                  <a:lnTo>
                    <a:pt x="246449" y="994160"/>
                  </a:lnTo>
                  <a:lnTo>
                    <a:pt x="210209" y="967872"/>
                  </a:lnTo>
                  <a:lnTo>
                    <a:pt x="176307" y="939164"/>
                  </a:lnTo>
                  <a:lnTo>
                    <a:pt x="144900" y="908179"/>
                  </a:lnTo>
                  <a:lnTo>
                    <a:pt x="116140" y="875056"/>
                  </a:lnTo>
                  <a:lnTo>
                    <a:pt x="90185" y="839938"/>
                  </a:lnTo>
                  <a:lnTo>
                    <a:pt x="67187" y="802968"/>
                  </a:lnTo>
                  <a:lnTo>
                    <a:pt x="47303" y="764285"/>
                  </a:lnTo>
                  <a:lnTo>
                    <a:pt x="30687" y="724034"/>
                  </a:lnTo>
                  <a:lnTo>
                    <a:pt x="17493" y="682354"/>
                  </a:lnTo>
                  <a:lnTo>
                    <a:pt x="7878" y="639388"/>
                  </a:lnTo>
                  <a:lnTo>
                    <a:pt x="1995" y="595277"/>
                  </a:lnTo>
                  <a:lnTo>
                    <a:pt x="0" y="550163"/>
                  </a:lnTo>
                  <a:close/>
                </a:path>
              </a:pathLst>
            </a:custGeom>
            <a:ln w="25400">
              <a:solidFill>
                <a:srgbClr val="7B96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822818" y="2470480"/>
            <a:ext cx="3917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ool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420609" y="3343909"/>
            <a:ext cx="1229360" cy="1125855"/>
            <a:chOff x="7420609" y="3343909"/>
            <a:chExt cx="1229360" cy="1125855"/>
          </a:xfrm>
        </p:grpSpPr>
        <p:sp>
          <p:nvSpPr>
            <p:cNvPr id="24" name="object 24"/>
            <p:cNvSpPr/>
            <p:nvPr/>
          </p:nvSpPr>
          <p:spPr>
            <a:xfrm>
              <a:off x="7433309" y="3356609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4">
                  <a:moveTo>
                    <a:pt x="601980" y="0"/>
                  </a:moveTo>
                  <a:lnTo>
                    <a:pt x="552605" y="1824"/>
                  </a:lnTo>
                  <a:lnTo>
                    <a:pt x="504330" y="7202"/>
                  </a:lnTo>
                  <a:lnTo>
                    <a:pt x="457310" y="15992"/>
                  </a:lnTo>
                  <a:lnTo>
                    <a:pt x="411699" y="28053"/>
                  </a:lnTo>
                  <a:lnTo>
                    <a:pt x="367653" y="43243"/>
                  </a:lnTo>
                  <a:lnTo>
                    <a:pt x="325325" y="61420"/>
                  </a:lnTo>
                  <a:lnTo>
                    <a:pt x="284873" y="82442"/>
                  </a:lnTo>
                  <a:lnTo>
                    <a:pt x="246449" y="106167"/>
                  </a:lnTo>
                  <a:lnTo>
                    <a:pt x="210209" y="132455"/>
                  </a:lnTo>
                  <a:lnTo>
                    <a:pt x="176307" y="161162"/>
                  </a:lnTo>
                  <a:lnTo>
                    <a:pt x="144900" y="192148"/>
                  </a:lnTo>
                  <a:lnTo>
                    <a:pt x="116140" y="225271"/>
                  </a:lnTo>
                  <a:lnTo>
                    <a:pt x="90185" y="260389"/>
                  </a:lnTo>
                  <a:lnTo>
                    <a:pt x="67187" y="297359"/>
                  </a:lnTo>
                  <a:lnTo>
                    <a:pt x="47303" y="336041"/>
                  </a:lnTo>
                  <a:lnTo>
                    <a:pt x="30687" y="376293"/>
                  </a:lnTo>
                  <a:lnTo>
                    <a:pt x="17493" y="417973"/>
                  </a:lnTo>
                  <a:lnTo>
                    <a:pt x="7878" y="460939"/>
                  </a:lnTo>
                  <a:lnTo>
                    <a:pt x="1995" y="505050"/>
                  </a:lnTo>
                  <a:lnTo>
                    <a:pt x="0" y="550163"/>
                  </a:lnTo>
                  <a:lnTo>
                    <a:pt x="1995" y="595286"/>
                  </a:lnTo>
                  <a:lnTo>
                    <a:pt x="7878" y="639403"/>
                  </a:lnTo>
                  <a:lnTo>
                    <a:pt x="17493" y="682374"/>
                  </a:lnTo>
                  <a:lnTo>
                    <a:pt x="30687" y="724058"/>
                  </a:lnTo>
                  <a:lnTo>
                    <a:pt x="47303" y="764312"/>
                  </a:lnTo>
                  <a:lnTo>
                    <a:pt x="67187" y="802996"/>
                  </a:lnTo>
                  <a:lnTo>
                    <a:pt x="90185" y="839967"/>
                  </a:lnTo>
                  <a:lnTo>
                    <a:pt x="116140" y="875083"/>
                  </a:lnTo>
                  <a:lnTo>
                    <a:pt x="144900" y="908204"/>
                  </a:lnTo>
                  <a:lnTo>
                    <a:pt x="176307" y="939188"/>
                  </a:lnTo>
                  <a:lnTo>
                    <a:pt x="210209" y="967893"/>
                  </a:lnTo>
                  <a:lnTo>
                    <a:pt x="246449" y="994178"/>
                  </a:lnTo>
                  <a:lnTo>
                    <a:pt x="284873" y="1017900"/>
                  </a:lnTo>
                  <a:lnTo>
                    <a:pt x="325325" y="1038919"/>
                  </a:lnTo>
                  <a:lnTo>
                    <a:pt x="367653" y="1057093"/>
                  </a:lnTo>
                  <a:lnTo>
                    <a:pt x="411699" y="1072280"/>
                  </a:lnTo>
                  <a:lnTo>
                    <a:pt x="457310" y="1084338"/>
                  </a:lnTo>
                  <a:lnTo>
                    <a:pt x="504330" y="1093127"/>
                  </a:lnTo>
                  <a:lnTo>
                    <a:pt x="552605" y="1098504"/>
                  </a:lnTo>
                  <a:lnTo>
                    <a:pt x="601980" y="1100327"/>
                  </a:lnTo>
                  <a:lnTo>
                    <a:pt x="651354" y="1098504"/>
                  </a:lnTo>
                  <a:lnTo>
                    <a:pt x="699629" y="1093127"/>
                  </a:lnTo>
                  <a:lnTo>
                    <a:pt x="746649" y="1084338"/>
                  </a:lnTo>
                  <a:lnTo>
                    <a:pt x="792260" y="1072280"/>
                  </a:lnTo>
                  <a:lnTo>
                    <a:pt x="836306" y="1057093"/>
                  </a:lnTo>
                  <a:lnTo>
                    <a:pt x="878634" y="1038919"/>
                  </a:lnTo>
                  <a:lnTo>
                    <a:pt x="919086" y="1017900"/>
                  </a:lnTo>
                  <a:lnTo>
                    <a:pt x="957510" y="994178"/>
                  </a:lnTo>
                  <a:lnTo>
                    <a:pt x="993750" y="967893"/>
                  </a:lnTo>
                  <a:lnTo>
                    <a:pt x="1027652" y="939188"/>
                  </a:lnTo>
                  <a:lnTo>
                    <a:pt x="1059059" y="908204"/>
                  </a:lnTo>
                  <a:lnTo>
                    <a:pt x="1087819" y="875083"/>
                  </a:lnTo>
                  <a:lnTo>
                    <a:pt x="1113774" y="839967"/>
                  </a:lnTo>
                  <a:lnTo>
                    <a:pt x="1136772" y="802996"/>
                  </a:lnTo>
                  <a:lnTo>
                    <a:pt x="1156656" y="764312"/>
                  </a:lnTo>
                  <a:lnTo>
                    <a:pt x="1173272" y="724058"/>
                  </a:lnTo>
                  <a:lnTo>
                    <a:pt x="1186466" y="682374"/>
                  </a:lnTo>
                  <a:lnTo>
                    <a:pt x="1196081" y="639403"/>
                  </a:lnTo>
                  <a:lnTo>
                    <a:pt x="1201964" y="595286"/>
                  </a:lnTo>
                  <a:lnTo>
                    <a:pt x="1203960" y="550163"/>
                  </a:lnTo>
                  <a:lnTo>
                    <a:pt x="1201964" y="505050"/>
                  </a:lnTo>
                  <a:lnTo>
                    <a:pt x="1196081" y="460939"/>
                  </a:lnTo>
                  <a:lnTo>
                    <a:pt x="1186466" y="417973"/>
                  </a:lnTo>
                  <a:lnTo>
                    <a:pt x="1173272" y="376293"/>
                  </a:lnTo>
                  <a:lnTo>
                    <a:pt x="1156656" y="336042"/>
                  </a:lnTo>
                  <a:lnTo>
                    <a:pt x="1136772" y="297359"/>
                  </a:lnTo>
                  <a:lnTo>
                    <a:pt x="1113774" y="260389"/>
                  </a:lnTo>
                  <a:lnTo>
                    <a:pt x="1087819" y="225271"/>
                  </a:lnTo>
                  <a:lnTo>
                    <a:pt x="1059059" y="192148"/>
                  </a:lnTo>
                  <a:lnTo>
                    <a:pt x="1027652" y="161163"/>
                  </a:lnTo>
                  <a:lnTo>
                    <a:pt x="993750" y="132455"/>
                  </a:lnTo>
                  <a:lnTo>
                    <a:pt x="957510" y="106167"/>
                  </a:lnTo>
                  <a:lnTo>
                    <a:pt x="919086" y="82442"/>
                  </a:lnTo>
                  <a:lnTo>
                    <a:pt x="878634" y="61420"/>
                  </a:lnTo>
                  <a:lnTo>
                    <a:pt x="836306" y="43243"/>
                  </a:lnTo>
                  <a:lnTo>
                    <a:pt x="792260" y="28053"/>
                  </a:lnTo>
                  <a:lnTo>
                    <a:pt x="746649" y="15992"/>
                  </a:lnTo>
                  <a:lnTo>
                    <a:pt x="699629" y="7202"/>
                  </a:lnTo>
                  <a:lnTo>
                    <a:pt x="651354" y="1824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rgbClr val="5055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33309" y="3356609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4">
                  <a:moveTo>
                    <a:pt x="0" y="550163"/>
                  </a:moveTo>
                  <a:lnTo>
                    <a:pt x="1995" y="505050"/>
                  </a:lnTo>
                  <a:lnTo>
                    <a:pt x="7878" y="460939"/>
                  </a:lnTo>
                  <a:lnTo>
                    <a:pt x="17493" y="417973"/>
                  </a:lnTo>
                  <a:lnTo>
                    <a:pt x="30687" y="376293"/>
                  </a:lnTo>
                  <a:lnTo>
                    <a:pt x="47303" y="336041"/>
                  </a:lnTo>
                  <a:lnTo>
                    <a:pt x="67187" y="297359"/>
                  </a:lnTo>
                  <a:lnTo>
                    <a:pt x="90185" y="260389"/>
                  </a:lnTo>
                  <a:lnTo>
                    <a:pt x="116140" y="225271"/>
                  </a:lnTo>
                  <a:lnTo>
                    <a:pt x="144900" y="192148"/>
                  </a:lnTo>
                  <a:lnTo>
                    <a:pt x="176307" y="161162"/>
                  </a:lnTo>
                  <a:lnTo>
                    <a:pt x="210209" y="132455"/>
                  </a:lnTo>
                  <a:lnTo>
                    <a:pt x="246449" y="106167"/>
                  </a:lnTo>
                  <a:lnTo>
                    <a:pt x="284873" y="82442"/>
                  </a:lnTo>
                  <a:lnTo>
                    <a:pt x="325325" y="61420"/>
                  </a:lnTo>
                  <a:lnTo>
                    <a:pt x="367653" y="43243"/>
                  </a:lnTo>
                  <a:lnTo>
                    <a:pt x="411699" y="28053"/>
                  </a:lnTo>
                  <a:lnTo>
                    <a:pt x="457310" y="15992"/>
                  </a:lnTo>
                  <a:lnTo>
                    <a:pt x="504330" y="7202"/>
                  </a:lnTo>
                  <a:lnTo>
                    <a:pt x="552605" y="1824"/>
                  </a:lnTo>
                  <a:lnTo>
                    <a:pt x="601980" y="0"/>
                  </a:lnTo>
                  <a:lnTo>
                    <a:pt x="651354" y="1824"/>
                  </a:lnTo>
                  <a:lnTo>
                    <a:pt x="699629" y="7202"/>
                  </a:lnTo>
                  <a:lnTo>
                    <a:pt x="746649" y="15992"/>
                  </a:lnTo>
                  <a:lnTo>
                    <a:pt x="792260" y="28053"/>
                  </a:lnTo>
                  <a:lnTo>
                    <a:pt x="836306" y="43243"/>
                  </a:lnTo>
                  <a:lnTo>
                    <a:pt x="878634" y="61420"/>
                  </a:lnTo>
                  <a:lnTo>
                    <a:pt x="919086" y="82442"/>
                  </a:lnTo>
                  <a:lnTo>
                    <a:pt x="957510" y="106167"/>
                  </a:lnTo>
                  <a:lnTo>
                    <a:pt x="993750" y="132455"/>
                  </a:lnTo>
                  <a:lnTo>
                    <a:pt x="1027652" y="161163"/>
                  </a:lnTo>
                  <a:lnTo>
                    <a:pt x="1059059" y="192148"/>
                  </a:lnTo>
                  <a:lnTo>
                    <a:pt x="1087819" y="225271"/>
                  </a:lnTo>
                  <a:lnTo>
                    <a:pt x="1113774" y="260389"/>
                  </a:lnTo>
                  <a:lnTo>
                    <a:pt x="1136772" y="297359"/>
                  </a:lnTo>
                  <a:lnTo>
                    <a:pt x="1156656" y="336042"/>
                  </a:lnTo>
                  <a:lnTo>
                    <a:pt x="1173272" y="376293"/>
                  </a:lnTo>
                  <a:lnTo>
                    <a:pt x="1186466" y="417973"/>
                  </a:lnTo>
                  <a:lnTo>
                    <a:pt x="1196081" y="460939"/>
                  </a:lnTo>
                  <a:lnTo>
                    <a:pt x="1201964" y="505050"/>
                  </a:lnTo>
                  <a:lnTo>
                    <a:pt x="1203960" y="550163"/>
                  </a:lnTo>
                  <a:lnTo>
                    <a:pt x="1201964" y="595286"/>
                  </a:lnTo>
                  <a:lnTo>
                    <a:pt x="1196081" y="639403"/>
                  </a:lnTo>
                  <a:lnTo>
                    <a:pt x="1186466" y="682374"/>
                  </a:lnTo>
                  <a:lnTo>
                    <a:pt x="1173272" y="724058"/>
                  </a:lnTo>
                  <a:lnTo>
                    <a:pt x="1156656" y="764312"/>
                  </a:lnTo>
                  <a:lnTo>
                    <a:pt x="1136772" y="802996"/>
                  </a:lnTo>
                  <a:lnTo>
                    <a:pt x="1113774" y="839967"/>
                  </a:lnTo>
                  <a:lnTo>
                    <a:pt x="1087819" y="875083"/>
                  </a:lnTo>
                  <a:lnTo>
                    <a:pt x="1059059" y="908204"/>
                  </a:lnTo>
                  <a:lnTo>
                    <a:pt x="1027652" y="939188"/>
                  </a:lnTo>
                  <a:lnTo>
                    <a:pt x="993750" y="967893"/>
                  </a:lnTo>
                  <a:lnTo>
                    <a:pt x="957510" y="994178"/>
                  </a:lnTo>
                  <a:lnTo>
                    <a:pt x="919086" y="1017900"/>
                  </a:lnTo>
                  <a:lnTo>
                    <a:pt x="878634" y="1038919"/>
                  </a:lnTo>
                  <a:lnTo>
                    <a:pt x="836306" y="1057093"/>
                  </a:lnTo>
                  <a:lnTo>
                    <a:pt x="792260" y="1072280"/>
                  </a:lnTo>
                  <a:lnTo>
                    <a:pt x="746649" y="1084338"/>
                  </a:lnTo>
                  <a:lnTo>
                    <a:pt x="699629" y="1093127"/>
                  </a:lnTo>
                  <a:lnTo>
                    <a:pt x="651354" y="1098504"/>
                  </a:lnTo>
                  <a:lnTo>
                    <a:pt x="601980" y="1100327"/>
                  </a:lnTo>
                  <a:lnTo>
                    <a:pt x="552605" y="1098504"/>
                  </a:lnTo>
                  <a:lnTo>
                    <a:pt x="504330" y="1093127"/>
                  </a:lnTo>
                  <a:lnTo>
                    <a:pt x="457310" y="1084338"/>
                  </a:lnTo>
                  <a:lnTo>
                    <a:pt x="411699" y="1072280"/>
                  </a:lnTo>
                  <a:lnTo>
                    <a:pt x="367653" y="1057093"/>
                  </a:lnTo>
                  <a:lnTo>
                    <a:pt x="325325" y="1038919"/>
                  </a:lnTo>
                  <a:lnTo>
                    <a:pt x="284873" y="1017900"/>
                  </a:lnTo>
                  <a:lnTo>
                    <a:pt x="246449" y="994178"/>
                  </a:lnTo>
                  <a:lnTo>
                    <a:pt x="210209" y="967893"/>
                  </a:lnTo>
                  <a:lnTo>
                    <a:pt x="176307" y="939188"/>
                  </a:lnTo>
                  <a:lnTo>
                    <a:pt x="144900" y="908204"/>
                  </a:lnTo>
                  <a:lnTo>
                    <a:pt x="116140" y="875083"/>
                  </a:lnTo>
                  <a:lnTo>
                    <a:pt x="90185" y="839967"/>
                  </a:lnTo>
                  <a:lnTo>
                    <a:pt x="67187" y="802996"/>
                  </a:lnTo>
                  <a:lnTo>
                    <a:pt x="47303" y="764312"/>
                  </a:lnTo>
                  <a:lnTo>
                    <a:pt x="30687" y="724058"/>
                  </a:lnTo>
                  <a:lnTo>
                    <a:pt x="17493" y="682374"/>
                  </a:lnTo>
                  <a:lnTo>
                    <a:pt x="7878" y="639403"/>
                  </a:lnTo>
                  <a:lnTo>
                    <a:pt x="1995" y="595286"/>
                  </a:lnTo>
                  <a:lnTo>
                    <a:pt x="0" y="550163"/>
                  </a:lnTo>
                  <a:close/>
                </a:path>
              </a:pathLst>
            </a:custGeom>
            <a:ln w="25400">
              <a:solidFill>
                <a:srgbClr val="393D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726806" y="3782059"/>
            <a:ext cx="6184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Archive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0902" y="16001"/>
            <a:ext cx="322580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12465" algn="l"/>
              </a:tabLst>
            </a:pPr>
            <a:r>
              <a:rPr sz="2600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</a:t>
            </a:r>
            <a:r>
              <a:rPr sz="2600" u="heavy" spc="-1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Access</a:t>
            </a:r>
            <a:r>
              <a:rPr sz="2600" u="heavy" spc="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Tiers	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701421"/>
            <a:ext cx="599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40" dirty="0">
                <a:solidFill>
                  <a:srgbClr val="006FC0"/>
                </a:solidFill>
                <a:latin typeface="Trebuchet MS"/>
                <a:cs typeface="Trebuchet MS"/>
              </a:rPr>
              <a:t>Hot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1241298"/>
            <a:ext cx="124460" cy="42481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840" y="836676"/>
            <a:ext cx="2726690" cy="82931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605"/>
              </a:spcBef>
              <a:buFont typeface="Segoe UI Symbol"/>
              <a:buChar char="⮚"/>
              <a:tabLst>
                <a:tab pos="380365" algn="l"/>
                <a:tab pos="3810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Frequently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900">
              <a:latin typeface="Trebuchet MS"/>
              <a:cs typeface="Trebuchet MS"/>
            </a:endParaRPr>
          </a:p>
          <a:p>
            <a:pPr marL="381000" marR="5080" lvl="1" indent="76200">
              <a:lnSpc>
                <a:spcPct val="146700"/>
              </a:lnSpc>
              <a:spcBef>
                <a:spcPts val="5"/>
              </a:spcBef>
              <a:buFont typeface="Segoe UI Symbol"/>
              <a:buChar char="⮚"/>
              <a:tabLst>
                <a:tab pos="838200" algn="l"/>
                <a:tab pos="8388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Example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images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website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Low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latency</a:t>
            </a:r>
            <a:endParaRPr sz="900">
              <a:latin typeface="Trebuchet MS"/>
              <a:cs typeface="Trebuchet MS"/>
            </a:endParaRPr>
          </a:p>
          <a:p>
            <a:pPr marL="381000">
              <a:lnSpc>
                <a:spcPct val="100000"/>
              </a:lnSpc>
              <a:spcBef>
                <a:spcPts val="490"/>
              </a:spcBef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Higher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939" y="1716786"/>
            <a:ext cx="2242185" cy="4279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30" dirty="0">
                <a:solidFill>
                  <a:srgbClr val="006FC0"/>
                </a:solidFill>
                <a:latin typeface="Trebuchet MS"/>
                <a:cs typeface="Trebuchet MS"/>
              </a:rPr>
              <a:t>Cool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Infrequent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" y="2117852"/>
            <a:ext cx="2939415" cy="82867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850900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Example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invoices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customers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11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cy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Lower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49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least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30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days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939" y="3061207"/>
            <a:ext cx="8115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11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b="1" spc="-3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b="1" spc="2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b="1" spc="1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900" b="1" spc="-4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b="1" spc="-10" dirty="0">
                <a:solidFill>
                  <a:srgbClr val="006FC0"/>
                </a:solidFill>
                <a:latin typeface="Trebuchet MS"/>
                <a:cs typeface="Trebuchet MS"/>
              </a:rPr>
              <a:t>ve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4840" y="3262629"/>
            <a:ext cx="15398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80365" algn="l"/>
                <a:tab pos="3810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Rarely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40" y="3398266"/>
            <a:ext cx="5433060" cy="1029969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0365" marR="2969260" indent="-380365" algn="r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80365" algn="l"/>
                <a:tab pos="3810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Ex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am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long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acku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  <a:p>
            <a:pPr marL="380365" marR="3007360" indent="-380365" algn="r">
              <a:lnSpc>
                <a:spcPct val="100000"/>
              </a:lnSpc>
              <a:spcBef>
                <a:spcPts val="505"/>
              </a:spcBef>
              <a:buFont typeface="Segoe UI Symbol"/>
              <a:buChar char="⮚"/>
              <a:tabLst>
                <a:tab pos="380365" algn="l"/>
                <a:tab pos="3810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Highest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times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Latency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hours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4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least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180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days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Case: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Business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mandated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Archiving,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long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term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retention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healthcare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60061" y="1720850"/>
            <a:ext cx="1229360" cy="1125855"/>
            <a:chOff x="4560061" y="1720850"/>
            <a:chExt cx="1229360" cy="1125855"/>
          </a:xfrm>
        </p:grpSpPr>
        <p:sp>
          <p:nvSpPr>
            <p:cNvPr id="13" name="object 13"/>
            <p:cNvSpPr/>
            <p:nvPr/>
          </p:nvSpPr>
          <p:spPr>
            <a:xfrm>
              <a:off x="4572761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60" h="1100455">
                  <a:moveTo>
                    <a:pt x="601979" y="0"/>
                  </a:moveTo>
                  <a:lnTo>
                    <a:pt x="552605" y="1823"/>
                  </a:lnTo>
                  <a:lnTo>
                    <a:pt x="504330" y="7198"/>
                  </a:lnTo>
                  <a:lnTo>
                    <a:pt x="457310" y="15985"/>
                  </a:lnTo>
                  <a:lnTo>
                    <a:pt x="411699" y="28041"/>
                  </a:lnTo>
                  <a:lnTo>
                    <a:pt x="367653" y="43225"/>
                  </a:lnTo>
                  <a:lnTo>
                    <a:pt x="325325" y="61396"/>
                  </a:lnTo>
                  <a:lnTo>
                    <a:pt x="284873" y="82411"/>
                  </a:lnTo>
                  <a:lnTo>
                    <a:pt x="246449" y="106131"/>
                  </a:lnTo>
                  <a:lnTo>
                    <a:pt x="210209" y="132412"/>
                  </a:lnTo>
                  <a:lnTo>
                    <a:pt x="176307" y="161115"/>
                  </a:lnTo>
                  <a:lnTo>
                    <a:pt x="144900" y="192097"/>
                  </a:lnTo>
                  <a:lnTo>
                    <a:pt x="116140" y="225216"/>
                  </a:lnTo>
                  <a:lnTo>
                    <a:pt x="90185" y="260332"/>
                  </a:lnTo>
                  <a:lnTo>
                    <a:pt x="67187" y="297303"/>
                  </a:lnTo>
                  <a:lnTo>
                    <a:pt x="47303" y="335988"/>
                  </a:lnTo>
                  <a:lnTo>
                    <a:pt x="30687" y="376245"/>
                  </a:lnTo>
                  <a:lnTo>
                    <a:pt x="17493" y="417932"/>
                  </a:lnTo>
                  <a:lnTo>
                    <a:pt x="7878" y="460909"/>
                  </a:lnTo>
                  <a:lnTo>
                    <a:pt x="1995" y="505033"/>
                  </a:lnTo>
                  <a:lnTo>
                    <a:pt x="0" y="550163"/>
                  </a:lnTo>
                  <a:lnTo>
                    <a:pt x="1995" y="595277"/>
                  </a:lnTo>
                  <a:lnTo>
                    <a:pt x="7878" y="639388"/>
                  </a:lnTo>
                  <a:lnTo>
                    <a:pt x="17493" y="682354"/>
                  </a:lnTo>
                  <a:lnTo>
                    <a:pt x="30687" y="724034"/>
                  </a:lnTo>
                  <a:lnTo>
                    <a:pt x="47303" y="764285"/>
                  </a:lnTo>
                  <a:lnTo>
                    <a:pt x="67187" y="802968"/>
                  </a:lnTo>
                  <a:lnTo>
                    <a:pt x="90185" y="839938"/>
                  </a:lnTo>
                  <a:lnTo>
                    <a:pt x="116140" y="875056"/>
                  </a:lnTo>
                  <a:lnTo>
                    <a:pt x="144900" y="908179"/>
                  </a:lnTo>
                  <a:lnTo>
                    <a:pt x="176307" y="939164"/>
                  </a:lnTo>
                  <a:lnTo>
                    <a:pt x="210209" y="967872"/>
                  </a:lnTo>
                  <a:lnTo>
                    <a:pt x="246449" y="994160"/>
                  </a:lnTo>
                  <a:lnTo>
                    <a:pt x="284873" y="1017885"/>
                  </a:lnTo>
                  <a:lnTo>
                    <a:pt x="325325" y="1038907"/>
                  </a:lnTo>
                  <a:lnTo>
                    <a:pt x="367653" y="1057084"/>
                  </a:lnTo>
                  <a:lnTo>
                    <a:pt x="411699" y="1072274"/>
                  </a:lnTo>
                  <a:lnTo>
                    <a:pt x="457310" y="1084335"/>
                  </a:lnTo>
                  <a:lnTo>
                    <a:pt x="504330" y="1093125"/>
                  </a:lnTo>
                  <a:lnTo>
                    <a:pt x="552605" y="1098503"/>
                  </a:lnTo>
                  <a:lnTo>
                    <a:pt x="601979" y="1100327"/>
                  </a:lnTo>
                  <a:lnTo>
                    <a:pt x="651354" y="1098503"/>
                  </a:lnTo>
                  <a:lnTo>
                    <a:pt x="699629" y="1093125"/>
                  </a:lnTo>
                  <a:lnTo>
                    <a:pt x="746649" y="1084335"/>
                  </a:lnTo>
                  <a:lnTo>
                    <a:pt x="792260" y="1072274"/>
                  </a:lnTo>
                  <a:lnTo>
                    <a:pt x="836306" y="1057084"/>
                  </a:lnTo>
                  <a:lnTo>
                    <a:pt x="878634" y="1038907"/>
                  </a:lnTo>
                  <a:lnTo>
                    <a:pt x="919086" y="1017885"/>
                  </a:lnTo>
                  <a:lnTo>
                    <a:pt x="957510" y="994160"/>
                  </a:lnTo>
                  <a:lnTo>
                    <a:pt x="993750" y="967872"/>
                  </a:lnTo>
                  <a:lnTo>
                    <a:pt x="1027652" y="939165"/>
                  </a:lnTo>
                  <a:lnTo>
                    <a:pt x="1059059" y="908179"/>
                  </a:lnTo>
                  <a:lnTo>
                    <a:pt x="1087819" y="875056"/>
                  </a:lnTo>
                  <a:lnTo>
                    <a:pt x="1113774" y="839938"/>
                  </a:lnTo>
                  <a:lnTo>
                    <a:pt x="1136772" y="802968"/>
                  </a:lnTo>
                  <a:lnTo>
                    <a:pt x="1156656" y="764286"/>
                  </a:lnTo>
                  <a:lnTo>
                    <a:pt x="1173272" y="724034"/>
                  </a:lnTo>
                  <a:lnTo>
                    <a:pt x="1186466" y="682354"/>
                  </a:lnTo>
                  <a:lnTo>
                    <a:pt x="1196081" y="639388"/>
                  </a:lnTo>
                  <a:lnTo>
                    <a:pt x="1201964" y="595277"/>
                  </a:lnTo>
                  <a:lnTo>
                    <a:pt x="1203960" y="550163"/>
                  </a:lnTo>
                  <a:lnTo>
                    <a:pt x="1201964" y="505033"/>
                  </a:lnTo>
                  <a:lnTo>
                    <a:pt x="1196081" y="460909"/>
                  </a:lnTo>
                  <a:lnTo>
                    <a:pt x="1186466" y="417932"/>
                  </a:lnTo>
                  <a:lnTo>
                    <a:pt x="1173272" y="376245"/>
                  </a:lnTo>
                  <a:lnTo>
                    <a:pt x="1156656" y="335988"/>
                  </a:lnTo>
                  <a:lnTo>
                    <a:pt x="1136772" y="297303"/>
                  </a:lnTo>
                  <a:lnTo>
                    <a:pt x="1113774" y="260332"/>
                  </a:lnTo>
                  <a:lnTo>
                    <a:pt x="1087819" y="225216"/>
                  </a:lnTo>
                  <a:lnTo>
                    <a:pt x="1059059" y="192097"/>
                  </a:lnTo>
                  <a:lnTo>
                    <a:pt x="1027652" y="161115"/>
                  </a:lnTo>
                  <a:lnTo>
                    <a:pt x="993750" y="132412"/>
                  </a:lnTo>
                  <a:lnTo>
                    <a:pt x="957510" y="106131"/>
                  </a:lnTo>
                  <a:lnTo>
                    <a:pt x="919086" y="82411"/>
                  </a:lnTo>
                  <a:lnTo>
                    <a:pt x="878634" y="61396"/>
                  </a:lnTo>
                  <a:lnTo>
                    <a:pt x="836306" y="43225"/>
                  </a:lnTo>
                  <a:lnTo>
                    <a:pt x="792260" y="28041"/>
                  </a:lnTo>
                  <a:lnTo>
                    <a:pt x="746649" y="15985"/>
                  </a:lnTo>
                  <a:lnTo>
                    <a:pt x="699629" y="7198"/>
                  </a:lnTo>
                  <a:lnTo>
                    <a:pt x="651354" y="1823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EA3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2761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60" h="1100455">
                  <a:moveTo>
                    <a:pt x="0" y="550163"/>
                  </a:moveTo>
                  <a:lnTo>
                    <a:pt x="1995" y="505033"/>
                  </a:lnTo>
                  <a:lnTo>
                    <a:pt x="7878" y="460909"/>
                  </a:lnTo>
                  <a:lnTo>
                    <a:pt x="17493" y="417932"/>
                  </a:lnTo>
                  <a:lnTo>
                    <a:pt x="30687" y="376245"/>
                  </a:lnTo>
                  <a:lnTo>
                    <a:pt x="47303" y="335988"/>
                  </a:lnTo>
                  <a:lnTo>
                    <a:pt x="67187" y="297303"/>
                  </a:lnTo>
                  <a:lnTo>
                    <a:pt x="90185" y="260332"/>
                  </a:lnTo>
                  <a:lnTo>
                    <a:pt x="116140" y="225216"/>
                  </a:lnTo>
                  <a:lnTo>
                    <a:pt x="144900" y="192097"/>
                  </a:lnTo>
                  <a:lnTo>
                    <a:pt x="176307" y="161115"/>
                  </a:lnTo>
                  <a:lnTo>
                    <a:pt x="210209" y="132412"/>
                  </a:lnTo>
                  <a:lnTo>
                    <a:pt x="246449" y="106131"/>
                  </a:lnTo>
                  <a:lnTo>
                    <a:pt x="284873" y="82411"/>
                  </a:lnTo>
                  <a:lnTo>
                    <a:pt x="325325" y="61396"/>
                  </a:lnTo>
                  <a:lnTo>
                    <a:pt x="367653" y="43225"/>
                  </a:lnTo>
                  <a:lnTo>
                    <a:pt x="411699" y="28041"/>
                  </a:lnTo>
                  <a:lnTo>
                    <a:pt x="457310" y="15985"/>
                  </a:lnTo>
                  <a:lnTo>
                    <a:pt x="504330" y="7198"/>
                  </a:lnTo>
                  <a:lnTo>
                    <a:pt x="552605" y="1823"/>
                  </a:lnTo>
                  <a:lnTo>
                    <a:pt x="601979" y="0"/>
                  </a:lnTo>
                  <a:lnTo>
                    <a:pt x="651354" y="1823"/>
                  </a:lnTo>
                  <a:lnTo>
                    <a:pt x="699629" y="7198"/>
                  </a:lnTo>
                  <a:lnTo>
                    <a:pt x="746649" y="15985"/>
                  </a:lnTo>
                  <a:lnTo>
                    <a:pt x="792260" y="28041"/>
                  </a:lnTo>
                  <a:lnTo>
                    <a:pt x="836306" y="43225"/>
                  </a:lnTo>
                  <a:lnTo>
                    <a:pt x="878634" y="61396"/>
                  </a:lnTo>
                  <a:lnTo>
                    <a:pt x="919086" y="82411"/>
                  </a:lnTo>
                  <a:lnTo>
                    <a:pt x="957510" y="106131"/>
                  </a:lnTo>
                  <a:lnTo>
                    <a:pt x="993750" y="132412"/>
                  </a:lnTo>
                  <a:lnTo>
                    <a:pt x="1027652" y="161115"/>
                  </a:lnTo>
                  <a:lnTo>
                    <a:pt x="1059059" y="192097"/>
                  </a:lnTo>
                  <a:lnTo>
                    <a:pt x="1087819" y="225216"/>
                  </a:lnTo>
                  <a:lnTo>
                    <a:pt x="1113774" y="260332"/>
                  </a:lnTo>
                  <a:lnTo>
                    <a:pt x="1136772" y="297303"/>
                  </a:lnTo>
                  <a:lnTo>
                    <a:pt x="1156656" y="335988"/>
                  </a:lnTo>
                  <a:lnTo>
                    <a:pt x="1173272" y="376245"/>
                  </a:lnTo>
                  <a:lnTo>
                    <a:pt x="1186466" y="417932"/>
                  </a:lnTo>
                  <a:lnTo>
                    <a:pt x="1196081" y="460909"/>
                  </a:lnTo>
                  <a:lnTo>
                    <a:pt x="1201964" y="505033"/>
                  </a:lnTo>
                  <a:lnTo>
                    <a:pt x="1203960" y="550163"/>
                  </a:lnTo>
                  <a:lnTo>
                    <a:pt x="1201964" y="595277"/>
                  </a:lnTo>
                  <a:lnTo>
                    <a:pt x="1196081" y="639388"/>
                  </a:lnTo>
                  <a:lnTo>
                    <a:pt x="1186466" y="682354"/>
                  </a:lnTo>
                  <a:lnTo>
                    <a:pt x="1173272" y="724034"/>
                  </a:lnTo>
                  <a:lnTo>
                    <a:pt x="1156656" y="764286"/>
                  </a:lnTo>
                  <a:lnTo>
                    <a:pt x="1136772" y="802968"/>
                  </a:lnTo>
                  <a:lnTo>
                    <a:pt x="1113774" y="839938"/>
                  </a:lnTo>
                  <a:lnTo>
                    <a:pt x="1087819" y="875056"/>
                  </a:lnTo>
                  <a:lnTo>
                    <a:pt x="1059059" y="908179"/>
                  </a:lnTo>
                  <a:lnTo>
                    <a:pt x="1027652" y="939165"/>
                  </a:lnTo>
                  <a:lnTo>
                    <a:pt x="993750" y="967872"/>
                  </a:lnTo>
                  <a:lnTo>
                    <a:pt x="957510" y="994160"/>
                  </a:lnTo>
                  <a:lnTo>
                    <a:pt x="919086" y="1017885"/>
                  </a:lnTo>
                  <a:lnTo>
                    <a:pt x="878634" y="1038907"/>
                  </a:lnTo>
                  <a:lnTo>
                    <a:pt x="836306" y="1057084"/>
                  </a:lnTo>
                  <a:lnTo>
                    <a:pt x="792260" y="1072274"/>
                  </a:lnTo>
                  <a:lnTo>
                    <a:pt x="746649" y="1084335"/>
                  </a:lnTo>
                  <a:lnTo>
                    <a:pt x="699629" y="1093125"/>
                  </a:lnTo>
                  <a:lnTo>
                    <a:pt x="651354" y="1098503"/>
                  </a:lnTo>
                  <a:lnTo>
                    <a:pt x="601979" y="1100327"/>
                  </a:lnTo>
                  <a:lnTo>
                    <a:pt x="552605" y="1098503"/>
                  </a:lnTo>
                  <a:lnTo>
                    <a:pt x="504330" y="1093125"/>
                  </a:lnTo>
                  <a:lnTo>
                    <a:pt x="457310" y="1084335"/>
                  </a:lnTo>
                  <a:lnTo>
                    <a:pt x="411699" y="1072274"/>
                  </a:lnTo>
                  <a:lnTo>
                    <a:pt x="367653" y="1057084"/>
                  </a:lnTo>
                  <a:lnTo>
                    <a:pt x="325325" y="1038907"/>
                  </a:lnTo>
                  <a:lnTo>
                    <a:pt x="284873" y="1017885"/>
                  </a:lnTo>
                  <a:lnTo>
                    <a:pt x="246449" y="994160"/>
                  </a:lnTo>
                  <a:lnTo>
                    <a:pt x="210209" y="967872"/>
                  </a:lnTo>
                  <a:lnTo>
                    <a:pt x="176307" y="939164"/>
                  </a:lnTo>
                  <a:lnTo>
                    <a:pt x="144900" y="908179"/>
                  </a:lnTo>
                  <a:lnTo>
                    <a:pt x="116140" y="875056"/>
                  </a:lnTo>
                  <a:lnTo>
                    <a:pt x="90185" y="839938"/>
                  </a:lnTo>
                  <a:lnTo>
                    <a:pt x="67187" y="802968"/>
                  </a:lnTo>
                  <a:lnTo>
                    <a:pt x="47303" y="764285"/>
                  </a:lnTo>
                  <a:lnTo>
                    <a:pt x="30687" y="724034"/>
                  </a:lnTo>
                  <a:lnTo>
                    <a:pt x="17493" y="682354"/>
                  </a:lnTo>
                  <a:lnTo>
                    <a:pt x="7878" y="639388"/>
                  </a:lnTo>
                  <a:lnTo>
                    <a:pt x="1995" y="595277"/>
                  </a:lnTo>
                  <a:lnTo>
                    <a:pt x="0" y="550163"/>
                  </a:lnTo>
                  <a:close/>
                </a:path>
              </a:pathLst>
            </a:custGeom>
            <a:ln w="25400">
              <a:solidFill>
                <a:srgbClr val="AA2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23230" y="2157730"/>
            <a:ext cx="3022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24626" y="1720850"/>
            <a:ext cx="1229360" cy="1125855"/>
            <a:chOff x="6024626" y="1720850"/>
            <a:chExt cx="1229360" cy="1125855"/>
          </a:xfrm>
        </p:grpSpPr>
        <p:sp>
          <p:nvSpPr>
            <p:cNvPr id="17" name="object 17"/>
            <p:cNvSpPr/>
            <p:nvPr/>
          </p:nvSpPr>
          <p:spPr>
            <a:xfrm>
              <a:off x="6037326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601979" y="0"/>
                  </a:moveTo>
                  <a:lnTo>
                    <a:pt x="552605" y="1823"/>
                  </a:lnTo>
                  <a:lnTo>
                    <a:pt x="504330" y="7198"/>
                  </a:lnTo>
                  <a:lnTo>
                    <a:pt x="457310" y="15985"/>
                  </a:lnTo>
                  <a:lnTo>
                    <a:pt x="411699" y="28041"/>
                  </a:lnTo>
                  <a:lnTo>
                    <a:pt x="367653" y="43225"/>
                  </a:lnTo>
                  <a:lnTo>
                    <a:pt x="325325" y="61396"/>
                  </a:lnTo>
                  <a:lnTo>
                    <a:pt x="284873" y="82411"/>
                  </a:lnTo>
                  <a:lnTo>
                    <a:pt x="246449" y="106131"/>
                  </a:lnTo>
                  <a:lnTo>
                    <a:pt x="210209" y="132412"/>
                  </a:lnTo>
                  <a:lnTo>
                    <a:pt x="176307" y="161115"/>
                  </a:lnTo>
                  <a:lnTo>
                    <a:pt x="144900" y="192097"/>
                  </a:lnTo>
                  <a:lnTo>
                    <a:pt x="116140" y="225216"/>
                  </a:lnTo>
                  <a:lnTo>
                    <a:pt x="90185" y="260332"/>
                  </a:lnTo>
                  <a:lnTo>
                    <a:pt x="67187" y="297303"/>
                  </a:lnTo>
                  <a:lnTo>
                    <a:pt x="47303" y="335988"/>
                  </a:lnTo>
                  <a:lnTo>
                    <a:pt x="30687" y="376245"/>
                  </a:lnTo>
                  <a:lnTo>
                    <a:pt x="17493" y="417932"/>
                  </a:lnTo>
                  <a:lnTo>
                    <a:pt x="7878" y="460909"/>
                  </a:lnTo>
                  <a:lnTo>
                    <a:pt x="1995" y="505033"/>
                  </a:lnTo>
                  <a:lnTo>
                    <a:pt x="0" y="550163"/>
                  </a:lnTo>
                  <a:lnTo>
                    <a:pt x="1995" y="595277"/>
                  </a:lnTo>
                  <a:lnTo>
                    <a:pt x="7878" y="639388"/>
                  </a:lnTo>
                  <a:lnTo>
                    <a:pt x="17493" y="682354"/>
                  </a:lnTo>
                  <a:lnTo>
                    <a:pt x="30687" y="724034"/>
                  </a:lnTo>
                  <a:lnTo>
                    <a:pt x="47303" y="764285"/>
                  </a:lnTo>
                  <a:lnTo>
                    <a:pt x="67187" y="802968"/>
                  </a:lnTo>
                  <a:lnTo>
                    <a:pt x="90185" y="839938"/>
                  </a:lnTo>
                  <a:lnTo>
                    <a:pt x="116140" y="875056"/>
                  </a:lnTo>
                  <a:lnTo>
                    <a:pt x="144900" y="908179"/>
                  </a:lnTo>
                  <a:lnTo>
                    <a:pt x="176307" y="939164"/>
                  </a:lnTo>
                  <a:lnTo>
                    <a:pt x="210209" y="967872"/>
                  </a:lnTo>
                  <a:lnTo>
                    <a:pt x="246449" y="994160"/>
                  </a:lnTo>
                  <a:lnTo>
                    <a:pt x="284873" y="1017885"/>
                  </a:lnTo>
                  <a:lnTo>
                    <a:pt x="325325" y="1038907"/>
                  </a:lnTo>
                  <a:lnTo>
                    <a:pt x="367653" y="1057084"/>
                  </a:lnTo>
                  <a:lnTo>
                    <a:pt x="411699" y="1072274"/>
                  </a:lnTo>
                  <a:lnTo>
                    <a:pt x="457310" y="1084335"/>
                  </a:lnTo>
                  <a:lnTo>
                    <a:pt x="504330" y="1093125"/>
                  </a:lnTo>
                  <a:lnTo>
                    <a:pt x="552605" y="1098503"/>
                  </a:lnTo>
                  <a:lnTo>
                    <a:pt x="601979" y="1100327"/>
                  </a:lnTo>
                  <a:lnTo>
                    <a:pt x="651354" y="1098503"/>
                  </a:lnTo>
                  <a:lnTo>
                    <a:pt x="699629" y="1093125"/>
                  </a:lnTo>
                  <a:lnTo>
                    <a:pt x="746649" y="1084335"/>
                  </a:lnTo>
                  <a:lnTo>
                    <a:pt x="792260" y="1072274"/>
                  </a:lnTo>
                  <a:lnTo>
                    <a:pt x="836306" y="1057084"/>
                  </a:lnTo>
                  <a:lnTo>
                    <a:pt x="878634" y="1038907"/>
                  </a:lnTo>
                  <a:lnTo>
                    <a:pt x="919086" y="1017885"/>
                  </a:lnTo>
                  <a:lnTo>
                    <a:pt x="957510" y="994160"/>
                  </a:lnTo>
                  <a:lnTo>
                    <a:pt x="993750" y="967872"/>
                  </a:lnTo>
                  <a:lnTo>
                    <a:pt x="1027652" y="939165"/>
                  </a:lnTo>
                  <a:lnTo>
                    <a:pt x="1059059" y="908179"/>
                  </a:lnTo>
                  <a:lnTo>
                    <a:pt x="1087819" y="875056"/>
                  </a:lnTo>
                  <a:lnTo>
                    <a:pt x="1113774" y="839938"/>
                  </a:lnTo>
                  <a:lnTo>
                    <a:pt x="1136772" y="802968"/>
                  </a:lnTo>
                  <a:lnTo>
                    <a:pt x="1156656" y="764286"/>
                  </a:lnTo>
                  <a:lnTo>
                    <a:pt x="1173272" y="724034"/>
                  </a:lnTo>
                  <a:lnTo>
                    <a:pt x="1186466" y="682354"/>
                  </a:lnTo>
                  <a:lnTo>
                    <a:pt x="1196081" y="639388"/>
                  </a:lnTo>
                  <a:lnTo>
                    <a:pt x="1201964" y="595277"/>
                  </a:lnTo>
                  <a:lnTo>
                    <a:pt x="1203959" y="550163"/>
                  </a:lnTo>
                  <a:lnTo>
                    <a:pt x="1201964" y="505033"/>
                  </a:lnTo>
                  <a:lnTo>
                    <a:pt x="1196081" y="460909"/>
                  </a:lnTo>
                  <a:lnTo>
                    <a:pt x="1186466" y="417932"/>
                  </a:lnTo>
                  <a:lnTo>
                    <a:pt x="1173272" y="376245"/>
                  </a:lnTo>
                  <a:lnTo>
                    <a:pt x="1156656" y="335988"/>
                  </a:lnTo>
                  <a:lnTo>
                    <a:pt x="1136772" y="297303"/>
                  </a:lnTo>
                  <a:lnTo>
                    <a:pt x="1113774" y="260332"/>
                  </a:lnTo>
                  <a:lnTo>
                    <a:pt x="1087819" y="225216"/>
                  </a:lnTo>
                  <a:lnTo>
                    <a:pt x="1059059" y="192097"/>
                  </a:lnTo>
                  <a:lnTo>
                    <a:pt x="1027652" y="161115"/>
                  </a:lnTo>
                  <a:lnTo>
                    <a:pt x="993750" y="132412"/>
                  </a:lnTo>
                  <a:lnTo>
                    <a:pt x="957510" y="106131"/>
                  </a:lnTo>
                  <a:lnTo>
                    <a:pt x="919086" y="82411"/>
                  </a:lnTo>
                  <a:lnTo>
                    <a:pt x="878634" y="61396"/>
                  </a:lnTo>
                  <a:lnTo>
                    <a:pt x="836306" y="43225"/>
                  </a:lnTo>
                  <a:lnTo>
                    <a:pt x="792260" y="28041"/>
                  </a:lnTo>
                  <a:lnTo>
                    <a:pt x="746649" y="15985"/>
                  </a:lnTo>
                  <a:lnTo>
                    <a:pt x="699629" y="7198"/>
                  </a:lnTo>
                  <a:lnTo>
                    <a:pt x="651354" y="1823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AAC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37326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0" y="550163"/>
                  </a:moveTo>
                  <a:lnTo>
                    <a:pt x="1995" y="505033"/>
                  </a:lnTo>
                  <a:lnTo>
                    <a:pt x="7878" y="460909"/>
                  </a:lnTo>
                  <a:lnTo>
                    <a:pt x="17493" y="417932"/>
                  </a:lnTo>
                  <a:lnTo>
                    <a:pt x="30687" y="376245"/>
                  </a:lnTo>
                  <a:lnTo>
                    <a:pt x="47303" y="335988"/>
                  </a:lnTo>
                  <a:lnTo>
                    <a:pt x="67187" y="297303"/>
                  </a:lnTo>
                  <a:lnTo>
                    <a:pt x="90185" y="260332"/>
                  </a:lnTo>
                  <a:lnTo>
                    <a:pt x="116140" y="225216"/>
                  </a:lnTo>
                  <a:lnTo>
                    <a:pt x="144900" y="192097"/>
                  </a:lnTo>
                  <a:lnTo>
                    <a:pt x="176307" y="161115"/>
                  </a:lnTo>
                  <a:lnTo>
                    <a:pt x="210209" y="132412"/>
                  </a:lnTo>
                  <a:lnTo>
                    <a:pt x="246449" y="106131"/>
                  </a:lnTo>
                  <a:lnTo>
                    <a:pt x="284873" y="82411"/>
                  </a:lnTo>
                  <a:lnTo>
                    <a:pt x="325325" y="61396"/>
                  </a:lnTo>
                  <a:lnTo>
                    <a:pt x="367653" y="43225"/>
                  </a:lnTo>
                  <a:lnTo>
                    <a:pt x="411699" y="28041"/>
                  </a:lnTo>
                  <a:lnTo>
                    <a:pt x="457310" y="15985"/>
                  </a:lnTo>
                  <a:lnTo>
                    <a:pt x="504330" y="7198"/>
                  </a:lnTo>
                  <a:lnTo>
                    <a:pt x="552605" y="1823"/>
                  </a:lnTo>
                  <a:lnTo>
                    <a:pt x="601979" y="0"/>
                  </a:lnTo>
                  <a:lnTo>
                    <a:pt x="651354" y="1823"/>
                  </a:lnTo>
                  <a:lnTo>
                    <a:pt x="699629" y="7198"/>
                  </a:lnTo>
                  <a:lnTo>
                    <a:pt x="746649" y="15985"/>
                  </a:lnTo>
                  <a:lnTo>
                    <a:pt x="792260" y="28041"/>
                  </a:lnTo>
                  <a:lnTo>
                    <a:pt x="836306" y="43225"/>
                  </a:lnTo>
                  <a:lnTo>
                    <a:pt x="878634" y="61396"/>
                  </a:lnTo>
                  <a:lnTo>
                    <a:pt x="919086" y="82411"/>
                  </a:lnTo>
                  <a:lnTo>
                    <a:pt x="957510" y="106131"/>
                  </a:lnTo>
                  <a:lnTo>
                    <a:pt x="993750" y="132412"/>
                  </a:lnTo>
                  <a:lnTo>
                    <a:pt x="1027652" y="161115"/>
                  </a:lnTo>
                  <a:lnTo>
                    <a:pt x="1059059" y="192097"/>
                  </a:lnTo>
                  <a:lnTo>
                    <a:pt x="1087819" y="225216"/>
                  </a:lnTo>
                  <a:lnTo>
                    <a:pt x="1113774" y="260332"/>
                  </a:lnTo>
                  <a:lnTo>
                    <a:pt x="1136772" y="297303"/>
                  </a:lnTo>
                  <a:lnTo>
                    <a:pt x="1156656" y="335988"/>
                  </a:lnTo>
                  <a:lnTo>
                    <a:pt x="1173272" y="376245"/>
                  </a:lnTo>
                  <a:lnTo>
                    <a:pt x="1186466" y="417932"/>
                  </a:lnTo>
                  <a:lnTo>
                    <a:pt x="1196081" y="460909"/>
                  </a:lnTo>
                  <a:lnTo>
                    <a:pt x="1201964" y="505033"/>
                  </a:lnTo>
                  <a:lnTo>
                    <a:pt x="1203959" y="550163"/>
                  </a:lnTo>
                  <a:lnTo>
                    <a:pt x="1201964" y="595277"/>
                  </a:lnTo>
                  <a:lnTo>
                    <a:pt x="1196081" y="639388"/>
                  </a:lnTo>
                  <a:lnTo>
                    <a:pt x="1186466" y="682354"/>
                  </a:lnTo>
                  <a:lnTo>
                    <a:pt x="1173272" y="724034"/>
                  </a:lnTo>
                  <a:lnTo>
                    <a:pt x="1156656" y="764286"/>
                  </a:lnTo>
                  <a:lnTo>
                    <a:pt x="1136772" y="802968"/>
                  </a:lnTo>
                  <a:lnTo>
                    <a:pt x="1113774" y="839938"/>
                  </a:lnTo>
                  <a:lnTo>
                    <a:pt x="1087819" y="875056"/>
                  </a:lnTo>
                  <a:lnTo>
                    <a:pt x="1059059" y="908179"/>
                  </a:lnTo>
                  <a:lnTo>
                    <a:pt x="1027652" y="939165"/>
                  </a:lnTo>
                  <a:lnTo>
                    <a:pt x="993750" y="967872"/>
                  </a:lnTo>
                  <a:lnTo>
                    <a:pt x="957510" y="994160"/>
                  </a:lnTo>
                  <a:lnTo>
                    <a:pt x="919086" y="1017885"/>
                  </a:lnTo>
                  <a:lnTo>
                    <a:pt x="878634" y="1038907"/>
                  </a:lnTo>
                  <a:lnTo>
                    <a:pt x="836306" y="1057084"/>
                  </a:lnTo>
                  <a:lnTo>
                    <a:pt x="792260" y="1072274"/>
                  </a:lnTo>
                  <a:lnTo>
                    <a:pt x="746649" y="1084335"/>
                  </a:lnTo>
                  <a:lnTo>
                    <a:pt x="699629" y="1093125"/>
                  </a:lnTo>
                  <a:lnTo>
                    <a:pt x="651354" y="1098503"/>
                  </a:lnTo>
                  <a:lnTo>
                    <a:pt x="601979" y="1100327"/>
                  </a:lnTo>
                  <a:lnTo>
                    <a:pt x="552605" y="1098503"/>
                  </a:lnTo>
                  <a:lnTo>
                    <a:pt x="504330" y="1093125"/>
                  </a:lnTo>
                  <a:lnTo>
                    <a:pt x="457310" y="1084335"/>
                  </a:lnTo>
                  <a:lnTo>
                    <a:pt x="411699" y="1072274"/>
                  </a:lnTo>
                  <a:lnTo>
                    <a:pt x="367653" y="1057084"/>
                  </a:lnTo>
                  <a:lnTo>
                    <a:pt x="325325" y="1038907"/>
                  </a:lnTo>
                  <a:lnTo>
                    <a:pt x="284873" y="1017885"/>
                  </a:lnTo>
                  <a:lnTo>
                    <a:pt x="246449" y="994160"/>
                  </a:lnTo>
                  <a:lnTo>
                    <a:pt x="210209" y="967872"/>
                  </a:lnTo>
                  <a:lnTo>
                    <a:pt x="176307" y="939164"/>
                  </a:lnTo>
                  <a:lnTo>
                    <a:pt x="144900" y="908179"/>
                  </a:lnTo>
                  <a:lnTo>
                    <a:pt x="116140" y="875056"/>
                  </a:lnTo>
                  <a:lnTo>
                    <a:pt x="90185" y="839938"/>
                  </a:lnTo>
                  <a:lnTo>
                    <a:pt x="67187" y="802968"/>
                  </a:lnTo>
                  <a:lnTo>
                    <a:pt x="47303" y="764285"/>
                  </a:lnTo>
                  <a:lnTo>
                    <a:pt x="30687" y="724034"/>
                  </a:lnTo>
                  <a:lnTo>
                    <a:pt x="17493" y="682354"/>
                  </a:lnTo>
                  <a:lnTo>
                    <a:pt x="7878" y="639388"/>
                  </a:lnTo>
                  <a:lnTo>
                    <a:pt x="1995" y="595277"/>
                  </a:lnTo>
                  <a:lnTo>
                    <a:pt x="0" y="550163"/>
                  </a:lnTo>
                  <a:close/>
                </a:path>
              </a:pathLst>
            </a:custGeom>
            <a:ln w="25399">
              <a:solidFill>
                <a:srgbClr val="7B96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443598" y="2157730"/>
            <a:ext cx="3917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ool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489190" y="1720850"/>
            <a:ext cx="1229360" cy="1125855"/>
            <a:chOff x="7489190" y="1720850"/>
            <a:chExt cx="1229360" cy="1125855"/>
          </a:xfrm>
        </p:grpSpPr>
        <p:sp>
          <p:nvSpPr>
            <p:cNvPr id="21" name="object 21"/>
            <p:cNvSpPr/>
            <p:nvPr/>
          </p:nvSpPr>
          <p:spPr>
            <a:xfrm>
              <a:off x="7501890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601979" y="0"/>
                  </a:moveTo>
                  <a:lnTo>
                    <a:pt x="552605" y="1823"/>
                  </a:lnTo>
                  <a:lnTo>
                    <a:pt x="504330" y="7198"/>
                  </a:lnTo>
                  <a:lnTo>
                    <a:pt x="457310" y="15985"/>
                  </a:lnTo>
                  <a:lnTo>
                    <a:pt x="411699" y="28041"/>
                  </a:lnTo>
                  <a:lnTo>
                    <a:pt x="367653" y="43225"/>
                  </a:lnTo>
                  <a:lnTo>
                    <a:pt x="325325" y="61396"/>
                  </a:lnTo>
                  <a:lnTo>
                    <a:pt x="284873" y="82411"/>
                  </a:lnTo>
                  <a:lnTo>
                    <a:pt x="246449" y="106131"/>
                  </a:lnTo>
                  <a:lnTo>
                    <a:pt x="210209" y="132412"/>
                  </a:lnTo>
                  <a:lnTo>
                    <a:pt x="176307" y="161115"/>
                  </a:lnTo>
                  <a:lnTo>
                    <a:pt x="144900" y="192097"/>
                  </a:lnTo>
                  <a:lnTo>
                    <a:pt x="116140" y="225216"/>
                  </a:lnTo>
                  <a:lnTo>
                    <a:pt x="90185" y="260332"/>
                  </a:lnTo>
                  <a:lnTo>
                    <a:pt x="67187" y="297303"/>
                  </a:lnTo>
                  <a:lnTo>
                    <a:pt x="47303" y="335988"/>
                  </a:lnTo>
                  <a:lnTo>
                    <a:pt x="30687" y="376245"/>
                  </a:lnTo>
                  <a:lnTo>
                    <a:pt x="17493" y="417932"/>
                  </a:lnTo>
                  <a:lnTo>
                    <a:pt x="7878" y="460909"/>
                  </a:lnTo>
                  <a:lnTo>
                    <a:pt x="1995" y="505033"/>
                  </a:lnTo>
                  <a:lnTo>
                    <a:pt x="0" y="550163"/>
                  </a:lnTo>
                  <a:lnTo>
                    <a:pt x="1995" y="595277"/>
                  </a:lnTo>
                  <a:lnTo>
                    <a:pt x="7878" y="639388"/>
                  </a:lnTo>
                  <a:lnTo>
                    <a:pt x="17493" y="682354"/>
                  </a:lnTo>
                  <a:lnTo>
                    <a:pt x="30687" y="724034"/>
                  </a:lnTo>
                  <a:lnTo>
                    <a:pt x="47303" y="764285"/>
                  </a:lnTo>
                  <a:lnTo>
                    <a:pt x="67187" y="802968"/>
                  </a:lnTo>
                  <a:lnTo>
                    <a:pt x="90185" y="839938"/>
                  </a:lnTo>
                  <a:lnTo>
                    <a:pt x="116140" y="875056"/>
                  </a:lnTo>
                  <a:lnTo>
                    <a:pt x="144900" y="908179"/>
                  </a:lnTo>
                  <a:lnTo>
                    <a:pt x="176307" y="939164"/>
                  </a:lnTo>
                  <a:lnTo>
                    <a:pt x="210209" y="967872"/>
                  </a:lnTo>
                  <a:lnTo>
                    <a:pt x="246449" y="994160"/>
                  </a:lnTo>
                  <a:lnTo>
                    <a:pt x="284873" y="1017885"/>
                  </a:lnTo>
                  <a:lnTo>
                    <a:pt x="325325" y="1038907"/>
                  </a:lnTo>
                  <a:lnTo>
                    <a:pt x="367653" y="1057084"/>
                  </a:lnTo>
                  <a:lnTo>
                    <a:pt x="411699" y="1072274"/>
                  </a:lnTo>
                  <a:lnTo>
                    <a:pt x="457310" y="1084335"/>
                  </a:lnTo>
                  <a:lnTo>
                    <a:pt x="504330" y="1093125"/>
                  </a:lnTo>
                  <a:lnTo>
                    <a:pt x="552605" y="1098503"/>
                  </a:lnTo>
                  <a:lnTo>
                    <a:pt x="601979" y="1100327"/>
                  </a:lnTo>
                  <a:lnTo>
                    <a:pt x="651354" y="1098503"/>
                  </a:lnTo>
                  <a:lnTo>
                    <a:pt x="699629" y="1093125"/>
                  </a:lnTo>
                  <a:lnTo>
                    <a:pt x="746649" y="1084335"/>
                  </a:lnTo>
                  <a:lnTo>
                    <a:pt x="792260" y="1072274"/>
                  </a:lnTo>
                  <a:lnTo>
                    <a:pt x="836306" y="1057084"/>
                  </a:lnTo>
                  <a:lnTo>
                    <a:pt x="878634" y="1038907"/>
                  </a:lnTo>
                  <a:lnTo>
                    <a:pt x="919086" y="1017885"/>
                  </a:lnTo>
                  <a:lnTo>
                    <a:pt x="957510" y="994160"/>
                  </a:lnTo>
                  <a:lnTo>
                    <a:pt x="993750" y="967872"/>
                  </a:lnTo>
                  <a:lnTo>
                    <a:pt x="1027652" y="939165"/>
                  </a:lnTo>
                  <a:lnTo>
                    <a:pt x="1059059" y="908179"/>
                  </a:lnTo>
                  <a:lnTo>
                    <a:pt x="1087819" y="875056"/>
                  </a:lnTo>
                  <a:lnTo>
                    <a:pt x="1113774" y="839938"/>
                  </a:lnTo>
                  <a:lnTo>
                    <a:pt x="1136772" y="802968"/>
                  </a:lnTo>
                  <a:lnTo>
                    <a:pt x="1156656" y="764286"/>
                  </a:lnTo>
                  <a:lnTo>
                    <a:pt x="1173272" y="724034"/>
                  </a:lnTo>
                  <a:lnTo>
                    <a:pt x="1186466" y="682354"/>
                  </a:lnTo>
                  <a:lnTo>
                    <a:pt x="1196081" y="639388"/>
                  </a:lnTo>
                  <a:lnTo>
                    <a:pt x="1201964" y="595277"/>
                  </a:lnTo>
                  <a:lnTo>
                    <a:pt x="1203959" y="550163"/>
                  </a:lnTo>
                  <a:lnTo>
                    <a:pt x="1201964" y="505033"/>
                  </a:lnTo>
                  <a:lnTo>
                    <a:pt x="1196081" y="460909"/>
                  </a:lnTo>
                  <a:lnTo>
                    <a:pt x="1186466" y="417932"/>
                  </a:lnTo>
                  <a:lnTo>
                    <a:pt x="1173272" y="376245"/>
                  </a:lnTo>
                  <a:lnTo>
                    <a:pt x="1156656" y="335988"/>
                  </a:lnTo>
                  <a:lnTo>
                    <a:pt x="1136772" y="297303"/>
                  </a:lnTo>
                  <a:lnTo>
                    <a:pt x="1113774" y="260332"/>
                  </a:lnTo>
                  <a:lnTo>
                    <a:pt x="1087819" y="225216"/>
                  </a:lnTo>
                  <a:lnTo>
                    <a:pt x="1059059" y="192097"/>
                  </a:lnTo>
                  <a:lnTo>
                    <a:pt x="1027652" y="161115"/>
                  </a:lnTo>
                  <a:lnTo>
                    <a:pt x="993750" y="132412"/>
                  </a:lnTo>
                  <a:lnTo>
                    <a:pt x="957510" y="106131"/>
                  </a:lnTo>
                  <a:lnTo>
                    <a:pt x="919086" y="82411"/>
                  </a:lnTo>
                  <a:lnTo>
                    <a:pt x="878634" y="61396"/>
                  </a:lnTo>
                  <a:lnTo>
                    <a:pt x="836306" y="43225"/>
                  </a:lnTo>
                  <a:lnTo>
                    <a:pt x="792260" y="28041"/>
                  </a:lnTo>
                  <a:lnTo>
                    <a:pt x="746649" y="15985"/>
                  </a:lnTo>
                  <a:lnTo>
                    <a:pt x="699629" y="7198"/>
                  </a:lnTo>
                  <a:lnTo>
                    <a:pt x="651354" y="1823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5055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01890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0" y="550163"/>
                  </a:moveTo>
                  <a:lnTo>
                    <a:pt x="1995" y="505033"/>
                  </a:lnTo>
                  <a:lnTo>
                    <a:pt x="7878" y="460909"/>
                  </a:lnTo>
                  <a:lnTo>
                    <a:pt x="17493" y="417932"/>
                  </a:lnTo>
                  <a:lnTo>
                    <a:pt x="30687" y="376245"/>
                  </a:lnTo>
                  <a:lnTo>
                    <a:pt x="47303" y="335988"/>
                  </a:lnTo>
                  <a:lnTo>
                    <a:pt x="67187" y="297303"/>
                  </a:lnTo>
                  <a:lnTo>
                    <a:pt x="90185" y="260332"/>
                  </a:lnTo>
                  <a:lnTo>
                    <a:pt x="116140" y="225216"/>
                  </a:lnTo>
                  <a:lnTo>
                    <a:pt x="144900" y="192097"/>
                  </a:lnTo>
                  <a:lnTo>
                    <a:pt x="176307" y="161115"/>
                  </a:lnTo>
                  <a:lnTo>
                    <a:pt x="210209" y="132412"/>
                  </a:lnTo>
                  <a:lnTo>
                    <a:pt x="246449" y="106131"/>
                  </a:lnTo>
                  <a:lnTo>
                    <a:pt x="284873" y="82411"/>
                  </a:lnTo>
                  <a:lnTo>
                    <a:pt x="325325" y="61396"/>
                  </a:lnTo>
                  <a:lnTo>
                    <a:pt x="367653" y="43225"/>
                  </a:lnTo>
                  <a:lnTo>
                    <a:pt x="411699" y="28041"/>
                  </a:lnTo>
                  <a:lnTo>
                    <a:pt x="457310" y="15985"/>
                  </a:lnTo>
                  <a:lnTo>
                    <a:pt x="504330" y="7198"/>
                  </a:lnTo>
                  <a:lnTo>
                    <a:pt x="552605" y="1823"/>
                  </a:lnTo>
                  <a:lnTo>
                    <a:pt x="601979" y="0"/>
                  </a:lnTo>
                  <a:lnTo>
                    <a:pt x="651354" y="1823"/>
                  </a:lnTo>
                  <a:lnTo>
                    <a:pt x="699629" y="7198"/>
                  </a:lnTo>
                  <a:lnTo>
                    <a:pt x="746649" y="15985"/>
                  </a:lnTo>
                  <a:lnTo>
                    <a:pt x="792260" y="28041"/>
                  </a:lnTo>
                  <a:lnTo>
                    <a:pt x="836306" y="43225"/>
                  </a:lnTo>
                  <a:lnTo>
                    <a:pt x="878634" y="61396"/>
                  </a:lnTo>
                  <a:lnTo>
                    <a:pt x="919086" y="82411"/>
                  </a:lnTo>
                  <a:lnTo>
                    <a:pt x="957510" y="106131"/>
                  </a:lnTo>
                  <a:lnTo>
                    <a:pt x="993750" y="132412"/>
                  </a:lnTo>
                  <a:lnTo>
                    <a:pt x="1027652" y="161115"/>
                  </a:lnTo>
                  <a:lnTo>
                    <a:pt x="1059059" y="192097"/>
                  </a:lnTo>
                  <a:lnTo>
                    <a:pt x="1087819" y="225216"/>
                  </a:lnTo>
                  <a:lnTo>
                    <a:pt x="1113774" y="260332"/>
                  </a:lnTo>
                  <a:lnTo>
                    <a:pt x="1136772" y="297303"/>
                  </a:lnTo>
                  <a:lnTo>
                    <a:pt x="1156656" y="335988"/>
                  </a:lnTo>
                  <a:lnTo>
                    <a:pt x="1173272" y="376245"/>
                  </a:lnTo>
                  <a:lnTo>
                    <a:pt x="1186466" y="417932"/>
                  </a:lnTo>
                  <a:lnTo>
                    <a:pt x="1196081" y="460909"/>
                  </a:lnTo>
                  <a:lnTo>
                    <a:pt x="1201964" y="505033"/>
                  </a:lnTo>
                  <a:lnTo>
                    <a:pt x="1203959" y="550163"/>
                  </a:lnTo>
                  <a:lnTo>
                    <a:pt x="1201964" y="595277"/>
                  </a:lnTo>
                  <a:lnTo>
                    <a:pt x="1196081" y="639388"/>
                  </a:lnTo>
                  <a:lnTo>
                    <a:pt x="1186466" y="682354"/>
                  </a:lnTo>
                  <a:lnTo>
                    <a:pt x="1173272" y="724034"/>
                  </a:lnTo>
                  <a:lnTo>
                    <a:pt x="1156656" y="764286"/>
                  </a:lnTo>
                  <a:lnTo>
                    <a:pt x="1136772" y="802968"/>
                  </a:lnTo>
                  <a:lnTo>
                    <a:pt x="1113774" y="839938"/>
                  </a:lnTo>
                  <a:lnTo>
                    <a:pt x="1087819" y="875056"/>
                  </a:lnTo>
                  <a:lnTo>
                    <a:pt x="1059059" y="908179"/>
                  </a:lnTo>
                  <a:lnTo>
                    <a:pt x="1027652" y="939165"/>
                  </a:lnTo>
                  <a:lnTo>
                    <a:pt x="993750" y="967872"/>
                  </a:lnTo>
                  <a:lnTo>
                    <a:pt x="957510" y="994160"/>
                  </a:lnTo>
                  <a:lnTo>
                    <a:pt x="919086" y="1017885"/>
                  </a:lnTo>
                  <a:lnTo>
                    <a:pt x="878634" y="1038907"/>
                  </a:lnTo>
                  <a:lnTo>
                    <a:pt x="836306" y="1057084"/>
                  </a:lnTo>
                  <a:lnTo>
                    <a:pt x="792260" y="1072274"/>
                  </a:lnTo>
                  <a:lnTo>
                    <a:pt x="746649" y="1084335"/>
                  </a:lnTo>
                  <a:lnTo>
                    <a:pt x="699629" y="1093125"/>
                  </a:lnTo>
                  <a:lnTo>
                    <a:pt x="651354" y="1098503"/>
                  </a:lnTo>
                  <a:lnTo>
                    <a:pt x="601979" y="1100327"/>
                  </a:lnTo>
                  <a:lnTo>
                    <a:pt x="552605" y="1098503"/>
                  </a:lnTo>
                  <a:lnTo>
                    <a:pt x="504330" y="1093125"/>
                  </a:lnTo>
                  <a:lnTo>
                    <a:pt x="457310" y="1084335"/>
                  </a:lnTo>
                  <a:lnTo>
                    <a:pt x="411699" y="1072274"/>
                  </a:lnTo>
                  <a:lnTo>
                    <a:pt x="367653" y="1057084"/>
                  </a:lnTo>
                  <a:lnTo>
                    <a:pt x="325325" y="1038907"/>
                  </a:lnTo>
                  <a:lnTo>
                    <a:pt x="284873" y="1017885"/>
                  </a:lnTo>
                  <a:lnTo>
                    <a:pt x="246449" y="994160"/>
                  </a:lnTo>
                  <a:lnTo>
                    <a:pt x="210209" y="967872"/>
                  </a:lnTo>
                  <a:lnTo>
                    <a:pt x="176307" y="939164"/>
                  </a:lnTo>
                  <a:lnTo>
                    <a:pt x="144900" y="908179"/>
                  </a:lnTo>
                  <a:lnTo>
                    <a:pt x="116140" y="875056"/>
                  </a:lnTo>
                  <a:lnTo>
                    <a:pt x="90185" y="839938"/>
                  </a:lnTo>
                  <a:lnTo>
                    <a:pt x="67187" y="802968"/>
                  </a:lnTo>
                  <a:lnTo>
                    <a:pt x="47303" y="764285"/>
                  </a:lnTo>
                  <a:lnTo>
                    <a:pt x="30687" y="724034"/>
                  </a:lnTo>
                  <a:lnTo>
                    <a:pt x="17493" y="682354"/>
                  </a:lnTo>
                  <a:lnTo>
                    <a:pt x="7878" y="639388"/>
                  </a:lnTo>
                  <a:lnTo>
                    <a:pt x="1995" y="595277"/>
                  </a:lnTo>
                  <a:lnTo>
                    <a:pt x="0" y="550163"/>
                  </a:lnTo>
                  <a:close/>
                </a:path>
              </a:pathLst>
            </a:custGeom>
            <a:ln w="25399">
              <a:solidFill>
                <a:srgbClr val="393D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795641" y="2157730"/>
            <a:ext cx="6184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Archive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64404" y="3172205"/>
            <a:ext cx="565150" cy="2984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8890">
              <a:lnSpc>
                <a:spcPts val="1070"/>
              </a:lnSpc>
              <a:spcBef>
                <a:spcPts val="140"/>
              </a:spcBef>
            </a:pPr>
            <a:r>
              <a:rPr sz="900" spc="-10" dirty="0">
                <a:solidFill>
                  <a:srgbClr val="001F5F"/>
                </a:solidFill>
                <a:latin typeface="Calibri"/>
                <a:cs typeface="Calibri"/>
              </a:rPr>
              <a:t>F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 </a:t>
            </a:r>
            <a:r>
              <a:rPr sz="900" spc="-1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cc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s  H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ighe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900" spc="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C</a:t>
            </a:r>
            <a:r>
              <a:rPr sz="900" spc="5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76692" y="3172205"/>
            <a:ext cx="579120" cy="2984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0480" marR="5080" indent="-18415">
              <a:lnSpc>
                <a:spcPts val="1070"/>
              </a:lnSpc>
              <a:spcBef>
                <a:spcPts val="140"/>
              </a:spcBef>
            </a:pPr>
            <a:r>
              <a:rPr sz="900" spc="-10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l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ow</a:t>
            </a:r>
            <a:r>
              <a:rPr sz="900" spc="-10" dirty="0">
                <a:solidFill>
                  <a:srgbClr val="001F5F"/>
                </a:solidFill>
                <a:latin typeface="Calibri"/>
                <a:cs typeface="Calibri"/>
              </a:rPr>
              <a:t> A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cc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s  </a:t>
            </a:r>
            <a:r>
              <a:rPr sz="900" spc="5" dirty="0">
                <a:solidFill>
                  <a:srgbClr val="001F5F"/>
                </a:solidFill>
                <a:latin typeface="Calibri"/>
                <a:cs typeface="Calibri"/>
              </a:rPr>
              <a:t>L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ow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900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C</a:t>
            </a:r>
            <a:r>
              <a:rPr sz="900" spc="5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23129" y="2909570"/>
            <a:ext cx="3914775" cy="248285"/>
            <a:chOff x="4723129" y="2909570"/>
            <a:chExt cx="3914775" cy="248285"/>
          </a:xfrm>
        </p:grpSpPr>
        <p:sp>
          <p:nvSpPr>
            <p:cNvPr id="27" name="object 27"/>
            <p:cNvSpPr/>
            <p:nvPr/>
          </p:nvSpPr>
          <p:spPr>
            <a:xfrm>
              <a:off x="4735829" y="2922270"/>
              <a:ext cx="3889375" cy="222885"/>
            </a:xfrm>
            <a:custGeom>
              <a:avLst/>
              <a:gdLst/>
              <a:ahLst/>
              <a:cxnLst/>
              <a:rect l="l" t="t" r="r" b="b"/>
              <a:pathLst>
                <a:path w="3889375" h="222885">
                  <a:moveTo>
                    <a:pt x="3777996" y="0"/>
                  </a:moveTo>
                  <a:lnTo>
                    <a:pt x="3777996" y="55625"/>
                  </a:lnTo>
                  <a:lnTo>
                    <a:pt x="111252" y="55625"/>
                  </a:lnTo>
                  <a:lnTo>
                    <a:pt x="111252" y="0"/>
                  </a:lnTo>
                  <a:lnTo>
                    <a:pt x="0" y="111252"/>
                  </a:lnTo>
                  <a:lnTo>
                    <a:pt x="111252" y="222504"/>
                  </a:lnTo>
                  <a:lnTo>
                    <a:pt x="111252" y="166878"/>
                  </a:lnTo>
                  <a:lnTo>
                    <a:pt x="3777996" y="166878"/>
                  </a:lnTo>
                  <a:lnTo>
                    <a:pt x="3777996" y="222504"/>
                  </a:lnTo>
                  <a:lnTo>
                    <a:pt x="3889248" y="111252"/>
                  </a:lnTo>
                  <a:lnTo>
                    <a:pt x="3777996" y="0"/>
                  </a:lnTo>
                  <a:close/>
                </a:path>
              </a:pathLst>
            </a:custGeom>
            <a:solidFill>
              <a:srgbClr val="00AB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35829" y="2922270"/>
              <a:ext cx="3889375" cy="222885"/>
            </a:xfrm>
            <a:custGeom>
              <a:avLst/>
              <a:gdLst/>
              <a:ahLst/>
              <a:cxnLst/>
              <a:rect l="l" t="t" r="r" b="b"/>
              <a:pathLst>
                <a:path w="3889375" h="222885">
                  <a:moveTo>
                    <a:pt x="0" y="111252"/>
                  </a:moveTo>
                  <a:lnTo>
                    <a:pt x="111252" y="0"/>
                  </a:lnTo>
                  <a:lnTo>
                    <a:pt x="111252" y="55625"/>
                  </a:lnTo>
                  <a:lnTo>
                    <a:pt x="3777996" y="55625"/>
                  </a:lnTo>
                  <a:lnTo>
                    <a:pt x="3777996" y="0"/>
                  </a:lnTo>
                  <a:lnTo>
                    <a:pt x="3889248" y="111252"/>
                  </a:lnTo>
                  <a:lnTo>
                    <a:pt x="3777996" y="222504"/>
                  </a:lnTo>
                  <a:lnTo>
                    <a:pt x="3777996" y="166878"/>
                  </a:lnTo>
                  <a:lnTo>
                    <a:pt x="111252" y="166878"/>
                  </a:lnTo>
                  <a:lnTo>
                    <a:pt x="111252" y="222504"/>
                  </a:lnTo>
                  <a:lnTo>
                    <a:pt x="0" y="111252"/>
                  </a:lnTo>
                  <a:close/>
                </a:path>
              </a:pathLst>
            </a:custGeom>
            <a:ln w="25400">
              <a:solidFill>
                <a:srgbClr val="007B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spc="-204" dirty="0"/>
              <a:t>a</a:t>
            </a:r>
            <a:r>
              <a:rPr spc="-175" dirty="0"/>
              <a:t>b</a:t>
            </a:r>
            <a:r>
              <a:rPr spc="-70" dirty="0"/>
              <a:t>l</a:t>
            </a:r>
            <a:r>
              <a:rPr spc="-420" dirty="0"/>
              <a:t>e</a:t>
            </a:r>
            <a:r>
              <a:rPr spc="-85" dirty="0"/>
              <a:t> </a:t>
            </a:r>
            <a:r>
              <a:rPr spc="-60" dirty="0"/>
              <a:t>S</a:t>
            </a:r>
            <a:r>
              <a:rPr spc="-250" dirty="0"/>
              <a:t>t</a:t>
            </a:r>
            <a:r>
              <a:rPr spc="-245" dirty="0"/>
              <a:t>orage</a:t>
            </a:r>
          </a:p>
          <a:p>
            <a:pPr marL="54610" algn="ctr">
              <a:lnSpc>
                <a:spcPct val="100000"/>
              </a:lnSpc>
              <a:spcBef>
                <a:spcPts val="520"/>
              </a:spcBef>
            </a:pPr>
            <a:r>
              <a:rPr sz="1200" b="0" spc="-30" dirty="0">
                <a:latin typeface="Verdana"/>
                <a:cs typeface="Verdana"/>
              </a:rPr>
              <a:t>A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No</a:t>
            </a:r>
            <a:r>
              <a:rPr sz="1200" b="0" spc="-70" dirty="0">
                <a:latin typeface="Verdana"/>
                <a:cs typeface="Verdana"/>
              </a:rPr>
              <a:t>SQL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110" dirty="0">
                <a:latin typeface="Verdana"/>
                <a:cs typeface="Verdana"/>
              </a:rPr>
              <a:t>ke</a:t>
            </a:r>
            <a:r>
              <a:rPr sz="1200" b="0" spc="-60" dirty="0">
                <a:latin typeface="Verdana"/>
                <a:cs typeface="Verdana"/>
              </a:rPr>
              <a:t>y</a:t>
            </a:r>
            <a:r>
              <a:rPr sz="1200" b="0" spc="-105" dirty="0">
                <a:latin typeface="Verdana"/>
                <a:cs typeface="Verdana"/>
              </a:rPr>
              <a:t>-</a:t>
            </a:r>
            <a:r>
              <a:rPr sz="1200" b="0" spc="-120" dirty="0">
                <a:latin typeface="Verdana"/>
                <a:cs typeface="Verdana"/>
              </a:rPr>
              <a:t>va</a:t>
            </a:r>
            <a:r>
              <a:rPr sz="1200" b="0" spc="-90" dirty="0">
                <a:latin typeface="Verdana"/>
                <a:cs typeface="Verdana"/>
              </a:rPr>
              <a:t>lue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s</a:t>
            </a:r>
            <a:r>
              <a:rPr sz="1200" b="0" spc="-85" dirty="0">
                <a:latin typeface="Verdana"/>
                <a:cs typeface="Verdana"/>
              </a:rPr>
              <a:t>t</a:t>
            </a:r>
            <a:r>
              <a:rPr sz="1200" b="0" spc="-95" dirty="0">
                <a:latin typeface="Verdana"/>
                <a:cs typeface="Verdana"/>
              </a:rPr>
              <a:t>ore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403" y="2526538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2014" y="2479294"/>
            <a:ext cx="2103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Ec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mi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cl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2014" y="2749042"/>
            <a:ext cx="1882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Consumption-based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model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5814" y="3016961"/>
            <a:ext cx="3795395" cy="124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900" spc="8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ut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2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900">
              <a:latin typeface="Trebuchet MS"/>
              <a:cs typeface="Trebuchet MS"/>
            </a:endParaRPr>
          </a:p>
          <a:p>
            <a:pPr marL="812800" lvl="1" indent="-3810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812165" algn="l"/>
                <a:tab pos="8128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Categories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SaaS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PaaS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IaaS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469900" indent="-381000">
              <a:lnSpc>
                <a:spcPct val="100000"/>
              </a:lnSpc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Models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812800" lvl="1" indent="-381000">
              <a:lnSpc>
                <a:spcPct val="100000"/>
              </a:lnSpc>
              <a:buFont typeface="Wingdings"/>
              <a:buChar char=""/>
              <a:tabLst>
                <a:tab pos="812165" algn="l"/>
                <a:tab pos="8128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Public,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Hybrid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Model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87794" y="1658086"/>
            <a:ext cx="102235" cy="2708275"/>
            <a:chOff x="3487794" y="1658086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794" y="1658086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41014" y="1668018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0829" y="682498"/>
            <a:ext cx="8122920" cy="1689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module,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will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learn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will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save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company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money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migrating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existing,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on-premises,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physical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hardware,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solution.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You’ll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learn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fundamental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concepts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computing,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implements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these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concepts,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950">
              <a:latin typeface="Trebuchet MS"/>
              <a:cs typeface="Trebuchet MS"/>
            </a:endParaRPr>
          </a:p>
          <a:p>
            <a:pPr marL="3824604" lvl="1" indent="-381635">
              <a:lnSpc>
                <a:spcPct val="100000"/>
              </a:lnSpc>
              <a:buFont typeface="Wingdings"/>
              <a:buChar char=""/>
              <a:tabLst>
                <a:tab pos="3824604" algn="l"/>
                <a:tab pos="382524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availability,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Fault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tolerance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Disaster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recovery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900">
              <a:latin typeface="Trebuchet MS"/>
              <a:cs typeface="Trebuchet MS"/>
            </a:endParaRPr>
          </a:p>
          <a:p>
            <a:pPr marL="3824604" lvl="1" indent="-381635">
              <a:lnSpc>
                <a:spcPct val="100000"/>
              </a:lnSpc>
              <a:buFont typeface="Wingdings"/>
              <a:buChar char=""/>
              <a:tabLst>
                <a:tab pos="3824604" algn="l"/>
                <a:tab pos="3825240" algn="l"/>
              </a:tabLst>
            </a:pP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Scalability,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Elasticity,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Agility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3824604" lvl="1" indent="-38163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824604" algn="l"/>
                <a:tab pos="3825240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CapEx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OpEx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56838" y="232663"/>
            <a:ext cx="2482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85" dirty="0">
                <a:solidFill>
                  <a:srgbClr val="006FC0"/>
                </a:solidFill>
              </a:rPr>
              <a:t>C</a:t>
            </a:r>
            <a:r>
              <a:rPr sz="2000" spc="-180" dirty="0">
                <a:solidFill>
                  <a:srgbClr val="006FC0"/>
                </a:solidFill>
              </a:rPr>
              <a:t>l</a:t>
            </a:r>
            <a:r>
              <a:rPr sz="2000" spc="-610" dirty="0">
                <a:solidFill>
                  <a:srgbClr val="006FC0"/>
                </a:solidFill>
              </a:rPr>
              <a:t>o</a:t>
            </a:r>
            <a:r>
              <a:rPr sz="2000" spc="-415" dirty="0">
                <a:solidFill>
                  <a:srgbClr val="006FC0"/>
                </a:solidFill>
              </a:rPr>
              <a:t>u</a:t>
            </a:r>
            <a:r>
              <a:rPr sz="2000" spc="-530" dirty="0">
                <a:solidFill>
                  <a:srgbClr val="006FC0"/>
                </a:solidFill>
              </a:rPr>
              <a:t>d</a:t>
            </a:r>
            <a:r>
              <a:rPr sz="2000" spc="235" dirty="0">
                <a:solidFill>
                  <a:srgbClr val="006FC0"/>
                </a:solidFill>
              </a:rPr>
              <a:t> </a:t>
            </a:r>
            <a:r>
              <a:rPr sz="2000" spc="-210" dirty="0">
                <a:solidFill>
                  <a:srgbClr val="006FC0"/>
                </a:solidFill>
              </a:rPr>
              <a:t>fu</a:t>
            </a:r>
            <a:r>
              <a:rPr sz="2000" spc="-270" dirty="0">
                <a:solidFill>
                  <a:srgbClr val="006FC0"/>
                </a:solidFill>
              </a:rPr>
              <a:t>n</a:t>
            </a:r>
            <a:r>
              <a:rPr sz="2000" spc="-545" dirty="0">
                <a:solidFill>
                  <a:srgbClr val="006FC0"/>
                </a:solidFill>
              </a:rPr>
              <a:t>d</a:t>
            </a:r>
            <a:r>
              <a:rPr sz="2000" spc="-350" dirty="0">
                <a:solidFill>
                  <a:srgbClr val="006FC0"/>
                </a:solidFill>
              </a:rPr>
              <a:t>a</a:t>
            </a:r>
            <a:r>
              <a:rPr sz="2000" spc="-575" dirty="0">
                <a:solidFill>
                  <a:srgbClr val="006FC0"/>
                </a:solidFill>
              </a:rPr>
              <a:t>m</a:t>
            </a:r>
            <a:r>
              <a:rPr sz="2000" spc="-240" dirty="0">
                <a:solidFill>
                  <a:srgbClr val="006FC0"/>
                </a:solidFill>
              </a:rPr>
              <a:t>en</a:t>
            </a:r>
            <a:r>
              <a:rPr sz="2000" spc="-270" dirty="0">
                <a:solidFill>
                  <a:srgbClr val="006FC0"/>
                </a:solidFill>
              </a:rPr>
              <a:t>t</a:t>
            </a:r>
            <a:r>
              <a:rPr sz="2000" spc="-350" dirty="0">
                <a:solidFill>
                  <a:srgbClr val="006FC0"/>
                </a:solidFill>
              </a:rPr>
              <a:t>a</a:t>
            </a:r>
            <a:r>
              <a:rPr sz="2000" spc="-315" dirty="0">
                <a:solidFill>
                  <a:srgbClr val="006FC0"/>
                </a:solidFill>
              </a:rPr>
              <a:t>l</a:t>
            </a:r>
            <a:r>
              <a:rPr sz="2000" spc="250" dirty="0">
                <a:solidFill>
                  <a:srgbClr val="006FC0"/>
                </a:solidFill>
              </a:rPr>
              <a:t> </a:t>
            </a:r>
            <a:r>
              <a:rPr sz="2000" spc="-340" dirty="0">
                <a:solidFill>
                  <a:srgbClr val="006FC0"/>
                </a:solidFill>
              </a:rPr>
              <a:t>co</a:t>
            </a:r>
            <a:r>
              <a:rPr sz="2000" spc="-395" dirty="0">
                <a:solidFill>
                  <a:srgbClr val="006FC0"/>
                </a:solidFill>
              </a:rPr>
              <a:t>n</a:t>
            </a:r>
            <a:r>
              <a:rPr sz="2000" spc="-265" dirty="0">
                <a:solidFill>
                  <a:srgbClr val="006FC0"/>
                </a:solidFill>
              </a:rPr>
              <a:t>c</a:t>
            </a:r>
            <a:r>
              <a:rPr sz="2000" spc="-240" dirty="0">
                <a:solidFill>
                  <a:srgbClr val="006FC0"/>
                </a:solidFill>
              </a:rPr>
              <a:t>e</a:t>
            </a:r>
            <a:r>
              <a:rPr sz="2000" spc="-220" dirty="0">
                <a:solidFill>
                  <a:srgbClr val="006FC0"/>
                </a:solidFill>
              </a:rPr>
              <a:t>p</a:t>
            </a:r>
            <a:r>
              <a:rPr sz="2000" spc="-270" dirty="0">
                <a:solidFill>
                  <a:srgbClr val="006FC0"/>
                </a:solidFill>
              </a:rPr>
              <a:t>t</a:t>
            </a:r>
            <a:r>
              <a:rPr sz="2000" spc="-130" dirty="0">
                <a:solidFill>
                  <a:srgbClr val="006FC0"/>
                </a:solidFill>
              </a:rPr>
              <a:t>s</a:t>
            </a:r>
            <a:endParaRPr sz="20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6440" y="3368505"/>
            <a:ext cx="3060545" cy="14046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3095" y="16001"/>
            <a:ext cx="32137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00400" algn="l"/>
              </a:tabLst>
            </a:pP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-2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Table</a:t>
            </a:r>
            <a:r>
              <a:rPr sz="2600" u="heavy" spc="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	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8975" y="967485"/>
            <a:ext cx="34124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Items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referred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rows,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fields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known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columns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8975" y="1244853"/>
            <a:ext cx="18878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rows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must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key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975" y="1522603"/>
            <a:ext cx="4524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5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concept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relationships,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procedures,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indexes,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foreign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keys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975" y="1798447"/>
            <a:ext cx="1831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ata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ll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su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mal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8975" y="2075814"/>
            <a:ext cx="4130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help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ensure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fast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access,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splits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partitions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975" y="2353182"/>
            <a:ext cx="18903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Support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very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volume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975" y="2629280"/>
            <a:ext cx="23577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Consider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Cosmos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DB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development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7975" y="691641"/>
            <a:ext cx="1805939" cy="2378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00" dirty="0">
                <a:solidFill>
                  <a:srgbClr val="006FC0"/>
                </a:solidFill>
                <a:latin typeface="Trebuchet MS"/>
                <a:cs typeface="Trebuchet MS"/>
              </a:rPr>
              <a:t>NoSQL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-v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al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St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8975" y="2906648"/>
            <a:ext cx="6762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Advantages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7975" y="3045333"/>
            <a:ext cx="2921000" cy="110363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850900" indent="-381000">
              <a:lnSpc>
                <a:spcPct val="100000"/>
              </a:lnSpc>
              <a:spcBef>
                <a:spcPts val="59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It's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simpler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endParaRPr sz="900">
              <a:latin typeface="Trebuchet MS"/>
              <a:cs typeface="Trebuchet MS"/>
            </a:endParaRPr>
          </a:p>
          <a:p>
            <a:pPr marL="850900" indent="-381000">
              <a:lnSpc>
                <a:spcPct val="100000"/>
              </a:lnSpc>
              <a:spcBef>
                <a:spcPts val="49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1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hold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semi-structured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900">
              <a:latin typeface="Trebuchet MS"/>
              <a:cs typeface="Trebuchet MS"/>
            </a:endParaRPr>
          </a:p>
          <a:p>
            <a:pPr marL="850900" indent="-381000">
              <a:lnSpc>
                <a:spcPct val="100000"/>
              </a:lnSpc>
              <a:spcBef>
                <a:spcPts val="5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105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complex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relationships</a:t>
            </a:r>
            <a:endParaRPr sz="900">
              <a:latin typeface="Trebuchet MS"/>
              <a:cs typeface="Trebuchet MS"/>
            </a:endParaRPr>
          </a:p>
          <a:p>
            <a:pPr marL="850900" indent="-381000">
              <a:lnSpc>
                <a:spcPct val="100000"/>
              </a:lnSpc>
              <a:spcBef>
                <a:spcPts val="509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insertion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retrieval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fast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Good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for: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175" y="4725415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5175" y="4123131"/>
            <a:ext cx="5250180" cy="76517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Storing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TBs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structured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capable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serving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endParaRPr sz="9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00000"/>
              </a:lnSpc>
              <a:spcBef>
                <a:spcPts val="5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Storing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datasets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don't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require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complex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joins,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foreign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keys,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procedures,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denormalized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fast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access.</a:t>
            </a:r>
            <a:endParaRPr sz="9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495"/>
              </a:spcBef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Capturing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event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logging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performance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monitoring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data.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4411" y="902369"/>
            <a:ext cx="2033015" cy="1930746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4572" y="1655953"/>
            <a:ext cx="4107815" cy="102171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90" dirty="0"/>
              <a:t>Q</a:t>
            </a:r>
            <a:r>
              <a:rPr spc="-60" dirty="0"/>
              <a:t>u</a:t>
            </a:r>
            <a:r>
              <a:rPr spc="-409" dirty="0"/>
              <a:t>e</a:t>
            </a:r>
            <a:r>
              <a:rPr spc="-155" dirty="0"/>
              <a:t>u</a:t>
            </a:r>
            <a:r>
              <a:rPr spc="-420" dirty="0"/>
              <a:t>e</a:t>
            </a:r>
            <a:r>
              <a:rPr spc="-100" dirty="0"/>
              <a:t> </a:t>
            </a:r>
            <a:r>
              <a:rPr spc="-60" dirty="0"/>
              <a:t>S</a:t>
            </a:r>
            <a:r>
              <a:rPr spc="-250" dirty="0"/>
              <a:t>t</a:t>
            </a:r>
            <a:r>
              <a:rPr spc="-200" dirty="0"/>
              <a:t>o</a:t>
            </a:r>
            <a:r>
              <a:rPr spc="-140" dirty="0"/>
              <a:t>r</a:t>
            </a:r>
            <a:r>
              <a:rPr spc="-285" dirty="0"/>
              <a:t>age</a:t>
            </a:r>
          </a:p>
          <a:p>
            <a:pPr marL="13970">
              <a:lnSpc>
                <a:spcPct val="100000"/>
              </a:lnSpc>
              <a:spcBef>
                <a:spcPts val="520"/>
              </a:spcBef>
            </a:pPr>
            <a:r>
              <a:rPr sz="1200" b="0" spc="-85" dirty="0">
                <a:latin typeface="Verdana"/>
                <a:cs typeface="Verdana"/>
              </a:rPr>
              <a:t>Message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queuing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service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to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store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large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numbers</a:t>
            </a:r>
            <a:r>
              <a:rPr sz="1200" b="0" spc="-145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of</a:t>
            </a:r>
            <a:r>
              <a:rPr sz="1200" b="0" spc="-110" dirty="0">
                <a:latin typeface="Verdana"/>
                <a:cs typeface="Verdana"/>
              </a:rPr>
              <a:t> messages.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9567" y="16001"/>
            <a:ext cx="32467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33420" algn="l"/>
              </a:tabLst>
            </a:pP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Queue</a:t>
            </a:r>
            <a:r>
              <a:rPr sz="2600" u="heavy" spc="-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	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8975" y="967485"/>
            <a:ext cx="34467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messages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via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calls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HTTP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HTTPS.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975" y="1244853"/>
            <a:ext cx="46177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May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contain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millions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messages,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total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capacity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limit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account.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975" y="691641"/>
            <a:ext cx="2251710" cy="993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numbers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messages.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975" y="1522603"/>
            <a:ext cx="4551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Queues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commonly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backlog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process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asynchronously.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4184" y="2071116"/>
            <a:ext cx="2723388" cy="819912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4610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305" dirty="0"/>
              <a:t>F</a:t>
            </a:r>
            <a:r>
              <a:rPr spc="-140" dirty="0"/>
              <a:t>i</a:t>
            </a:r>
            <a:r>
              <a:rPr spc="-15" dirty="0"/>
              <a:t>l</a:t>
            </a:r>
            <a:r>
              <a:rPr spc="-420" dirty="0"/>
              <a:t>e</a:t>
            </a:r>
            <a:r>
              <a:rPr spc="-90" dirty="0"/>
              <a:t> </a:t>
            </a:r>
            <a:r>
              <a:rPr spc="-60" dirty="0"/>
              <a:t>S</a:t>
            </a:r>
            <a:r>
              <a:rPr spc="-250" dirty="0"/>
              <a:t>t</a:t>
            </a:r>
            <a:r>
              <a:rPr spc="-200" dirty="0"/>
              <a:t>o</a:t>
            </a:r>
            <a:r>
              <a:rPr spc="-140" dirty="0"/>
              <a:t>r</a:t>
            </a:r>
            <a:r>
              <a:rPr spc="-285" dirty="0"/>
              <a:t>age</a:t>
            </a:r>
          </a:p>
          <a:p>
            <a:pPr marL="54610" algn="ctr">
              <a:lnSpc>
                <a:spcPct val="100000"/>
              </a:lnSpc>
              <a:spcBef>
                <a:spcPts val="520"/>
              </a:spcBef>
            </a:pPr>
            <a:r>
              <a:rPr sz="1200" b="0" spc="-105" dirty="0">
                <a:latin typeface="Verdana"/>
                <a:cs typeface="Verdana"/>
              </a:rPr>
              <a:t>Simple,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secure,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and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serverless</a:t>
            </a:r>
            <a:r>
              <a:rPr sz="1200" b="0" spc="-155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enterprise-grade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cloud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65" dirty="0">
                <a:latin typeface="Verdana"/>
                <a:cs typeface="Verdana"/>
              </a:rPr>
              <a:t>file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shares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54040" y="2223516"/>
            <a:ext cx="2575560" cy="2533015"/>
            <a:chOff x="5654040" y="2223516"/>
            <a:chExt cx="2575560" cy="2533015"/>
          </a:xfrm>
        </p:grpSpPr>
        <p:sp>
          <p:nvSpPr>
            <p:cNvPr id="3" name="object 3"/>
            <p:cNvSpPr/>
            <p:nvPr/>
          </p:nvSpPr>
          <p:spPr>
            <a:xfrm>
              <a:off x="5919978" y="2844546"/>
              <a:ext cx="2296795" cy="1899285"/>
            </a:xfrm>
            <a:custGeom>
              <a:avLst/>
              <a:gdLst/>
              <a:ahLst/>
              <a:cxnLst/>
              <a:rect l="l" t="t" r="r" b="b"/>
              <a:pathLst>
                <a:path w="2296795" h="1899285">
                  <a:moveTo>
                    <a:pt x="0" y="316484"/>
                  </a:moveTo>
                  <a:lnTo>
                    <a:pt x="3432" y="269724"/>
                  </a:lnTo>
                  <a:lnTo>
                    <a:pt x="13402" y="225092"/>
                  </a:lnTo>
                  <a:lnTo>
                    <a:pt x="29420" y="183078"/>
                  </a:lnTo>
                  <a:lnTo>
                    <a:pt x="50996" y="144171"/>
                  </a:lnTo>
                  <a:lnTo>
                    <a:pt x="77640" y="108862"/>
                  </a:lnTo>
                  <a:lnTo>
                    <a:pt x="108862" y="77640"/>
                  </a:lnTo>
                  <a:lnTo>
                    <a:pt x="144171" y="50996"/>
                  </a:lnTo>
                  <a:lnTo>
                    <a:pt x="183078" y="29420"/>
                  </a:lnTo>
                  <a:lnTo>
                    <a:pt x="225092" y="13402"/>
                  </a:lnTo>
                  <a:lnTo>
                    <a:pt x="269724" y="3432"/>
                  </a:lnTo>
                  <a:lnTo>
                    <a:pt x="316484" y="0"/>
                  </a:lnTo>
                  <a:lnTo>
                    <a:pt x="1980183" y="0"/>
                  </a:lnTo>
                  <a:lnTo>
                    <a:pt x="2026943" y="3432"/>
                  </a:lnTo>
                  <a:lnTo>
                    <a:pt x="2071575" y="13402"/>
                  </a:lnTo>
                  <a:lnTo>
                    <a:pt x="2113589" y="29420"/>
                  </a:lnTo>
                  <a:lnTo>
                    <a:pt x="2152496" y="50996"/>
                  </a:lnTo>
                  <a:lnTo>
                    <a:pt x="2187805" y="77640"/>
                  </a:lnTo>
                  <a:lnTo>
                    <a:pt x="2219027" y="108862"/>
                  </a:lnTo>
                  <a:lnTo>
                    <a:pt x="2245671" y="144171"/>
                  </a:lnTo>
                  <a:lnTo>
                    <a:pt x="2267247" y="183078"/>
                  </a:lnTo>
                  <a:lnTo>
                    <a:pt x="2283265" y="225092"/>
                  </a:lnTo>
                  <a:lnTo>
                    <a:pt x="2293235" y="269724"/>
                  </a:lnTo>
                  <a:lnTo>
                    <a:pt x="2296668" y="316484"/>
                  </a:lnTo>
                  <a:lnTo>
                    <a:pt x="2296668" y="1582407"/>
                  </a:lnTo>
                  <a:lnTo>
                    <a:pt x="2293235" y="1629178"/>
                  </a:lnTo>
                  <a:lnTo>
                    <a:pt x="2283265" y="1673818"/>
                  </a:lnTo>
                  <a:lnTo>
                    <a:pt x="2267247" y="1715837"/>
                  </a:lnTo>
                  <a:lnTo>
                    <a:pt x="2245671" y="1754745"/>
                  </a:lnTo>
                  <a:lnTo>
                    <a:pt x="2219027" y="1790055"/>
                  </a:lnTo>
                  <a:lnTo>
                    <a:pt x="2187805" y="1821274"/>
                  </a:lnTo>
                  <a:lnTo>
                    <a:pt x="2152496" y="1847916"/>
                  </a:lnTo>
                  <a:lnTo>
                    <a:pt x="2113589" y="1869489"/>
                  </a:lnTo>
                  <a:lnTo>
                    <a:pt x="2071575" y="1885504"/>
                  </a:lnTo>
                  <a:lnTo>
                    <a:pt x="2026943" y="1895472"/>
                  </a:lnTo>
                  <a:lnTo>
                    <a:pt x="1980183" y="1898904"/>
                  </a:lnTo>
                  <a:lnTo>
                    <a:pt x="316484" y="1898904"/>
                  </a:lnTo>
                  <a:lnTo>
                    <a:pt x="269724" y="1895472"/>
                  </a:lnTo>
                  <a:lnTo>
                    <a:pt x="225092" y="1885504"/>
                  </a:lnTo>
                  <a:lnTo>
                    <a:pt x="183078" y="1869489"/>
                  </a:lnTo>
                  <a:lnTo>
                    <a:pt x="144171" y="1847916"/>
                  </a:lnTo>
                  <a:lnTo>
                    <a:pt x="108862" y="1821274"/>
                  </a:lnTo>
                  <a:lnTo>
                    <a:pt x="77640" y="1790055"/>
                  </a:lnTo>
                  <a:lnTo>
                    <a:pt x="50996" y="1754745"/>
                  </a:lnTo>
                  <a:lnTo>
                    <a:pt x="29420" y="1715837"/>
                  </a:lnTo>
                  <a:lnTo>
                    <a:pt x="13402" y="1673818"/>
                  </a:lnTo>
                  <a:lnTo>
                    <a:pt x="3432" y="1629178"/>
                  </a:lnTo>
                  <a:lnTo>
                    <a:pt x="0" y="1582407"/>
                  </a:lnTo>
                  <a:lnTo>
                    <a:pt x="0" y="316484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84424" y="2940909"/>
              <a:ext cx="639911" cy="7436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4040" y="2610612"/>
              <a:ext cx="749808" cy="4815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3842" y="3713805"/>
              <a:ext cx="567635" cy="41641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58534" y="3731513"/>
              <a:ext cx="502920" cy="337185"/>
            </a:xfrm>
            <a:custGeom>
              <a:avLst/>
              <a:gdLst/>
              <a:ahLst/>
              <a:cxnLst/>
              <a:rect l="l" t="t" r="r" b="b"/>
              <a:pathLst>
                <a:path w="502920" h="337185">
                  <a:moveTo>
                    <a:pt x="502793" y="0"/>
                  </a:moveTo>
                  <a:lnTo>
                    <a:pt x="0" y="336905"/>
                  </a:lnTo>
                </a:path>
              </a:pathLst>
            </a:custGeom>
            <a:ln w="38100">
              <a:solidFill>
                <a:srgbClr val="5055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6684" y="3697224"/>
              <a:ext cx="547090" cy="4373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50786" y="3731513"/>
              <a:ext cx="435609" cy="322580"/>
            </a:xfrm>
            <a:custGeom>
              <a:avLst/>
              <a:gdLst/>
              <a:ahLst/>
              <a:cxnLst/>
              <a:rect l="l" t="t" r="r" b="b"/>
              <a:pathLst>
                <a:path w="435609" h="322579">
                  <a:moveTo>
                    <a:pt x="0" y="0"/>
                  </a:moveTo>
                  <a:lnTo>
                    <a:pt x="435356" y="322275"/>
                  </a:lnTo>
                </a:path>
              </a:pathLst>
            </a:custGeom>
            <a:ln w="38100">
              <a:solidFill>
                <a:srgbClr val="5055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0484" y="2223516"/>
              <a:ext cx="119034" cy="6812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82206" y="2242566"/>
              <a:ext cx="0" cy="582295"/>
            </a:xfrm>
            <a:custGeom>
              <a:avLst/>
              <a:gdLst/>
              <a:ahLst/>
              <a:cxnLst/>
              <a:rect l="l" t="t" r="r" b="b"/>
              <a:pathLst>
                <a:path h="582294">
                  <a:moveTo>
                    <a:pt x="0" y="0"/>
                  </a:moveTo>
                  <a:lnTo>
                    <a:pt x="0" y="582040"/>
                  </a:lnTo>
                </a:path>
              </a:pathLst>
            </a:custGeom>
            <a:ln w="38100">
              <a:solidFill>
                <a:srgbClr val="5055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5571" y="4148352"/>
              <a:ext cx="609577" cy="5455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3866" y="4157496"/>
              <a:ext cx="611078" cy="545542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141789" y="16001"/>
            <a:ext cx="32448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31515" algn="l"/>
              </a:tabLst>
            </a:pPr>
            <a:r>
              <a:rPr sz="2600" u="heavy" spc="5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-2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File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	</a:t>
            </a:r>
            <a:endParaRPr sz="2600"/>
          </a:p>
        </p:txBody>
      </p:sp>
      <p:sp>
        <p:nvSpPr>
          <p:cNvPr id="15" name="object 15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394713" y="1018286"/>
            <a:ext cx="1828800" cy="2352675"/>
            <a:chOff x="1394713" y="1018286"/>
            <a:chExt cx="1828800" cy="235267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5107" y="2595614"/>
              <a:ext cx="912453" cy="77523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9611" y="2090940"/>
              <a:ext cx="119034" cy="51814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91333" y="2109977"/>
              <a:ext cx="0" cy="419100"/>
            </a:xfrm>
            <a:custGeom>
              <a:avLst/>
              <a:gdLst/>
              <a:ahLst/>
              <a:cxnLst/>
              <a:rect l="l" t="t" r="r" b="b"/>
              <a:pathLst>
                <a:path h="419100">
                  <a:moveTo>
                    <a:pt x="0" y="0"/>
                  </a:moveTo>
                  <a:lnTo>
                    <a:pt x="0" y="418719"/>
                  </a:lnTo>
                </a:path>
              </a:pathLst>
            </a:custGeom>
            <a:ln w="38100">
              <a:solidFill>
                <a:srgbClr val="5055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7413" y="1030986"/>
              <a:ext cx="1803400" cy="1019810"/>
            </a:xfrm>
            <a:custGeom>
              <a:avLst/>
              <a:gdLst/>
              <a:ahLst/>
              <a:cxnLst/>
              <a:rect l="l" t="t" r="r" b="b"/>
              <a:pathLst>
                <a:path w="1803400" h="1019810">
                  <a:moveTo>
                    <a:pt x="0" y="169925"/>
                  </a:moveTo>
                  <a:lnTo>
                    <a:pt x="6069" y="124751"/>
                  </a:lnTo>
                  <a:lnTo>
                    <a:pt x="23198" y="84158"/>
                  </a:lnTo>
                  <a:lnTo>
                    <a:pt x="49768" y="49768"/>
                  </a:lnTo>
                  <a:lnTo>
                    <a:pt x="84158" y="23198"/>
                  </a:lnTo>
                  <a:lnTo>
                    <a:pt x="124751" y="6069"/>
                  </a:lnTo>
                  <a:lnTo>
                    <a:pt x="169926" y="0"/>
                  </a:lnTo>
                  <a:lnTo>
                    <a:pt x="1632966" y="0"/>
                  </a:lnTo>
                  <a:lnTo>
                    <a:pt x="1678140" y="6069"/>
                  </a:lnTo>
                  <a:lnTo>
                    <a:pt x="1718733" y="23198"/>
                  </a:lnTo>
                  <a:lnTo>
                    <a:pt x="1753123" y="49768"/>
                  </a:lnTo>
                  <a:lnTo>
                    <a:pt x="1779693" y="84158"/>
                  </a:lnTo>
                  <a:lnTo>
                    <a:pt x="1796822" y="124751"/>
                  </a:lnTo>
                  <a:lnTo>
                    <a:pt x="1802892" y="169925"/>
                  </a:lnTo>
                  <a:lnTo>
                    <a:pt x="1802892" y="849629"/>
                  </a:lnTo>
                  <a:lnTo>
                    <a:pt x="1796822" y="894804"/>
                  </a:lnTo>
                  <a:lnTo>
                    <a:pt x="1779693" y="935397"/>
                  </a:lnTo>
                  <a:lnTo>
                    <a:pt x="1753123" y="969787"/>
                  </a:lnTo>
                  <a:lnTo>
                    <a:pt x="1718733" y="996357"/>
                  </a:lnTo>
                  <a:lnTo>
                    <a:pt x="1678140" y="1013486"/>
                  </a:lnTo>
                  <a:lnTo>
                    <a:pt x="1632966" y="1019556"/>
                  </a:lnTo>
                  <a:lnTo>
                    <a:pt x="169926" y="1019556"/>
                  </a:lnTo>
                  <a:lnTo>
                    <a:pt x="124751" y="1013486"/>
                  </a:lnTo>
                  <a:lnTo>
                    <a:pt x="84158" y="996357"/>
                  </a:lnTo>
                  <a:lnTo>
                    <a:pt x="49768" y="969787"/>
                  </a:lnTo>
                  <a:lnTo>
                    <a:pt x="23198" y="935397"/>
                  </a:lnTo>
                  <a:lnTo>
                    <a:pt x="6069" y="894804"/>
                  </a:lnTo>
                  <a:lnTo>
                    <a:pt x="0" y="849629"/>
                  </a:lnTo>
                  <a:lnTo>
                    <a:pt x="0" y="169925"/>
                  </a:lnTo>
                  <a:close/>
                </a:path>
              </a:pathLst>
            </a:custGeom>
            <a:ln w="25399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7174" y="1271040"/>
              <a:ext cx="611078" cy="54554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6982" y="1280184"/>
              <a:ext cx="611078" cy="54554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04571" y="3414141"/>
            <a:ext cx="2557780" cy="420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6345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On-premises</a:t>
            </a:r>
            <a:r>
              <a:rPr sz="900" spc="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shared</a:t>
            </a:r>
            <a:r>
              <a:rPr sz="900" spc="-1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900" spc="-5" dirty="0">
                <a:solidFill>
                  <a:srgbClr val="001F5F"/>
                </a:solidFill>
                <a:latin typeface="Calibri"/>
                <a:cs typeface="Calibri"/>
              </a:rPr>
              <a:t>storage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b="1" spc="20" dirty="0">
                <a:solidFill>
                  <a:srgbClr val="006FC0"/>
                </a:solidFill>
                <a:latin typeface="Trebuchet MS"/>
                <a:cs typeface="Trebuchet MS"/>
              </a:rPr>
              <a:t>Challenges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87092" y="786510"/>
            <a:ext cx="815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-Premises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0975" y="477012"/>
            <a:ext cx="704088" cy="73609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04571" y="3899103"/>
            <a:ext cx="2159635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Limited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Amount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(hardware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OS)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Sche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Backu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1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5571" y="4802530"/>
            <a:ext cx="22536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Difficult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share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across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Datacenters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68821" y="1099058"/>
            <a:ext cx="1828800" cy="1076960"/>
            <a:chOff x="6068821" y="1099058"/>
            <a:chExt cx="1828800" cy="1076960"/>
          </a:xfrm>
        </p:grpSpPr>
        <p:sp>
          <p:nvSpPr>
            <p:cNvPr id="29" name="object 29"/>
            <p:cNvSpPr/>
            <p:nvPr/>
          </p:nvSpPr>
          <p:spPr>
            <a:xfrm>
              <a:off x="6081521" y="1111758"/>
              <a:ext cx="1803400" cy="1051560"/>
            </a:xfrm>
            <a:custGeom>
              <a:avLst/>
              <a:gdLst/>
              <a:ahLst/>
              <a:cxnLst/>
              <a:rect l="l" t="t" r="r" b="b"/>
              <a:pathLst>
                <a:path w="1803400" h="1051560">
                  <a:moveTo>
                    <a:pt x="0" y="175259"/>
                  </a:moveTo>
                  <a:lnTo>
                    <a:pt x="6261" y="128675"/>
                  </a:lnTo>
                  <a:lnTo>
                    <a:pt x="23932" y="86811"/>
                  </a:lnTo>
                  <a:lnTo>
                    <a:pt x="51339" y="51339"/>
                  </a:lnTo>
                  <a:lnTo>
                    <a:pt x="86811" y="23932"/>
                  </a:lnTo>
                  <a:lnTo>
                    <a:pt x="128675" y="6261"/>
                  </a:lnTo>
                  <a:lnTo>
                    <a:pt x="175260" y="0"/>
                  </a:lnTo>
                  <a:lnTo>
                    <a:pt x="1627631" y="0"/>
                  </a:lnTo>
                  <a:lnTo>
                    <a:pt x="1674216" y="6261"/>
                  </a:lnTo>
                  <a:lnTo>
                    <a:pt x="1716080" y="23932"/>
                  </a:lnTo>
                  <a:lnTo>
                    <a:pt x="1751552" y="51339"/>
                  </a:lnTo>
                  <a:lnTo>
                    <a:pt x="1778959" y="86811"/>
                  </a:lnTo>
                  <a:lnTo>
                    <a:pt x="1796630" y="128675"/>
                  </a:lnTo>
                  <a:lnTo>
                    <a:pt x="1802892" y="175259"/>
                  </a:lnTo>
                  <a:lnTo>
                    <a:pt x="1802892" y="876299"/>
                  </a:lnTo>
                  <a:lnTo>
                    <a:pt x="1796630" y="922884"/>
                  </a:lnTo>
                  <a:lnTo>
                    <a:pt x="1778959" y="964748"/>
                  </a:lnTo>
                  <a:lnTo>
                    <a:pt x="1751552" y="1000220"/>
                  </a:lnTo>
                  <a:lnTo>
                    <a:pt x="1716080" y="1027627"/>
                  </a:lnTo>
                  <a:lnTo>
                    <a:pt x="1674216" y="1045298"/>
                  </a:lnTo>
                  <a:lnTo>
                    <a:pt x="1627631" y="1051559"/>
                  </a:lnTo>
                  <a:lnTo>
                    <a:pt x="175260" y="1051559"/>
                  </a:lnTo>
                  <a:lnTo>
                    <a:pt x="128675" y="1045298"/>
                  </a:lnTo>
                  <a:lnTo>
                    <a:pt x="86811" y="1027627"/>
                  </a:lnTo>
                  <a:lnTo>
                    <a:pt x="51339" y="1000220"/>
                  </a:lnTo>
                  <a:lnTo>
                    <a:pt x="23932" y="964748"/>
                  </a:lnTo>
                  <a:lnTo>
                    <a:pt x="6261" y="922884"/>
                  </a:lnTo>
                  <a:lnTo>
                    <a:pt x="0" y="876299"/>
                  </a:lnTo>
                  <a:lnTo>
                    <a:pt x="0" y="175259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1282" y="1351812"/>
              <a:ext cx="611078" cy="54554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19566" y="1360956"/>
              <a:ext cx="611078" cy="54554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524625" y="875741"/>
            <a:ext cx="8153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n-Premises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5084" y="557783"/>
            <a:ext cx="702563" cy="736091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6823964" y="4822952"/>
            <a:ext cx="3848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z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ure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1789" y="16001"/>
            <a:ext cx="32448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31515" algn="l"/>
              </a:tabLst>
            </a:pPr>
            <a:r>
              <a:rPr sz="2600" u="heavy" spc="5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-2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File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	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4155" y="731266"/>
            <a:ext cx="57302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Enables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shares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cloud,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these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shares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anywhere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connection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155" y="1326007"/>
            <a:ext cx="6035040" cy="270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Mounted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concurrently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deployments.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12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Accessible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Windows,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Linux,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macOS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clients.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12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Accessible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Message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Block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(</a:t>
            </a:r>
            <a:r>
              <a:rPr sz="900" b="1" spc="60" dirty="0">
                <a:solidFill>
                  <a:srgbClr val="7C5503"/>
                </a:solidFill>
                <a:latin typeface="Trebuchet MS"/>
                <a:cs typeface="Trebuchet MS"/>
              </a:rPr>
              <a:t>SMB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)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protocol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System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(</a:t>
            </a:r>
            <a:r>
              <a:rPr sz="900" b="1" spc="35" dirty="0">
                <a:solidFill>
                  <a:srgbClr val="7C5503"/>
                </a:solidFill>
                <a:latin typeface="Trebuchet MS"/>
                <a:cs typeface="Trebuchet MS"/>
              </a:rPr>
              <a:t>NFS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)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protocol</a:t>
            </a:r>
            <a:endParaRPr sz="9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spcBef>
                <a:spcPts val="9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ensures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encrypted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rest,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0" dirty="0">
                <a:solidFill>
                  <a:srgbClr val="006FC0"/>
                </a:solidFill>
                <a:latin typeface="Trebuchet MS"/>
                <a:cs typeface="Trebuchet MS"/>
              </a:rPr>
              <a:t>SMB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protocol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ensures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encrypted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transit.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12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8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b="1" spc="5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b="1" spc="-1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7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b="1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b="1" spc="5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spc="4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84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Replace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supplement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servers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84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Share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settings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84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Dev/Test/Debug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12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50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900" b="1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9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b="1" spc="-4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b="1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b="1" spc="4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1355" y="4557776"/>
            <a:ext cx="1244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355" y="4039797"/>
            <a:ext cx="5238115" cy="92456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3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Shared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access: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Replace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shares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shares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without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endParaRPr sz="9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540"/>
              </a:spcBef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com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ssue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840"/>
              </a:spcBef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Fully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managed: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will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hardware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20" dirty="0">
                <a:solidFill>
                  <a:srgbClr val="006FC0"/>
                </a:solidFill>
                <a:latin typeface="Trebuchet MS"/>
                <a:cs typeface="Trebuchet MS"/>
              </a:rPr>
              <a:t>OS</a:t>
            </a:r>
            <a:endParaRPr sz="9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840"/>
              </a:spcBef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Resiliency: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don’t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deal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local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power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issues.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16979" y="2253995"/>
            <a:ext cx="2575560" cy="2533015"/>
            <a:chOff x="6316979" y="2253995"/>
            <a:chExt cx="2575560" cy="2533015"/>
          </a:xfrm>
        </p:grpSpPr>
        <p:sp>
          <p:nvSpPr>
            <p:cNvPr id="9" name="object 9"/>
            <p:cNvSpPr/>
            <p:nvPr/>
          </p:nvSpPr>
          <p:spPr>
            <a:xfrm>
              <a:off x="6582917" y="2875025"/>
              <a:ext cx="2296795" cy="1899285"/>
            </a:xfrm>
            <a:custGeom>
              <a:avLst/>
              <a:gdLst/>
              <a:ahLst/>
              <a:cxnLst/>
              <a:rect l="l" t="t" r="r" b="b"/>
              <a:pathLst>
                <a:path w="2296795" h="1899285">
                  <a:moveTo>
                    <a:pt x="0" y="316484"/>
                  </a:moveTo>
                  <a:lnTo>
                    <a:pt x="3432" y="269724"/>
                  </a:lnTo>
                  <a:lnTo>
                    <a:pt x="13402" y="225092"/>
                  </a:lnTo>
                  <a:lnTo>
                    <a:pt x="29420" y="183078"/>
                  </a:lnTo>
                  <a:lnTo>
                    <a:pt x="50996" y="144171"/>
                  </a:lnTo>
                  <a:lnTo>
                    <a:pt x="77640" y="108862"/>
                  </a:lnTo>
                  <a:lnTo>
                    <a:pt x="108862" y="77640"/>
                  </a:lnTo>
                  <a:lnTo>
                    <a:pt x="144171" y="50996"/>
                  </a:lnTo>
                  <a:lnTo>
                    <a:pt x="183078" y="29420"/>
                  </a:lnTo>
                  <a:lnTo>
                    <a:pt x="225092" y="13402"/>
                  </a:lnTo>
                  <a:lnTo>
                    <a:pt x="269724" y="3432"/>
                  </a:lnTo>
                  <a:lnTo>
                    <a:pt x="316483" y="0"/>
                  </a:lnTo>
                  <a:lnTo>
                    <a:pt x="1980183" y="0"/>
                  </a:lnTo>
                  <a:lnTo>
                    <a:pt x="2026943" y="3432"/>
                  </a:lnTo>
                  <a:lnTo>
                    <a:pt x="2071575" y="13402"/>
                  </a:lnTo>
                  <a:lnTo>
                    <a:pt x="2113589" y="29420"/>
                  </a:lnTo>
                  <a:lnTo>
                    <a:pt x="2152496" y="50996"/>
                  </a:lnTo>
                  <a:lnTo>
                    <a:pt x="2187805" y="77640"/>
                  </a:lnTo>
                  <a:lnTo>
                    <a:pt x="2219027" y="108862"/>
                  </a:lnTo>
                  <a:lnTo>
                    <a:pt x="2245671" y="144171"/>
                  </a:lnTo>
                  <a:lnTo>
                    <a:pt x="2267247" y="183078"/>
                  </a:lnTo>
                  <a:lnTo>
                    <a:pt x="2283265" y="225092"/>
                  </a:lnTo>
                  <a:lnTo>
                    <a:pt x="2293235" y="269724"/>
                  </a:lnTo>
                  <a:lnTo>
                    <a:pt x="2296667" y="316484"/>
                  </a:lnTo>
                  <a:lnTo>
                    <a:pt x="2296667" y="1582407"/>
                  </a:lnTo>
                  <a:lnTo>
                    <a:pt x="2293235" y="1629178"/>
                  </a:lnTo>
                  <a:lnTo>
                    <a:pt x="2283265" y="1673818"/>
                  </a:lnTo>
                  <a:lnTo>
                    <a:pt x="2267247" y="1715837"/>
                  </a:lnTo>
                  <a:lnTo>
                    <a:pt x="2245671" y="1754745"/>
                  </a:lnTo>
                  <a:lnTo>
                    <a:pt x="2219027" y="1790055"/>
                  </a:lnTo>
                  <a:lnTo>
                    <a:pt x="2187805" y="1821274"/>
                  </a:lnTo>
                  <a:lnTo>
                    <a:pt x="2152496" y="1847916"/>
                  </a:lnTo>
                  <a:lnTo>
                    <a:pt x="2113589" y="1869489"/>
                  </a:lnTo>
                  <a:lnTo>
                    <a:pt x="2071575" y="1885504"/>
                  </a:lnTo>
                  <a:lnTo>
                    <a:pt x="2026943" y="1895472"/>
                  </a:lnTo>
                  <a:lnTo>
                    <a:pt x="1980183" y="1898904"/>
                  </a:lnTo>
                  <a:lnTo>
                    <a:pt x="316483" y="1898904"/>
                  </a:lnTo>
                  <a:lnTo>
                    <a:pt x="269724" y="1895472"/>
                  </a:lnTo>
                  <a:lnTo>
                    <a:pt x="225092" y="1885504"/>
                  </a:lnTo>
                  <a:lnTo>
                    <a:pt x="183078" y="1869489"/>
                  </a:lnTo>
                  <a:lnTo>
                    <a:pt x="144171" y="1847916"/>
                  </a:lnTo>
                  <a:lnTo>
                    <a:pt x="108862" y="1821274"/>
                  </a:lnTo>
                  <a:lnTo>
                    <a:pt x="77640" y="1790055"/>
                  </a:lnTo>
                  <a:lnTo>
                    <a:pt x="50996" y="1754745"/>
                  </a:lnTo>
                  <a:lnTo>
                    <a:pt x="29420" y="1715837"/>
                  </a:lnTo>
                  <a:lnTo>
                    <a:pt x="13402" y="1673818"/>
                  </a:lnTo>
                  <a:lnTo>
                    <a:pt x="3432" y="1629178"/>
                  </a:lnTo>
                  <a:lnTo>
                    <a:pt x="0" y="1582407"/>
                  </a:lnTo>
                  <a:lnTo>
                    <a:pt x="0" y="316484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7363" y="2971389"/>
              <a:ext cx="639911" cy="7436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6979" y="2641091"/>
              <a:ext cx="749807" cy="4815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6782" y="3744285"/>
              <a:ext cx="567635" cy="41641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221473" y="3761993"/>
              <a:ext cx="502920" cy="337185"/>
            </a:xfrm>
            <a:custGeom>
              <a:avLst/>
              <a:gdLst/>
              <a:ahLst/>
              <a:cxnLst/>
              <a:rect l="l" t="t" r="r" b="b"/>
              <a:pathLst>
                <a:path w="502920" h="337185">
                  <a:moveTo>
                    <a:pt x="502793" y="0"/>
                  </a:moveTo>
                  <a:lnTo>
                    <a:pt x="0" y="336905"/>
                  </a:lnTo>
                </a:path>
              </a:pathLst>
            </a:custGeom>
            <a:ln w="38100">
              <a:solidFill>
                <a:srgbClr val="5055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9623" y="3727703"/>
              <a:ext cx="547090" cy="4373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13725" y="3761993"/>
              <a:ext cx="435609" cy="322580"/>
            </a:xfrm>
            <a:custGeom>
              <a:avLst/>
              <a:gdLst/>
              <a:ahLst/>
              <a:cxnLst/>
              <a:rect l="l" t="t" r="r" b="b"/>
              <a:pathLst>
                <a:path w="435609" h="322579">
                  <a:moveTo>
                    <a:pt x="0" y="0"/>
                  </a:moveTo>
                  <a:lnTo>
                    <a:pt x="435355" y="322275"/>
                  </a:lnTo>
                </a:path>
              </a:pathLst>
            </a:custGeom>
            <a:ln w="38100">
              <a:solidFill>
                <a:srgbClr val="5055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3423" y="2253995"/>
              <a:ext cx="119034" cy="6812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645145" y="2273045"/>
              <a:ext cx="0" cy="582295"/>
            </a:xfrm>
            <a:custGeom>
              <a:avLst/>
              <a:gdLst/>
              <a:ahLst/>
              <a:cxnLst/>
              <a:rect l="l" t="t" r="r" b="b"/>
              <a:pathLst>
                <a:path h="582294">
                  <a:moveTo>
                    <a:pt x="0" y="0"/>
                  </a:moveTo>
                  <a:lnTo>
                    <a:pt x="0" y="582041"/>
                  </a:lnTo>
                </a:path>
              </a:pathLst>
            </a:custGeom>
            <a:ln w="38100">
              <a:solidFill>
                <a:srgbClr val="5055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8511" y="4178832"/>
              <a:ext cx="609577" cy="5455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6806" y="4187976"/>
              <a:ext cx="611078" cy="54554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731761" y="1129538"/>
            <a:ext cx="1828800" cy="1076960"/>
            <a:chOff x="6731761" y="1129538"/>
            <a:chExt cx="1828800" cy="1076960"/>
          </a:xfrm>
        </p:grpSpPr>
        <p:sp>
          <p:nvSpPr>
            <p:cNvPr id="21" name="object 21"/>
            <p:cNvSpPr/>
            <p:nvPr/>
          </p:nvSpPr>
          <p:spPr>
            <a:xfrm>
              <a:off x="6744461" y="1142238"/>
              <a:ext cx="1803400" cy="1051560"/>
            </a:xfrm>
            <a:custGeom>
              <a:avLst/>
              <a:gdLst/>
              <a:ahLst/>
              <a:cxnLst/>
              <a:rect l="l" t="t" r="r" b="b"/>
              <a:pathLst>
                <a:path w="1803400" h="1051560">
                  <a:moveTo>
                    <a:pt x="0" y="175260"/>
                  </a:moveTo>
                  <a:lnTo>
                    <a:pt x="6261" y="128675"/>
                  </a:lnTo>
                  <a:lnTo>
                    <a:pt x="23932" y="86811"/>
                  </a:lnTo>
                  <a:lnTo>
                    <a:pt x="51339" y="51339"/>
                  </a:lnTo>
                  <a:lnTo>
                    <a:pt x="86811" y="23932"/>
                  </a:lnTo>
                  <a:lnTo>
                    <a:pt x="128675" y="6261"/>
                  </a:lnTo>
                  <a:lnTo>
                    <a:pt x="175260" y="0"/>
                  </a:lnTo>
                  <a:lnTo>
                    <a:pt x="1627632" y="0"/>
                  </a:lnTo>
                  <a:lnTo>
                    <a:pt x="1674216" y="6261"/>
                  </a:lnTo>
                  <a:lnTo>
                    <a:pt x="1716080" y="23932"/>
                  </a:lnTo>
                  <a:lnTo>
                    <a:pt x="1751552" y="51339"/>
                  </a:lnTo>
                  <a:lnTo>
                    <a:pt x="1778959" y="86811"/>
                  </a:lnTo>
                  <a:lnTo>
                    <a:pt x="1796630" y="128675"/>
                  </a:lnTo>
                  <a:lnTo>
                    <a:pt x="1802892" y="175260"/>
                  </a:lnTo>
                  <a:lnTo>
                    <a:pt x="1802892" y="876300"/>
                  </a:lnTo>
                  <a:lnTo>
                    <a:pt x="1796630" y="922884"/>
                  </a:lnTo>
                  <a:lnTo>
                    <a:pt x="1778959" y="964748"/>
                  </a:lnTo>
                  <a:lnTo>
                    <a:pt x="1751552" y="1000220"/>
                  </a:lnTo>
                  <a:lnTo>
                    <a:pt x="1716080" y="1027627"/>
                  </a:lnTo>
                  <a:lnTo>
                    <a:pt x="1674216" y="1045298"/>
                  </a:lnTo>
                  <a:lnTo>
                    <a:pt x="1627632" y="1051560"/>
                  </a:lnTo>
                  <a:lnTo>
                    <a:pt x="175260" y="1051560"/>
                  </a:lnTo>
                  <a:lnTo>
                    <a:pt x="128675" y="1045298"/>
                  </a:lnTo>
                  <a:lnTo>
                    <a:pt x="86811" y="1027627"/>
                  </a:lnTo>
                  <a:lnTo>
                    <a:pt x="51339" y="1000220"/>
                  </a:lnTo>
                  <a:lnTo>
                    <a:pt x="23932" y="964748"/>
                  </a:lnTo>
                  <a:lnTo>
                    <a:pt x="6261" y="922884"/>
                  </a:lnTo>
                  <a:lnTo>
                    <a:pt x="0" y="876300"/>
                  </a:lnTo>
                  <a:lnTo>
                    <a:pt x="0" y="175260"/>
                  </a:lnTo>
                  <a:close/>
                </a:path>
              </a:pathLst>
            </a:custGeom>
            <a:ln w="25399">
              <a:solidFill>
                <a:srgbClr val="00839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4222" y="1382292"/>
              <a:ext cx="611078" cy="5455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2506" y="1391436"/>
              <a:ext cx="611078" cy="54554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187565" y="906907"/>
            <a:ext cx="815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3B4053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-Premises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88023" y="588263"/>
            <a:ext cx="702564" cy="736091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2705" algn="ctr">
              <a:lnSpc>
                <a:spcPct val="100000"/>
              </a:lnSpc>
              <a:spcBef>
                <a:spcPts val="1660"/>
              </a:spcBef>
            </a:pPr>
            <a:r>
              <a:rPr spc="-125" dirty="0"/>
              <a:t>Disk</a:t>
            </a:r>
            <a:r>
              <a:rPr spc="-110" dirty="0"/>
              <a:t> </a:t>
            </a:r>
            <a:r>
              <a:rPr spc="-220" dirty="0"/>
              <a:t>Storage</a:t>
            </a:r>
          </a:p>
          <a:p>
            <a:pPr marL="51435" algn="ctr">
              <a:lnSpc>
                <a:spcPct val="100000"/>
              </a:lnSpc>
              <a:spcBef>
                <a:spcPts val="520"/>
              </a:spcBef>
            </a:pPr>
            <a:r>
              <a:rPr sz="1200" b="0" spc="-60" dirty="0">
                <a:latin typeface="Verdana"/>
                <a:cs typeface="Verdana"/>
              </a:rPr>
              <a:t>High</a:t>
            </a:r>
            <a:r>
              <a:rPr sz="1200" b="0" spc="-105" dirty="0">
                <a:latin typeface="Verdana"/>
                <a:cs typeface="Verdana"/>
              </a:rPr>
              <a:t>-</a:t>
            </a:r>
            <a:r>
              <a:rPr sz="1200" b="0" spc="-80" dirty="0">
                <a:latin typeface="Verdana"/>
                <a:cs typeface="Verdana"/>
              </a:rPr>
              <a:t>per</a:t>
            </a:r>
            <a:r>
              <a:rPr sz="1200" b="0" spc="-70" dirty="0">
                <a:latin typeface="Verdana"/>
                <a:cs typeface="Verdana"/>
              </a:rPr>
              <a:t>for</a:t>
            </a:r>
            <a:r>
              <a:rPr sz="1200" b="0" spc="-125" dirty="0">
                <a:latin typeface="Verdana"/>
                <a:cs typeface="Verdana"/>
              </a:rPr>
              <a:t>man</a:t>
            </a:r>
            <a:r>
              <a:rPr sz="1200" b="0" spc="-85" dirty="0">
                <a:latin typeface="Verdana"/>
                <a:cs typeface="Verdana"/>
              </a:rPr>
              <a:t>ce</a:t>
            </a:r>
            <a:r>
              <a:rPr sz="1200" b="0" spc="-195" dirty="0">
                <a:latin typeface="Verdana"/>
                <a:cs typeface="Verdana"/>
              </a:rPr>
              <a:t>,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110" dirty="0">
                <a:latin typeface="Verdana"/>
                <a:cs typeface="Verdana"/>
              </a:rPr>
              <a:t>h</a:t>
            </a:r>
            <a:r>
              <a:rPr sz="1200" b="0" spc="-60" dirty="0">
                <a:latin typeface="Verdana"/>
                <a:cs typeface="Verdana"/>
              </a:rPr>
              <a:t>ig</a:t>
            </a:r>
            <a:r>
              <a:rPr sz="1200" b="0" spc="-80" dirty="0">
                <a:latin typeface="Verdana"/>
                <a:cs typeface="Verdana"/>
              </a:rPr>
              <a:t>h</a:t>
            </a:r>
            <a:r>
              <a:rPr sz="1200" b="0" spc="-55" dirty="0">
                <a:latin typeface="Verdana"/>
                <a:cs typeface="Verdana"/>
              </a:rPr>
              <a:t>ly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durable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blo</a:t>
            </a:r>
            <a:r>
              <a:rPr sz="1200" b="0" spc="-80" dirty="0">
                <a:latin typeface="Verdana"/>
                <a:cs typeface="Verdana"/>
              </a:rPr>
              <a:t>ck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storage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55" dirty="0">
                <a:latin typeface="Verdana"/>
                <a:cs typeface="Verdana"/>
              </a:rPr>
              <a:t>f</a:t>
            </a:r>
            <a:r>
              <a:rPr sz="1200" b="0" spc="-80" dirty="0">
                <a:latin typeface="Verdana"/>
                <a:cs typeface="Verdana"/>
              </a:rPr>
              <a:t>or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60" dirty="0">
                <a:latin typeface="Verdana"/>
                <a:cs typeface="Verdana"/>
              </a:rPr>
              <a:t>Az</a:t>
            </a:r>
            <a:r>
              <a:rPr sz="1200" b="0" spc="-90" dirty="0">
                <a:latin typeface="Verdana"/>
                <a:cs typeface="Verdana"/>
              </a:rPr>
              <a:t>ure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45" dirty="0">
                <a:latin typeface="Verdana"/>
                <a:cs typeface="Verdana"/>
              </a:rPr>
              <a:t>Vi</a:t>
            </a:r>
            <a:r>
              <a:rPr sz="1200" b="0" spc="-65" dirty="0">
                <a:latin typeface="Verdana"/>
                <a:cs typeface="Verdana"/>
              </a:rPr>
              <a:t>rt</a:t>
            </a:r>
            <a:r>
              <a:rPr sz="1200" b="0" spc="-105" dirty="0">
                <a:latin typeface="Verdana"/>
                <a:cs typeface="Verdana"/>
              </a:rPr>
              <a:t>u</a:t>
            </a:r>
            <a:r>
              <a:rPr sz="1200" b="0" spc="-65" dirty="0">
                <a:latin typeface="Verdana"/>
                <a:cs typeface="Verdana"/>
              </a:rPr>
              <a:t>al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Mac</a:t>
            </a:r>
            <a:r>
              <a:rPr sz="1200" b="0" spc="-65" dirty="0">
                <a:latin typeface="Verdana"/>
                <a:cs typeface="Verdana"/>
              </a:rPr>
              <a:t>h</a:t>
            </a:r>
            <a:r>
              <a:rPr sz="1200" b="0" spc="-45" dirty="0">
                <a:latin typeface="Verdana"/>
                <a:cs typeface="Verdana"/>
              </a:rPr>
              <a:t>i</a:t>
            </a:r>
            <a:r>
              <a:rPr sz="1200" b="0" spc="-95" dirty="0">
                <a:latin typeface="Verdana"/>
                <a:cs typeface="Verdana"/>
              </a:rPr>
              <a:t>n</a:t>
            </a:r>
            <a:r>
              <a:rPr sz="1200" b="0" spc="-105" dirty="0">
                <a:latin typeface="Verdana"/>
                <a:cs typeface="Verdana"/>
              </a:rPr>
              <a:t>es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8255" y="1808988"/>
            <a:ext cx="597408" cy="717804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1789" y="16001"/>
            <a:ext cx="32448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31515" algn="l"/>
              </a:tabLst>
            </a:pPr>
            <a:r>
              <a:rPr sz="2600" u="heavy" spc="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-204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Disk</a:t>
            </a:r>
            <a:r>
              <a:rPr sz="2600" u="heavy" spc="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	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03" y="703579"/>
            <a:ext cx="6508115" cy="106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60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uses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disks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place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store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system,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applications,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20" dirty="0">
                <a:solidFill>
                  <a:srgbClr val="006FC0"/>
                </a:solidFill>
                <a:latin typeface="Trebuchet MS"/>
                <a:cs typeface="Trebuchet MS"/>
              </a:rPr>
              <a:t>OS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but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link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VM.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Both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20" dirty="0">
                <a:solidFill>
                  <a:srgbClr val="006FC0"/>
                </a:solidFill>
                <a:latin typeface="Trebuchet MS"/>
                <a:cs typeface="Trebuchet MS"/>
              </a:rPr>
              <a:t>OS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hard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disks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(VHDs)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account.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VHDs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.vhd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page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blobs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standard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premium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account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03" y="2441194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03" y="1912366"/>
            <a:ext cx="5383530" cy="69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45" dirty="0">
                <a:solidFill>
                  <a:srgbClr val="006FC0"/>
                </a:solidFill>
                <a:latin typeface="Trebuchet MS"/>
                <a:cs typeface="Trebuchet MS"/>
              </a:rPr>
              <a:t>Unmanaged</a:t>
            </a:r>
            <a:r>
              <a:rPr sz="9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5" dirty="0">
                <a:solidFill>
                  <a:srgbClr val="006FC0"/>
                </a:solidFill>
                <a:latin typeface="Trebuchet MS"/>
                <a:cs typeface="Trebuchet MS"/>
              </a:rPr>
              <a:t>disks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spc="1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0" dirty="0">
                <a:solidFill>
                  <a:srgbClr val="006FC0"/>
                </a:solidFill>
                <a:latin typeface="Trebuchet MS"/>
                <a:cs typeface="Trebuchet MS"/>
              </a:rPr>
              <a:t>We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account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specify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it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we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disk.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recommended,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previous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unmanaged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disks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should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migrate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900" b="1" spc="20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900" b="1" spc="30" dirty="0">
                <a:solidFill>
                  <a:srgbClr val="006FC0"/>
                </a:solidFill>
                <a:latin typeface="Trebuchet MS"/>
                <a:cs typeface="Trebuchet MS"/>
              </a:rPr>
              <a:t>ana</a:t>
            </a:r>
            <a:r>
              <a:rPr sz="900" b="1" spc="12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spc="4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5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b="1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b="1" spc="5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03" y="2666745"/>
            <a:ext cx="8439150" cy="1958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creates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accounts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background.</a:t>
            </a:r>
            <a:endParaRPr sz="900">
              <a:latin typeface="Trebuchet MS"/>
              <a:cs typeface="Trebuchet MS"/>
            </a:endParaRPr>
          </a:p>
          <a:p>
            <a:pPr marL="8509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80" dirty="0">
                <a:solidFill>
                  <a:srgbClr val="006FC0"/>
                </a:solidFill>
                <a:latin typeface="Trebuchet MS"/>
                <a:cs typeface="Trebuchet MS"/>
              </a:rPr>
              <a:t>We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don't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worry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issues.</a:t>
            </a:r>
            <a:endParaRPr sz="900">
              <a:latin typeface="Trebuchet MS"/>
              <a:cs typeface="Trebuchet MS"/>
            </a:endParaRPr>
          </a:p>
          <a:p>
            <a:pPr marL="850900" indent="-381000">
              <a:lnSpc>
                <a:spcPct val="100000"/>
              </a:lnSpc>
              <a:spcBef>
                <a:spcPts val="7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creates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size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performance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tier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we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specify.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types: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Standard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HDD: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Backup,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non-critical,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infrequent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1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Standard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SSD:</a:t>
            </a:r>
            <a:r>
              <a:rPr sz="900" spc="2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lightly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production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dev/test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environments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Premium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20" dirty="0">
                <a:solidFill>
                  <a:srgbClr val="006FC0"/>
                </a:solidFill>
                <a:latin typeface="Trebuchet MS"/>
                <a:cs typeface="Trebuchet MS"/>
              </a:rPr>
              <a:t>SSD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disks: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Super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fast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performance,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very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low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latency,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recommended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production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performance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sensitive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workloads</a:t>
            </a:r>
            <a:endParaRPr sz="900">
              <a:latin typeface="Trebuchet MS"/>
              <a:cs typeface="Trebuchet MS"/>
            </a:endParaRPr>
          </a:p>
          <a:p>
            <a:pPr marL="850900" marR="80645" lvl="1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Ultra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disks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(SSD):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most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demanding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IO-intensive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workloads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20" dirty="0">
                <a:solidFill>
                  <a:srgbClr val="006FC0"/>
                </a:solidFill>
                <a:latin typeface="Trebuchet MS"/>
                <a:cs typeface="Trebuchet MS"/>
              </a:rPr>
              <a:t>SAP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0" dirty="0">
                <a:solidFill>
                  <a:srgbClr val="006FC0"/>
                </a:solidFill>
                <a:latin typeface="Trebuchet MS"/>
                <a:cs typeface="Trebuchet MS"/>
              </a:rPr>
              <a:t>HANA,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top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tier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databases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(for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example,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SQL,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Oracle),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other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transaction-heavy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workloads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87895" y="2013204"/>
            <a:ext cx="1933955" cy="1641348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1823" y="16001"/>
            <a:ext cx="348487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71545" algn="l"/>
              </a:tabLst>
            </a:pPr>
            <a:r>
              <a:rPr sz="2600" spc="-430" dirty="0">
                <a:solidFill>
                  <a:srgbClr val="006FC0"/>
                </a:solidFill>
              </a:rPr>
              <a:t>Im</a:t>
            </a:r>
            <a:r>
              <a:rPr sz="2600" u="heavy" spc="-4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port</a:t>
            </a:r>
            <a:r>
              <a:rPr sz="2600" u="heavy" spc="-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and</a:t>
            </a:r>
            <a:r>
              <a:rPr sz="2600" u="heavy" spc="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export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service	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7715" y="689864"/>
            <a:ext cx="4937125" cy="1086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Move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small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amount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3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AzCopy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4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Explorer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4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Move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amount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(TBs)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securely.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3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Scenarios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7616" y="1845310"/>
            <a:ext cx="1885314" cy="62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indent="-3803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Migrating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  <a:p>
            <a:pPr marL="380365" indent="-380365">
              <a:lnSpc>
                <a:spcPct val="100000"/>
              </a:lnSpc>
              <a:spcBef>
                <a:spcPts val="740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Backup</a:t>
            </a:r>
            <a:endParaRPr sz="900">
              <a:latin typeface="Trebuchet MS"/>
              <a:cs typeface="Trebuchet MS"/>
            </a:endParaRPr>
          </a:p>
          <a:p>
            <a:pPr marL="380365" indent="-380365">
              <a:lnSpc>
                <a:spcPct val="100000"/>
              </a:lnSpc>
              <a:spcBef>
                <a:spcPts val="735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recovery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715" y="2538729"/>
            <a:ext cx="7120890" cy="224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Issues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45"/>
              </a:spcBef>
              <a:buFont typeface="Wingdings"/>
              <a:buChar char=""/>
              <a:tabLst>
                <a:tab pos="850265" algn="l"/>
                <a:tab pos="8509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slow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30"/>
              </a:spcBef>
              <a:buFont typeface="Wingdings"/>
              <a:buChar char=""/>
              <a:tabLst>
                <a:tab pos="850265" algn="l"/>
                <a:tab pos="8509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Getting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bandwidth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cost-prohibitive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45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45"/>
              </a:spcBef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Ship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drive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physically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35"/>
              </a:spcBef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drive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ones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Microsoft.</a:t>
            </a:r>
            <a:endParaRPr sz="9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745"/>
              </a:spcBef>
              <a:buFont typeface="Wingdings"/>
              <a:buChar char=""/>
              <a:tabLst>
                <a:tab pos="1308100" algn="l"/>
                <a:tab pos="1308735" algn="l"/>
              </a:tabLst>
            </a:pP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Solid-state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drives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(SSDs)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Hard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drives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(HDDs)</a:t>
            </a:r>
            <a:endParaRPr sz="9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745"/>
              </a:spcBef>
              <a:buFont typeface="Wingdings"/>
              <a:buChar char=""/>
              <a:tabLst>
                <a:tab pos="1308100" algn="l"/>
                <a:tab pos="1308735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Box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30"/>
              </a:spcBef>
              <a:buClr>
                <a:srgbClr val="006FC0"/>
              </a:buClr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30" dirty="0">
                <a:solidFill>
                  <a:srgbClr val="7C5503"/>
                </a:solidFill>
                <a:latin typeface="Trebuchet MS"/>
                <a:cs typeface="Trebuchet MS"/>
              </a:rPr>
              <a:t>Import</a:t>
            </a:r>
            <a:r>
              <a:rPr sz="900" spc="-2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7C5503"/>
                </a:solidFill>
                <a:latin typeface="Trebuchet MS"/>
                <a:cs typeface="Trebuchet MS"/>
              </a:rPr>
              <a:t>large</a:t>
            </a:r>
            <a:r>
              <a:rPr sz="900" spc="-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7C5503"/>
                </a:solidFill>
                <a:latin typeface="Trebuchet MS"/>
                <a:cs typeface="Trebuchet MS"/>
              </a:rPr>
              <a:t>amounts</a:t>
            </a:r>
            <a:r>
              <a:rPr sz="900" spc="-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7C5503"/>
                </a:solidFill>
                <a:latin typeface="Trebuchet MS"/>
                <a:cs typeface="Trebuchet MS"/>
              </a:rPr>
              <a:t>Blob</a:t>
            </a:r>
            <a:r>
              <a:rPr sz="900" spc="-4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7C5503"/>
                </a:solidFill>
                <a:latin typeface="Trebuchet MS"/>
                <a:cs typeface="Trebuchet MS"/>
              </a:rPr>
              <a:t>storage</a:t>
            </a:r>
            <a:r>
              <a:rPr sz="900" spc="-2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7C5503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7C5503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7C5503"/>
                </a:solidFill>
                <a:latin typeface="Trebuchet MS"/>
                <a:cs typeface="Trebuchet MS"/>
              </a:rPr>
              <a:t>Files</a:t>
            </a:r>
            <a:r>
              <a:rPr sz="900" spc="-1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shipping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drives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datacenter.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45"/>
              </a:spcBef>
              <a:buClr>
                <a:srgbClr val="006FC0"/>
              </a:buClr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7C5503"/>
                </a:solidFill>
                <a:latin typeface="Trebuchet MS"/>
                <a:cs typeface="Trebuchet MS"/>
              </a:rPr>
              <a:t>Export</a:t>
            </a:r>
            <a:r>
              <a:rPr sz="900" spc="-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7C5503"/>
                </a:solidFill>
                <a:latin typeface="Trebuchet MS"/>
                <a:cs typeface="Trebuchet MS"/>
              </a:rPr>
              <a:t>large</a:t>
            </a:r>
            <a:r>
              <a:rPr sz="900" spc="-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7C5503"/>
                </a:solidFill>
                <a:latin typeface="Trebuchet MS"/>
                <a:cs typeface="Trebuchet MS"/>
              </a:rPr>
              <a:t>amounts</a:t>
            </a:r>
            <a:r>
              <a:rPr sz="900" spc="-1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7C5503"/>
                </a:solidFill>
                <a:latin typeface="Trebuchet MS"/>
                <a:cs typeface="Trebuchet MS"/>
              </a:rPr>
              <a:t>Azure</a:t>
            </a:r>
            <a:r>
              <a:rPr sz="900" spc="-1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7C5503"/>
                </a:solidFill>
                <a:latin typeface="Trebuchet MS"/>
                <a:cs typeface="Trebuchet MS"/>
              </a:rPr>
              <a:t>Blob</a:t>
            </a:r>
            <a:r>
              <a:rPr sz="900" spc="-4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7C5503"/>
                </a:solidFill>
                <a:latin typeface="Trebuchet MS"/>
                <a:cs typeface="Trebuchet MS"/>
              </a:rPr>
              <a:t>storage</a:t>
            </a:r>
            <a:r>
              <a:rPr sz="900" spc="-1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drives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ship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sites.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28765" y="1447038"/>
            <a:ext cx="1066800" cy="113030"/>
          </a:xfrm>
          <a:custGeom>
            <a:avLst/>
            <a:gdLst/>
            <a:ahLst/>
            <a:cxnLst/>
            <a:rect l="l" t="t" r="r" b="b"/>
            <a:pathLst>
              <a:path w="1066800" h="113030">
                <a:moveTo>
                  <a:pt x="0" y="56387"/>
                </a:moveTo>
                <a:lnTo>
                  <a:pt x="56387" y="0"/>
                </a:lnTo>
                <a:lnTo>
                  <a:pt x="56387" y="28194"/>
                </a:lnTo>
                <a:lnTo>
                  <a:pt x="1010412" y="28194"/>
                </a:lnTo>
                <a:lnTo>
                  <a:pt x="1010412" y="0"/>
                </a:lnTo>
                <a:lnTo>
                  <a:pt x="1066800" y="56387"/>
                </a:lnTo>
                <a:lnTo>
                  <a:pt x="1010412" y="112775"/>
                </a:lnTo>
                <a:lnTo>
                  <a:pt x="1010412" y="84582"/>
                </a:lnTo>
                <a:lnTo>
                  <a:pt x="56387" y="84582"/>
                </a:lnTo>
                <a:lnTo>
                  <a:pt x="56387" y="112775"/>
                </a:lnTo>
                <a:lnTo>
                  <a:pt x="0" y="56387"/>
                </a:lnTo>
                <a:close/>
              </a:path>
            </a:pathLst>
          </a:custGeom>
          <a:ln w="25400">
            <a:solidFill>
              <a:srgbClr val="0083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3050" y="1851151"/>
            <a:ext cx="7797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50556F"/>
                </a:solidFill>
                <a:latin typeface="Trebuchet MS"/>
                <a:cs typeface="Trebuchet MS"/>
              </a:rPr>
              <a:t>On-Premises</a:t>
            </a:r>
            <a:r>
              <a:rPr sz="600" spc="-4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600" spc="20" dirty="0">
                <a:solidFill>
                  <a:srgbClr val="50556F"/>
                </a:solidFill>
                <a:latin typeface="Trebuchet MS"/>
                <a:cs typeface="Trebuchet MS"/>
              </a:rPr>
              <a:t>Servers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8582" y="1880742"/>
            <a:ext cx="5429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85" dirty="0">
                <a:solidFill>
                  <a:srgbClr val="50556F"/>
                </a:solidFill>
                <a:latin typeface="Trebuchet MS"/>
                <a:cs typeface="Trebuchet MS"/>
              </a:rPr>
              <a:t>A</a:t>
            </a:r>
            <a:r>
              <a:rPr sz="600" spc="20" dirty="0">
                <a:solidFill>
                  <a:srgbClr val="50556F"/>
                </a:solidFill>
                <a:latin typeface="Trebuchet MS"/>
                <a:cs typeface="Trebuchet MS"/>
              </a:rPr>
              <a:t>zu</a:t>
            </a:r>
            <a:r>
              <a:rPr sz="600" dirty="0">
                <a:solidFill>
                  <a:srgbClr val="50556F"/>
                </a:solidFill>
                <a:latin typeface="Trebuchet MS"/>
                <a:cs typeface="Trebuchet MS"/>
              </a:rPr>
              <a:t>re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600" spc="80" dirty="0">
                <a:solidFill>
                  <a:srgbClr val="50556F"/>
                </a:solidFill>
                <a:latin typeface="Trebuchet MS"/>
                <a:cs typeface="Trebuchet MS"/>
              </a:rPr>
              <a:t>S</a:t>
            </a:r>
            <a:r>
              <a:rPr sz="600" spc="10" dirty="0">
                <a:solidFill>
                  <a:srgbClr val="50556F"/>
                </a:solidFill>
                <a:latin typeface="Trebuchet MS"/>
                <a:cs typeface="Trebuchet MS"/>
              </a:rPr>
              <a:t>t</a:t>
            </a:r>
            <a:r>
              <a:rPr sz="600" spc="5" dirty="0">
                <a:solidFill>
                  <a:srgbClr val="50556F"/>
                </a:solidFill>
                <a:latin typeface="Trebuchet MS"/>
                <a:cs typeface="Trebuchet MS"/>
              </a:rPr>
              <a:t>ora</a:t>
            </a:r>
            <a:r>
              <a:rPr sz="600" spc="75" dirty="0">
                <a:solidFill>
                  <a:srgbClr val="50556F"/>
                </a:solidFill>
                <a:latin typeface="Trebuchet MS"/>
                <a:cs typeface="Trebuchet MS"/>
              </a:rPr>
              <a:t>g</a:t>
            </a:r>
            <a:r>
              <a:rPr sz="600" spc="10" dirty="0">
                <a:solidFill>
                  <a:srgbClr val="50556F"/>
                </a:solidFill>
                <a:latin typeface="Trebuchet MS"/>
                <a:cs typeface="Trebuchet MS"/>
              </a:rPr>
              <a:t>e</a:t>
            </a:r>
            <a:endParaRPr sz="6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335" y="976883"/>
            <a:ext cx="772667" cy="93878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300349" y="2008632"/>
            <a:ext cx="746760" cy="622935"/>
            <a:chOff x="6300349" y="2008632"/>
            <a:chExt cx="746760" cy="6229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00349" y="2312600"/>
              <a:ext cx="691629" cy="3186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5079" y="2008632"/>
              <a:ext cx="291083" cy="3566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4723" y="2008632"/>
              <a:ext cx="291083" cy="3566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7415" y="2008632"/>
              <a:ext cx="289559" cy="356615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05573" y="1248849"/>
            <a:ext cx="640842" cy="557674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178" y="16001"/>
            <a:ext cx="20104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390" dirty="0">
                <a:solidFill>
                  <a:srgbClr val="006FC0"/>
                </a:solidFill>
              </a:rPr>
              <a:t>File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250" dirty="0">
                <a:solidFill>
                  <a:srgbClr val="006FC0"/>
                </a:solidFill>
              </a:rPr>
              <a:t>Sync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482" y="3006979"/>
            <a:ext cx="7777480" cy="210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Replication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occurs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servers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centers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3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local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caching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users.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caches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want.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4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default,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tied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Files,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but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7C5503"/>
                </a:solidFill>
                <a:latin typeface="Trebuchet MS"/>
                <a:cs typeface="Trebuchet MS"/>
              </a:rPr>
              <a:t>Cloud</a:t>
            </a:r>
            <a:r>
              <a:rPr sz="900" spc="-4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7C5503"/>
                </a:solidFill>
                <a:latin typeface="Trebuchet MS"/>
                <a:cs typeface="Trebuchet MS"/>
              </a:rPr>
              <a:t>Tiering</a:t>
            </a:r>
            <a:r>
              <a:rPr sz="900" spc="-2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enabled,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frequently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cached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locally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server.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4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locally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SMB,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NFS,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0" dirty="0">
                <a:solidFill>
                  <a:srgbClr val="006FC0"/>
                </a:solidFill>
                <a:latin typeface="Trebuchet MS"/>
                <a:cs typeface="Trebuchet MS"/>
              </a:rPr>
              <a:t>FTPS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Server.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3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Advantages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4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Lif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sh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4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Backu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sast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3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Ar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Trebuchet MS"/>
              <a:cs typeface="Trebuchet MS"/>
            </a:endParaRPr>
          </a:p>
          <a:p>
            <a:pPr marL="909955" algn="ctr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1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https://docs.microsoft.com/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6648" y="608076"/>
            <a:ext cx="4462272" cy="218821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6657" y="1345554"/>
            <a:ext cx="6245860" cy="1503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25000"/>
              </a:lnSpc>
              <a:spcBef>
                <a:spcPts val="95"/>
              </a:spcBef>
            </a:pPr>
            <a:r>
              <a:rPr sz="3200" spc="-50" dirty="0">
                <a:solidFill>
                  <a:srgbClr val="404040"/>
                </a:solidFill>
              </a:rPr>
              <a:t>H</a:t>
            </a:r>
            <a:r>
              <a:rPr sz="3200" spc="-70" dirty="0">
                <a:solidFill>
                  <a:srgbClr val="404040"/>
                </a:solidFill>
              </a:rPr>
              <a:t>i</a:t>
            </a:r>
            <a:r>
              <a:rPr sz="3200" spc="-95" dirty="0">
                <a:solidFill>
                  <a:srgbClr val="404040"/>
                </a:solidFill>
              </a:rPr>
              <a:t>g</a:t>
            </a:r>
            <a:r>
              <a:rPr sz="3200" spc="-145" dirty="0">
                <a:solidFill>
                  <a:srgbClr val="404040"/>
                </a:solidFill>
              </a:rPr>
              <a:t>h</a:t>
            </a:r>
            <a:r>
              <a:rPr sz="3200" spc="-85" dirty="0">
                <a:solidFill>
                  <a:srgbClr val="404040"/>
                </a:solidFill>
              </a:rPr>
              <a:t> </a:t>
            </a:r>
            <a:r>
              <a:rPr sz="3200" spc="-300" dirty="0">
                <a:solidFill>
                  <a:srgbClr val="404040"/>
                </a:solidFill>
              </a:rPr>
              <a:t>a</a:t>
            </a:r>
            <a:r>
              <a:rPr sz="3200" spc="-150" dirty="0">
                <a:solidFill>
                  <a:srgbClr val="404040"/>
                </a:solidFill>
              </a:rPr>
              <a:t>v</a:t>
            </a:r>
            <a:r>
              <a:rPr sz="3200" spc="-260" dirty="0">
                <a:solidFill>
                  <a:srgbClr val="404040"/>
                </a:solidFill>
              </a:rPr>
              <a:t>a</a:t>
            </a:r>
            <a:r>
              <a:rPr sz="3200" spc="-140" dirty="0">
                <a:solidFill>
                  <a:srgbClr val="404040"/>
                </a:solidFill>
              </a:rPr>
              <a:t>i</a:t>
            </a:r>
            <a:r>
              <a:rPr sz="3200" spc="-155" dirty="0">
                <a:solidFill>
                  <a:srgbClr val="404040"/>
                </a:solidFill>
              </a:rPr>
              <a:t>la</a:t>
            </a:r>
            <a:r>
              <a:rPr sz="3200" spc="-215" dirty="0">
                <a:solidFill>
                  <a:srgbClr val="404040"/>
                </a:solidFill>
              </a:rPr>
              <a:t>b</a:t>
            </a:r>
            <a:r>
              <a:rPr sz="3200" spc="-100" dirty="0">
                <a:solidFill>
                  <a:srgbClr val="404040"/>
                </a:solidFill>
              </a:rPr>
              <a:t>ilit</a:t>
            </a:r>
            <a:r>
              <a:rPr sz="3200" spc="-155" dirty="0">
                <a:solidFill>
                  <a:srgbClr val="404040"/>
                </a:solidFill>
              </a:rPr>
              <a:t>y</a:t>
            </a:r>
            <a:r>
              <a:rPr sz="3200" spc="-475" dirty="0">
                <a:solidFill>
                  <a:srgbClr val="404040"/>
                </a:solidFill>
              </a:rPr>
              <a:t>,</a:t>
            </a:r>
            <a:r>
              <a:rPr sz="3200" spc="-85" dirty="0">
                <a:solidFill>
                  <a:srgbClr val="404040"/>
                </a:solidFill>
              </a:rPr>
              <a:t> </a:t>
            </a:r>
            <a:r>
              <a:rPr sz="3200" spc="-320" dirty="0">
                <a:solidFill>
                  <a:srgbClr val="404040"/>
                </a:solidFill>
              </a:rPr>
              <a:t>F</a:t>
            </a:r>
            <a:r>
              <a:rPr sz="3200" spc="-275" dirty="0">
                <a:solidFill>
                  <a:srgbClr val="404040"/>
                </a:solidFill>
              </a:rPr>
              <a:t>a</a:t>
            </a:r>
            <a:r>
              <a:rPr sz="3200" spc="-135" dirty="0">
                <a:solidFill>
                  <a:srgbClr val="404040"/>
                </a:solidFill>
              </a:rPr>
              <a:t>ul</a:t>
            </a:r>
            <a:r>
              <a:rPr sz="3200" spc="-120" dirty="0">
                <a:solidFill>
                  <a:srgbClr val="404040"/>
                </a:solidFill>
              </a:rPr>
              <a:t>t</a:t>
            </a:r>
            <a:r>
              <a:rPr sz="3200" spc="-90" dirty="0">
                <a:solidFill>
                  <a:srgbClr val="404040"/>
                </a:solidFill>
              </a:rPr>
              <a:t> </a:t>
            </a:r>
            <a:r>
              <a:rPr sz="3200" spc="-190" dirty="0">
                <a:solidFill>
                  <a:srgbClr val="404040"/>
                </a:solidFill>
              </a:rPr>
              <a:t>t</a:t>
            </a:r>
            <a:r>
              <a:rPr sz="3200" spc="-245" dirty="0">
                <a:solidFill>
                  <a:srgbClr val="404040"/>
                </a:solidFill>
              </a:rPr>
              <a:t>o</a:t>
            </a:r>
            <a:r>
              <a:rPr sz="3200" spc="-135" dirty="0">
                <a:solidFill>
                  <a:srgbClr val="404040"/>
                </a:solidFill>
              </a:rPr>
              <a:t>l</a:t>
            </a:r>
            <a:r>
              <a:rPr sz="3200" spc="-250" dirty="0">
                <a:solidFill>
                  <a:srgbClr val="404040"/>
                </a:solidFill>
              </a:rPr>
              <a:t>e</a:t>
            </a:r>
            <a:r>
              <a:rPr sz="3200" spc="-65" dirty="0">
                <a:solidFill>
                  <a:srgbClr val="404040"/>
                </a:solidFill>
              </a:rPr>
              <a:t>r</a:t>
            </a:r>
            <a:r>
              <a:rPr sz="3200" spc="-265" dirty="0">
                <a:solidFill>
                  <a:srgbClr val="404040"/>
                </a:solidFill>
              </a:rPr>
              <a:t>ance</a:t>
            </a:r>
            <a:r>
              <a:rPr sz="3200" spc="-85" dirty="0">
                <a:solidFill>
                  <a:srgbClr val="404040"/>
                </a:solidFill>
              </a:rPr>
              <a:t> </a:t>
            </a:r>
            <a:r>
              <a:rPr sz="3200" spc="-300" dirty="0">
                <a:solidFill>
                  <a:srgbClr val="404040"/>
                </a:solidFill>
              </a:rPr>
              <a:t>a</a:t>
            </a:r>
            <a:r>
              <a:rPr sz="3200" spc="-135" dirty="0">
                <a:solidFill>
                  <a:srgbClr val="404040"/>
                </a:solidFill>
              </a:rPr>
              <a:t>nd  </a:t>
            </a:r>
            <a:r>
              <a:rPr sz="3200" spc="-10" dirty="0">
                <a:solidFill>
                  <a:srgbClr val="404040"/>
                </a:solidFill>
              </a:rPr>
              <a:t>D</a:t>
            </a:r>
            <a:r>
              <a:rPr sz="3200" spc="5" dirty="0">
                <a:solidFill>
                  <a:srgbClr val="404040"/>
                </a:solidFill>
              </a:rPr>
              <a:t>i</a:t>
            </a:r>
            <a:r>
              <a:rPr sz="3200" spc="-150" dirty="0">
                <a:solidFill>
                  <a:srgbClr val="404040"/>
                </a:solidFill>
              </a:rPr>
              <a:t>s</a:t>
            </a:r>
            <a:r>
              <a:rPr sz="3200" spc="-295" dirty="0">
                <a:solidFill>
                  <a:srgbClr val="404040"/>
                </a:solidFill>
              </a:rPr>
              <a:t>a</a:t>
            </a:r>
            <a:r>
              <a:rPr sz="3200" spc="-204" dirty="0">
                <a:solidFill>
                  <a:srgbClr val="404040"/>
                </a:solidFill>
              </a:rPr>
              <a:t>ster</a:t>
            </a:r>
            <a:r>
              <a:rPr sz="3200" spc="-80" dirty="0">
                <a:solidFill>
                  <a:srgbClr val="404040"/>
                </a:solidFill>
              </a:rPr>
              <a:t> </a:t>
            </a:r>
            <a:r>
              <a:rPr sz="3200" spc="-195" dirty="0">
                <a:solidFill>
                  <a:srgbClr val="404040"/>
                </a:solidFill>
              </a:rPr>
              <a:t>r</a:t>
            </a:r>
            <a:r>
              <a:rPr sz="3200" spc="-245" dirty="0">
                <a:solidFill>
                  <a:srgbClr val="404040"/>
                </a:solidFill>
              </a:rPr>
              <a:t>e</a:t>
            </a:r>
            <a:r>
              <a:rPr sz="3200" spc="-240" dirty="0">
                <a:solidFill>
                  <a:srgbClr val="404040"/>
                </a:solidFill>
              </a:rPr>
              <a:t>c</a:t>
            </a:r>
            <a:r>
              <a:rPr sz="3200" spc="-225" dirty="0">
                <a:solidFill>
                  <a:srgbClr val="404040"/>
                </a:solidFill>
              </a:rPr>
              <a:t>o</a:t>
            </a:r>
            <a:r>
              <a:rPr sz="3200" spc="-180" dirty="0">
                <a:solidFill>
                  <a:srgbClr val="404040"/>
                </a:solidFill>
              </a:rPr>
              <a:t>very</a:t>
            </a:r>
            <a:endParaRPr sz="3200"/>
          </a:p>
          <a:p>
            <a:pPr marL="3810" algn="ctr">
              <a:lnSpc>
                <a:spcPct val="100000"/>
              </a:lnSpc>
              <a:spcBef>
                <a:spcPts val="595"/>
              </a:spcBef>
            </a:pPr>
            <a:r>
              <a:rPr sz="1200" b="0" spc="-80" dirty="0">
                <a:solidFill>
                  <a:srgbClr val="404040"/>
                </a:solidFill>
                <a:latin typeface="Verdana"/>
                <a:cs typeface="Verdana"/>
              </a:rPr>
              <a:t>Cloud</a:t>
            </a:r>
            <a:r>
              <a:rPr sz="1200" b="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b="0" spc="-95" dirty="0">
                <a:solidFill>
                  <a:srgbClr val="404040"/>
                </a:solidFill>
                <a:latin typeface="Verdana"/>
                <a:cs typeface="Verdana"/>
              </a:rPr>
              <a:t>Computin</a:t>
            </a:r>
            <a:r>
              <a:rPr sz="1200" b="0" spc="-65" dirty="0">
                <a:solidFill>
                  <a:srgbClr val="404040"/>
                </a:solidFill>
                <a:latin typeface="Verdana"/>
                <a:cs typeface="Verdana"/>
              </a:rPr>
              <a:t>g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782" y="0"/>
            <a:ext cx="382142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ure</a:t>
            </a:r>
            <a:r>
              <a:rPr sz="2600" u="heavy" spc="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File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Sync</a:t>
            </a:r>
            <a:r>
              <a:rPr sz="2600" u="heavy" spc="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34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Implementat</a:t>
            </a:r>
            <a:r>
              <a:rPr sz="2600" spc="-434" dirty="0">
                <a:solidFill>
                  <a:srgbClr val="006FC0"/>
                </a:solidFill>
              </a:rPr>
              <a:t>ion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4676" y="964902"/>
            <a:ext cx="618382" cy="4948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2625" y="3847075"/>
            <a:ext cx="690490" cy="5510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4996" y="3847075"/>
            <a:ext cx="690490" cy="55106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725417" y="1329689"/>
            <a:ext cx="3714115" cy="1457325"/>
          </a:xfrm>
          <a:custGeom>
            <a:avLst/>
            <a:gdLst/>
            <a:ahLst/>
            <a:cxnLst/>
            <a:rect l="l" t="t" r="r" b="b"/>
            <a:pathLst>
              <a:path w="3714115" h="1457325">
                <a:moveTo>
                  <a:pt x="0" y="1456944"/>
                </a:moveTo>
                <a:lnTo>
                  <a:pt x="3713988" y="1456944"/>
                </a:lnTo>
                <a:lnTo>
                  <a:pt x="3713988" y="0"/>
                </a:lnTo>
                <a:lnTo>
                  <a:pt x="0" y="0"/>
                </a:lnTo>
                <a:lnTo>
                  <a:pt x="0" y="1456944"/>
                </a:lnTo>
                <a:close/>
              </a:path>
            </a:pathLst>
          </a:custGeom>
          <a:ln w="25400">
            <a:solidFill>
              <a:srgbClr val="5055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48560" y="1530477"/>
            <a:ext cx="6115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85" dirty="0">
                <a:solidFill>
                  <a:srgbClr val="50556F"/>
                </a:solidFill>
                <a:latin typeface="Trebuchet MS"/>
                <a:cs typeface="Trebuchet MS"/>
              </a:rPr>
              <a:t>A</a:t>
            </a:r>
            <a:r>
              <a:rPr sz="600" spc="20" dirty="0">
                <a:solidFill>
                  <a:srgbClr val="50556F"/>
                </a:solidFill>
                <a:latin typeface="Trebuchet MS"/>
                <a:cs typeface="Trebuchet MS"/>
              </a:rPr>
              <a:t>zu</a:t>
            </a:r>
            <a:r>
              <a:rPr sz="600" dirty="0">
                <a:solidFill>
                  <a:srgbClr val="50556F"/>
                </a:solidFill>
                <a:latin typeface="Trebuchet MS"/>
                <a:cs typeface="Trebuchet MS"/>
              </a:rPr>
              <a:t>re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600" spc="40" dirty="0">
                <a:solidFill>
                  <a:srgbClr val="50556F"/>
                </a:solidFill>
                <a:latin typeface="Trebuchet MS"/>
                <a:cs typeface="Trebuchet MS"/>
              </a:rPr>
              <a:t>F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i</a:t>
            </a:r>
            <a:r>
              <a:rPr sz="600" spc="-40" dirty="0">
                <a:solidFill>
                  <a:srgbClr val="50556F"/>
                </a:solidFill>
                <a:latin typeface="Trebuchet MS"/>
                <a:cs typeface="Trebuchet MS"/>
              </a:rPr>
              <a:t>l</a:t>
            </a:r>
            <a:r>
              <a:rPr sz="600" spc="10" dirty="0">
                <a:solidFill>
                  <a:srgbClr val="50556F"/>
                </a:solidFill>
                <a:latin typeface="Trebuchet MS"/>
                <a:cs typeface="Trebuchet MS"/>
              </a:rPr>
              <a:t>e</a:t>
            </a:r>
            <a:r>
              <a:rPr sz="600" spc="-20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600" spc="80" dirty="0">
                <a:solidFill>
                  <a:srgbClr val="50556F"/>
                </a:solidFill>
                <a:latin typeface="Trebuchet MS"/>
                <a:cs typeface="Trebuchet MS"/>
              </a:rPr>
              <a:t>S</a:t>
            </a:r>
            <a:r>
              <a:rPr sz="600" spc="25" dirty="0">
                <a:solidFill>
                  <a:srgbClr val="50556F"/>
                </a:solidFill>
                <a:latin typeface="Trebuchet MS"/>
                <a:cs typeface="Trebuchet MS"/>
              </a:rPr>
              <a:t>h</a:t>
            </a:r>
            <a:r>
              <a:rPr sz="600" spc="10" dirty="0">
                <a:solidFill>
                  <a:srgbClr val="50556F"/>
                </a:solidFill>
                <a:latin typeface="Trebuchet MS"/>
                <a:cs typeface="Trebuchet MS"/>
              </a:rPr>
              <a:t>a</a:t>
            </a:r>
            <a:r>
              <a:rPr sz="600" dirty="0">
                <a:solidFill>
                  <a:srgbClr val="50556F"/>
                </a:solidFill>
                <a:latin typeface="Trebuchet MS"/>
                <a:cs typeface="Trebuchet MS"/>
              </a:rPr>
              <a:t>r</a:t>
            </a:r>
            <a:r>
              <a:rPr sz="600" spc="10" dirty="0">
                <a:solidFill>
                  <a:srgbClr val="50556F"/>
                </a:solidFill>
                <a:latin typeface="Trebuchet MS"/>
                <a:cs typeface="Trebuchet MS"/>
              </a:rPr>
              <a:t>e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5191" y="4466945"/>
            <a:ext cx="8045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85" dirty="0">
                <a:solidFill>
                  <a:srgbClr val="50556F"/>
                </a:solidFill>
                <a:latin typeface="Trebuchet MS"/>
                <a:cs typeface="Trebuchet MS"/>
              </a:rPr>
              <a:t>A</a:t>
            </a:r>
            <a:r>
              <a:rPr sz="600" spc="20" dirty="0">
                <a:solidFill>
                  <a:srgbClr val="50556F"/>
                </a:solidFill>
                <a:latin typeface="Trebuchet MS"/>
                <a:cs typeface="Trebuchet MS"/>
              </a:rPr>
              <a:t>zu</a:t>
            </a:r>
            <a:r>
              <a:rPr sz="600" dirty="0">
                <a:solidFill>
                  <a:srgbClr val="50556F"/>
                </a:solidFill>
                <a:latin typeface="Trebuchet MS"/>
                <a:cs typeface="Trebuchet MS"/>
              </a:rPr>
              <a:t>re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600" spc="95" dirty="0">
                <a:solidFill>
                  <a:srgbClr val="50556F"/>
                </a:solidFill>
                <a:latin typeface="Trebuchet MS"/>
                <a:cs typeface="Trebuchet MS"/>
              </a:rPr>
              <a:t>W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i</a:t>
            </a:r>
            <a:r>
              <a:rPr sz="600" spc="25" dirty="0">
                <a:solidFill>
                  <a:srgbClr val="50556F"/>
                </a:solidFill>
                <a:latin typeface="Trebuchet MS"/>
                <a:cs typeface="Trebuchet MS"/>
              </a:rPr>
              <a:t>n</a:t>
            </a:r>
            <a:r>
              <a:rPr sz="600" spc="40" dirty="0">
                <a:solidFill>
                  <a:srgbClr val="50556F"/>
                </a:solidFill>
                <a:latin typeface="Trebuchet MS"/>
                <a:cs typeface="Trebuchet MS"/>
              </a:rPr>
              <a:t>d</a:t>
            </a:r>
            <a:r>
              <a:rPr sz="600" spc="35" dirty="0">
                <a:solidFill>
                  <a:srgbClr val="50556F"/>
                </a:solidFill>
                <a:latin typeface="Trebuchet MS"/>
                <a:cs typeface="Trebuchet MS"/>
              </a:rPr>
              <a:t>o</a:t>
            </a:r>
            <a:r>
              <a:rPr sz="600" spc="25" dirty="0">
                <a:solidFill>
                  <a:srgbClr val="50556F"/>
                </a:solidFill>
                <a:latin typeface="Trebuchet MS"/>
                <a:cs typeface="Trebuchet MS"/>
              </a:rPr>
              <a:t>w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600" spc="80" dirty="0">
                <a:solidFill>
                  <a:srgbClr val="50556F"/>
                </a:solidFill>
                <a:latin typeface="Trebuchet MS"/>
                <a:cs typeface="Trebuchet MS"/>
              </a:rPr>
              <a:t>S</a:t>
            </a:r>
            <a:r>
              <a:rPr sz="600" spc="5" dirty="0">
                <a:solidFill>
                  <a:srgbClr val="50556F"/>
                </a:solidFill>
                <a:latin typeface="Trebuchet MS"/>
                <a:cs typeface="Trebuchet MS"/>
              </a:rPr>
              <a:t>e</a:t>
            </a:r>
            <a:r>
              <a:rPr sz="600" spc="10" dirty="0">
                <a:solidFill>
                  <a:srgbClr val="50556F"/>
                </a:solidFill>
                <a:latin typeface="Trebuchet MS"/>
                <a:cs typeface="Trebuchet MS"/>
              </a:rPr>
              <a:t>rv</a:t>
            </a:r>
            <a:r>
              <a:rPr sz="600" spc="5" dirty="0">
                <a:solidFill>
                  <a:srgbClr val="50556F"/>
                </a:solidFill>
                <a:latin typeface="Trebuchet MS"/>
                <a:cs typeface="Trebuchet MS"/>
              </a:rPr>
              <a:t>e</a:t>
            </a:r>
            <a:r>
              <a:rPr sz="600" spc="-5" dirty="0">
                <a:solidFill>
                  <a:srgbClr val="50556F"/>
                </a:solidFill>
                <a:latin typeface="Trebuchet MS"/>
                <a:cs typeface="Trebuchet MS"/>
              </a:rPr>
              <a:t>r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34915" y="969390"/>
            <a:ext cx="2160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 marR="5080" indent="-16764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50556F"/>
                </a:solidFill>
                <a:latin typeface="Trebuchet MS"/>
                <a:cs typeface="Trebuchet MS"/>
              </a:rPr>
              <a:t>Storage</a:t>
            </a:r>
            <a:r>
              <a:rPr sz="900" spc="-40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50556F"/>
                </a:solidFill>
                <a:latin typeface="Trebuchet MS"/>
                <a:cs typeface="Trebuchet MS"/>
              </a:rPr>
              <a:t>Sync</a:t>
            </a:r>
            <a:r>
              <a:rPr sz="900" spc="-30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50556F"/>
                </a:solidFill>
                <a:latin typeface="Trebuchet MS"/>
                <a:cs typeface="Trebuchet MS"/>
              </a:rPr>
              <a:t>Services</a:t>
            </a:r>
            <a:r>
              <a:rPr sz="9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50556F"/>
                </a:solidFill>
                <a:latin typeface="Trebuchet MS"/>
                <a:cs typeface="Trebuchet MS"/>
              </a:rPr>
              <a:t>(Azure</a:t>
            </a:r>
            <a:r>
              <a:rPr sz="900" spc="-2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50556F"/>
                </a:solidFill>
                <a:latin typeface="Trebuchet MS"/>
                <a:cs typeface="Trebuchet MS"/>
              </a:rPr>
              <a:t>File</a:t>
            </a:r>
            <a:r>
              <a:rPr sz="900" spc="-40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50556F"/>
                </a:solidFill>
                <a:latin typeface="Trebuchet MS"/>
                <a:cs typeface="Trebuchet MS"/>
              </a:rPr>
              <a:t>Sync) </a:t>
            </a:r>
            <a:r>
              <a:rPr sz="900" spc="-254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50556F"/>
                </a:solidFill>
                <a:latin typeface="Trebuchet MS"/>
                <a:cs typeface="Trebuchet MS"/>
              </a:rPr>
              <a:t>(same</a:t>
            </a:r>
            <a:r>
              <a:rPr sz="900" spc="-4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50556F"/>
                </a:solidFill>
                <a:latin typeface="Trebuchet MS"/>
                <a:cs typeface="Trebuchet MS"/>
              </a:rPr>
              <a:t>region</a:t>
            </a:r>
            <a:r>
              <a:rPr sz="900" spc="-30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50556F"/>
                </a:solidFill>
                <a:latin typeface="Trebuchet MS"/>
                <a:cs typeface="Trebuchet MS"/>
              </a:rPr>
              <a:t>as</a:t>
            </a:r>
            <a:r>
              <a:rPr sz="9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50556F"/>
                </a:solidFill>
                <a:latin typeface="Trebuchet MS"/>
                <a:cs typeface="Trebuchet MS"/>
              </a:rPr>
              <a:t>storage</a:t>
            </a:r>
            <a:r>
              <a:rPr sz="9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50556F"/>
                </a:solidFill>
                <a:latin typeface="Trebuchet MS"/>
                <a:cs typeface="Trebuchet MS"/>
              </a:rPr>
              <a:t>account)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10538" y="1611122"/>
            <a:ext cx="5781675" cy="2185035"/>
            <a:chOff x="1510538" y="1611122"/>
            <a:chExt cx="5781675" cy="2185035"/>
          </a:xfrm>
        </p:grpSpPr>
        <p:sp>
          <p:nvSpPr>
            <p:cNvPr id="12" name="object 12"/>
            <p:cNvSpPr/>
            <p:nvPr/>
          </p:nvSpPr>
          <p:spPr>
            <a:xfrm>
              <a:off x="3829050" y="1623822"/>
              <a:ext cx="3450590" cy="1033780"/>
            </a:xfrm>
            <a:custGeom>
              <a:avLst/>
              <a:gdLst/>
              <a:ahLst/>
              <a:cxnLst/>
              <a:rect l="l" t="t" r="r" b="b"/>
              <a:pathLst>
                <a:path w="3450590" h="1033780">
                  <a:moveTo>
                    <a:pt x="0" y="516635"/>
                  </a:moveTo>
                  <a:lnTo>
                    <a:pt x="5719" y="474258"/>
                  </a:lnTo>
                  <a:lnTo>
                    <a:pt x="22580" y="432825"/>
                  </a:lnTo>
                  <a:lnTo>
                    <a:pt x="50139" y="392469"/>
                  </a:lnTo>
                  <a:lnTo>
                    <a:pt x="87953" y="353324"/>
                  </a:lnTo>
                  <a:lnTo>
                    <a:pt x="135576" y="315521"/>
                  </a:lnTo>
                  <a:lnTo>
                    <a:pt x="192565" y="279194"/>
                  </a:lnTo>
                  <a:lnTo>
                    <a:pt x="258476" y="244476"/>
                  </a:lnTo>
                  <a:lnTo>
                    <a:pt x="294639" y="227762"/>
                  </a:lnTo>
                  <a:lnTo>
                    <a:pt x="332865" y="211500"/>
                  </a:lnTo>
                  <a:lnTo>
                    <a:pt x="373100" y="195707"/>
                  </a:lnTo>
                  <a:lnTo>
                    <a:pt x="415288" y="180398"/>
                  </a:lnTo>
                  <a:lnTo>
                    <a:pt x="459374" y="165592"/>
                  </a:lnTo>
                  <a:lnTo>
                    <a:pt x="505301" y="151304"/>
                  </a:lnTo>
                  <a:lnTo>
                    <a:pt x="553014" y="137551"/>
                  </a:lnTo>
                  <a:lnTo>
                    <a:pt x="602459" y="124350"/>
                  </a:lnTo>
                  <a:lnTo>
                    <a:pt x="653579" y="111717"/>
                  </a:lnTo>
                  <a:lnTo>
                    <a:pt x="706319" y="99669"/>
                  </a:lnTo>
                  <a:lnTo>
                    <a:pt x="760623" y="88223"/>
                  </a:lnTo>
                  <a:lnTo>
                    <a:pt x="816436" y="77394"/>
                  </a:lnTo>
                  <a:lnTo>
                    <a:pt x="873702" y="67200"/>
                  </a:lnTo>
                  <a:lnTo>
                    <a:pt x="932367" y="57658"/>
                  </a:lnTo>
                  <a:lnTo>
                    <a:pt x="992373" y="48784"/>
                  </a:lnTo>
                  <a:lnTo>
                    <a:pt x="1053667" y="40594"/>
                  </a:lnTo>
                  <a:lnTo>
                    <a:pt x="1116192" y="33105"/>
                  </a:lnTo>
                  <a:lnTo>
                    <a:pt x="1179892" y="26334"/>
                  </a:lnTo>
                  <a:lnTo>
                    <a:pt x="1244714" y="20298"/>
                  </a:lnTo>
                  <a:lnTo>
                    <a:pt x="1310599" y="15012"/>
                  </a:lnTo>
                  <a:lnTo>
                    <a:pt x="1377495" y="10494"/>
                  </a:lnTo>
                  <a:lnTo>
                    <a:pt x="1445344" y="6760"/>
                  </a:lnTo>
                  <a:lnTo>
                    <a:pt x="1514091" y="3827"/>
                  </a:lnTo>
                  <a:lnTo>
                    <a:pt x="1583681" y="1712"/>
                  </a:lnTo>
                  <a:lnTo>
                    <a:pt x="1654058" y="430"/>
                  </a:lnTo>
                  <a:lnTo>
                    <a:pt x="1725167" y="0"/>
                  </a:lnTo>
                  <a:lnTo>
                    <a:pt x="1796277" y="430"/>
                  </a:lnTo>
                  <a:lnTo>
                    <a:pt x="1866654" y="1712"/>
                  </a:lnTo>
                  <a:lnTo>
                    <a:pt x="1936244" y="3827"/>
                  </a:lnTo>
                  <a:lnTo>
                    <a:pt x="2004991" y="6760"/>
                  </a:lnTo>
                  <a:lnTo>
                    <a:pt x="2072840" y="10494"/>
                  </a:lnTo>
                  <a:lnTo>
                    <a:pt x="2139736" y="15012"/>
                  </a:lnTo>
                  <a:lnTo>
                    <a:pt x="2205621" y="20298"/>
                  </a:lnTo>
                  <a:lnTo>
                    <a:pt x="2270443" y="26334"/>
                  </a:lnTo>
                  <a:lnTo>
                    <a:pt x="2334143" y="33105"/>
                  </a:lnTo>
                  <a:lnTo>
                    <a:pt x="2396668" y="40594"/>
                  </a:lnTo>
                  <a:lnTo>
                    <a:pt x="2457962" y="48784"/>
                  </a:lnTo>
                  <a:lnTo>
                    <a:pt x="2517968" y="57658"/>
                  </a:lnTo>
                  <a:lnTo>
                    <a:pt x="2576633" y="67200"/>
                  </a:lnTo>
                  <a:lnTo>
                    <a:pt x="2633899" y="77394"/>
                  </a:lnTo>
                  <a:lnTo>
                    <a:pt x="2689712" y="88223"/>
                  </a:lnTo>
                  <a:lnTo>
                    <a:pt x="2744016" y="99669"/>
                  </a:lnTo>
                  <a:lnTo>
                    <a:pt x="2796756" y="111717"/>
                  </a:lnTo>
                  <a:lnTo>
                    <a:pt x="2847876" y="124350"/>
                  </a:lnTo>
                  <a:lnTo>
                    <a:pt x="2897321" y="137551"/>
                  </a:lnTo>
                  <a:lnTo>
                    <a:pt x="2945034" y="151304"/>
                  </a:lnTo>
                  <a:lnTo>
                    <a:pt x="2990961" y="165592"/>
                  </a:lnTo>
                  <a:lnTo>
                    <a:pt x="3035047" y="180398"/>
                  </a:lnTo>
                  <a:lnTo>
                    <a:pt x="3077235" y="195707"/>
                  </a:lnTo>
                  <a:lnTo>
                    <a:pt x="3117470" y="211500"/>
                  </a:lnTo>
                  <a:lnTo>
                    <a:pt x="3155696" y="227762"/>
                  </a:lnTo>
                  <a:lnTo>
                    <a:pt x="3191859" y="244476"/>
                  </a:lnTo>
                  <a:lnTo>
                    <a:pt x="3225902" y="261626"/>
                  </a:lnTo>
                  <a:lnTo>
                    <a:pt x="3287407" y="297165"/>
                  </a:lnTo>
                  <a:lnTo>
                    <a:pt x="3339769" y="334246"/>
                  </a:lnTo>
                  <a:lnTo>
                    <a:pt x="3382543" y="372737"/>
                  </a:lnTo>
                  <a:lnTo>
                    <a:pt x="3415285" y="412504"/>
                  </a:lnTo>
                  <a:lnTo>
                    <a:pt x="3437551" y="453415"/>
                  </a:lnTo>
                  <a:lnTo>
                    <a:pt x="3448896" y="495337"/>
                  </a:lnTo>
                  <a:lnTo>
                    <a:pt x="3450335" y="516635"/>
                  </a:lnTo>
                  <a:lnTo>
                    <a:pt x="3448896" y="537934"/>
                  </a:lnTo>
                  <a:lnTo>
                    <a:pt x="3437551" y="579856"/>
                  </a:lnTo>
                  <a:lnTo>
                    <a:pt x="3415285" y="620767"/>
                  </a:lnTo>
                  <a:lnTo>
                    <a:pt x="3382543" y="660534"/>
                  </a:lnTo>
                  <a:lnTo>
                    <a:pt x="3339769" y="699025"/>
                  </a:lnTo>
                  <a:lnTo>
                    <a:pt x="3287407" y="736106"/>
                  </a:lnTo>
                  <a:lnTo>
                    <a:pt x="3225902" y="771645"/>
                  </a:lnTo>
                  <a:lnTo>
                    <a:pt x="3191859" y="788795"/>
                  </a:lnTo>
                  <a:lnTo>
                    <a:pt x="3155696" y="805509"/>
                  </a:lnTo>
                  <a:lnTo>
                    <a:pt x="3117470" y="821771"/>
                  </a:lnTo>
                  <a:lnTo>
                    <a:pt x="3077235" y="837564"/>
                  </a:lnTo>
                  <a:lnTo>
                    <a:pt x="3035047" y="852873"/>
                  </a:lnTo>
                  <a:lnTo>
                    <a:pt x="2990961" y="867679"/>
                  </a:lnTo>
                  <a:lnTo>
                    <a:pt x="2945034" y="881967"/>
                  </a:lnTo>
                  <a:lnTo>
                    <a:pt x="2897321" y="895720"/>
                  </a:lnTo>
                  <a:lnTo>
                    <a:pt x="2847876" y="908921"/>
                  </a:lnTo>
                  <a:lnTo>
                    <a:pt x="2796756" y="921554"/>
                  </a:lnTo>
                  <a:lnTo>
                    <a:pt x="2744016" y="933602"/>
                  </a:lnTo>
                  <a:lnTo>
                    <a:pt x="2689712" y="945048"/>
                  </a:lnTo>
                  <a:lnTo>
                    <a:pt x="2633899" y="955877"/>
                  </a:lnTo>
                  <a:lnTo>
                    <a:pt x="2576633" y="966071"/>
                  </a:lnTo>
                  <a:lnTo>
                    <a:pt x="2517968" y="975613"/>
                  </a:lnTo>
                  <a:lnTo>
                    <a:pt x="2457962" y="984487"/>
                  </a:lnTo>
                  <a:lnTo>
                    <a:pt x="2396668" y="992677"/>
                  </a:lnTo>
                  <a:lnTo>
                    <a:pt x="2334143" y="1000166"/>
                  </a:lnTo>
                  <a:lnTo>
                    <a:pt x="2270443" y="1006937"/>
                  </a:lnTo>
                  <a:lnTo>
                    <a:pt x="2205621" y="1012973"/>
                  </a:lnTo>
                  <a:lnTo>
                    <a:pt x="2139736" y="1018259"/>
                  </a:lnTo>
                  <a:lnTo>
                    <a:pt x="2072840" y="1022777"/>
                  </a:lnTo>
                  <a:lnTo>
                    <a:pt x="2004991" y="1026511"/>
                  </a:lnTo>
                  <a:lnTo>
                    <a:pt x="1936244" y="1029444"/>
                  </a:lnTo>
                  <a:lnTo>
                    <a:pt x="1866654" y="1031559"/>
                  </a:lnTo>
                  <a:lnTo>
                    <a:pt x="1796277" y="1032841"/>
                  </a:lnTo>
                  <a:lnTo>
                    <a:pt x="1725167" y="1033271"/>
                  </a:lnTo>
                  <a:lnTo>
                    <a:pt x="1654058" y="1032841"/>
                  </a:lnTo>
                  <a:lnTo>
                    <a:pt x="1583681" y="1031559"/>
                  </a:lnTo>
                  <a:lnTo>
                    <a:pt x="1514091" y="1029444"/>
                  </a:lnTo>
                  <a:lnTo>
                    <a:pt x="1445344" y="1026511"/>
                  </a:lnTo>
                  <a:lnTo>
                    <a:pt x="1377495" y="1022777"/>
                  </a:lnTo>
                  <a:lnTo>
                    <a:pt x="1310599" y="1018259"/>
                  </a:lnTo>
                  <a:lnTo>
                    <a:pt x="1244714" y="1012973"/>
                  </a:lnTo>
                  <a:lnTo>
                    <a:pt x="1179892" y="1006937"/>
                  </a:lnTo>
                  <a:lnTo>
                    <a:pt x="1116192" y="1000166"/>
                  </a:lnTo>
                  <a:lnTo>
                    <a:pt x="1053667" y="992677"/>
                  </a:lnTo>
                  <a:lnTo>
                    <a:pt x="992373" y="984487"/>
                  </a:lnTo>
                  <a:lnTo>
                    <a:pt x="932367" y="975613"/>
                  </a:lnTo>
                  <a:lnTo>
                    <a:pt x="873702" y="966071"/>
                  </a:lnTo>
                  <a:lnTo>
                    <a:pt x="816436" y="955877"/>
                  </a:lnTo>
                  <a:lnTo>
                    <a:pt x="760623" y="945048"/>
                  </a:lnTo>
                  <a:lnTo>
                    <a:pt x="706319" y="933602"/>
                  </a:lnTo>
                  <a:lnTo>
                    <a:pt x="653579" y="921554"/>
                  </a:lnTo>
                  <a:lnTo>
                    <a:pt x="602459" y="908921"/>
                  </a:lnTo>
                  <a:lnTo>
                    <a:pt x="553014" y="895720"/>
                  </a:lnTo>
                  <a:lnTo>
                    <a:pt x="505301" y="881967"/>
                  </a:lnTo>
                  <a:lnTo>
                    <a:pt x="459374" y="867679"/>
                  </a:lnTo>
                  <a:lnTo>
                    <a:pt x="415288" y="852873"/>
                  </a:lnTo>
                  <a:lnTo>
                    <a:pt x="373100" y="837564"/>
                  </a:lnTo>
                  <a:lnTo>
                    <a:pt x="332865" y="821771"/>
                  </a:lnTo>
                  <a:lnTo>
                    <a:pt x="294639" y="805509"/>
                  </a:lnTo>
                  <a:lnTo>
                    <a:pt x="258476" y="788795"/>
                  </a:lnTo>
                  <a:lnTo>
                    <a:pt x="224433" y="771645"/>
                  </a:lnTo>
                  <a:lnTo>
                    <a:pt x="162928" y="736106"/>
                  </a:lnTo>
                  <a:lnTo>
                    <a:pt x="110566" y="699025"/>
                  </a:lnTo>
                  <a:lnTo>
                    <a:pt x="67792" y="660534"/>
                  </a:lnTo>
                  <a:lnTo>
                    <a:pt x="35050" y="620767"/>
                  </a:lnTo>
                  <a:lnTo>
                    <a:pt x="12784" y="579856"/>
                  </a:lnTo>
                  <a:lnTo>
                    <a:pt x="1439" y="537934"/>
                  </a:lnTo>
                  <a:lnTo>
                    <a:pt x="0" y="516635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23238" y="3597401"/>
              <a:ext cx="970915" cy="186055"/>
            </a:xfrm>
            <a:custGeom>
              <a:avLst/>
              <a:gdLst/>
              <a:ahLst/>
              <a:cxnLst/>
              <a:rect l="l" t="t" r="r" b="b"/>
              <a:pathLst>
                <a:path w="970914" h="186054">
                  <a:moveTo>
                    <a:pt x="939800" y="0"/>
                  </a:moveTo>
                  <a:lnTo>
                    <a:pt x="30987" y="0"/>
                  </a:lnTo>
                  <a:lnTo>
                    <a:pt x="18913" y="2430"/>
                  </a:lnTo>
                  <a:lnTo>
                    <a:pt x="9064" y="9064"/>
                  </a:lnTo>
                  <a:lnTo>
                    <a:pt x="2430" y="18913"/>
                  </a:lnTo>
                  <a:lnTo>
                    <a:pt x="0" y="30988"/>
                  </a:lnTo>
                  <a:lnTo>
                    <a:pt x="0" y="154940"/>
                  </a:lnTo>
                  <a:lnTo>
                    <a:pt x="2430" y="167014"/>
                  </a:lnTo>
                  <a:lnTo>
                    <a:pt x="9064" y="176863"/>
                  </a:lnTo>
                  <a:lnTo>
                    <a:pt x="18913" y="183497"/>
                  </a:lnTo>
                  <a:lnTo>
                    <a:pt x="30987" y="185928"/>
                  </a:lnTo>
                  <a:lnTo>
                    <a:pt x="939800" y="185928"/>
                  </a:lnTo>
                  <a:lnTo>
                    <a:pt x="951874" y="183497"/>
                  </a:lnTo>
                  <a:lnTo>
                    <a:pt x="961723" y="176863"/>
                  </a:lnTo>
                  <a:lnTo>
                    <a:pt x="968357" y="167014"/>
                  </a:lnTo>
                  <a:lnTo>
                    <a:pt x="970788" y="154940"/>
                  </a:lnTo>
                  <a:lnTo>
                    <a:pt x="970788" y="30988"/>
                  </a:lnTo>
                  <a:lnTo>
                    <a:pt x="968357" y="18913"/>
                  </a:lnTo>
                  <a:lnTo>
                    <a:pt x="961723" y="9064"/>
                  </a:lnTo>
                  <a:lnTo>
                    <a:pt x="951874" y="2430"/>
                  </a:lnTo>
                  <a:lnTo>
                    <a:pt x="939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23238" y="3597401"/>
              <a:ext cx="970915" cy="186055"/>
            </a:xfrm>
            <a:custGeom>
              <a:avLst/>
              <a:gdLst/>
              <a:ahLst/>
              <a:cxnLst/>
              <a:rect l="l" t="t" r="r" b="b"/>
              <a:pathLst>
                <a:path w="970914" h="186054">
                  <a:moveTo>
                    <a:pt x="0" y="30988"/>
                  </a:moveTo>
                  <a:lnTo>
                    <a:pt x="2430" y="18913"/>
                  </a:lnTo>
                  <a:lnTo>
                    <a:pt x="9064" y="9064"/>
                  </a:lnTo>
                  <a:lnTo>
                    <a:pt x="18913" y="2430"/>
                  </a:lnTo>
                  <a:lnTo>
                    <a:pt x="30987" y="0"/>
                  </a:lnTo>
                  <a:lnTo>
                    <a:pt x="939800" y="0"/>
                  </a:lnTo>
                  <a:lnTo>
                    <a:pt x="951874" y="2430"/>
                  </a:lnTo>
                  <a:lnTo>
                    <a:pt x="961723" y="9064"/>
                  </a:lnTo>
                  <a:lnTo>
                    <a:pt x="968357" y="18913"/>
                  </a:lnTo>
                  <a:lnTo>
                    <a:pt x="970788" y="30988"/>
                  </a:lnTo>
                  <a:lnTo>
                    <a:pt x="970788" y="154940"/>
                  </a:lnTo>
                  <a:lnTo>
                    <a:pt x="968357" y="167014"/>
                  </a:lnTo>
                  <a:lnTo>
                    <a:pt x="961723" y="176863"/>
                  </a:lnTo>
                  <a:lnTo>
                    <a:pt x="951874" y="183497"/>
                  </a:lnTo>
                  <a:lnTo>
                    <a:pt x="939800" y="185928"/>
                  </a:lnTo>
                  <a:lnTo>
                    <a:pt x="30987" y="185928"/>
                  </a:lnTo>
                  <a:lnTo>
                    <a:pt x="18913" y="183497"/>
                  </a:lnTo>
                  <a:lnTo>
                    <a:pt x="9064" y="176863"/>
                  </a:lnTo>
                  <a:lnTo>
                    <a:pt x="2430" y="167014"/>
                  </a:lnTo>
                  <a:lnTo>
                    <a:pt x="0" y="154940"/>
                  </a:lnTo>
                  <a:lnTo>
                    <a:pt x="0" y="30988"/>
                  </a:lnTo>
                  <a:close/>
                </a:path>
              </a:pathLst>
            </a:custGeom>
            <a:ln w="25400">
              <a:solidFill>
                <a:srgbClr val="5055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85613" y="1364741"/>
            <a:ext cx="661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75" dirty="0">
                <a:solidFill>
                  <a:srgbClr val="50556F"/>
                </a:solidFill>
                <a:latin typeface="Trebuchet MS"/>
                <a:cs typeface="Trebuchet MS"/>
              </a:rPr>
              <a:t>S</a:t>
            </a:r>
            <a:r>
              <a:rPr sz="900" spc="70" dirty="0">
                <a:solidFill>
                  <a:srgbClr val="50556F"/>
                </a:solidFill>
                <a:latin typeface="Trebuchet MS"/>
                <a:cs typeface="Trebuchet MS"/>
              </a:rPr>
              <a:t>y</a:t>
            </a:r>
            <a:r>
              <a:rPr sz="900" spc="55" dirty="0">
                <a:solidFill>
                  <a:srgbClr val="50556F"/>
                </a:solidFill>
                <a:latin typeface="Trebuchet MS"/>
                <a:cs typeface="Trebuchet MS"/>
              </a:rPr>
              <a:t>n</a:t>
            </a:r>
            <a:r>
              <a:rPr sz="900" spc="30" dirty="0">
                <a:solidFill>
                  <a:srgbClr val="50556F"/>
                </a:solidFill>
                <a:latin typeface="Trebuchet MS"/>
                <a:cs typeface="Trebuchet MS"/>
              </a:rPr>
              <a:t>c</a:t>
            </a:r>
            <a:r>
              <a:rPr sz="9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50556F"/>
                </a:solidFill>
                <a:latin typeface="Trebuchet MS"/>
                <a:cs typeface="Trebuchet MS"/>
              </a:rPr>
              <a:t>G</a:t>
            </a:r>
            <a:r>
              <a:rPr sz="900" spc="25" dirty="0">
                <a:solidFill>
                  <a:srgbClr val="50556F"/>
                </a:solidFill>
                <a:latin typeface="Trebuchet MS"/>
                <a:cs typeface="Trebuchet MS"/>
              </a:rPr>
              <a:t>r</a:t>
            </a:r>
            <a:r>
              <a:rPr sz="900" spc="60" dirty="0">
                <a:solidFill>
                  <a:srgbClr val="50556F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50556F"/>
                </a:solidFill>
                <a:latin typeface="Trebuchet MS"/>
                <a:cs typeface="Trebuchet MS"/>
              </a:rPr>
              <a:t>u</a:t>
            </a:r>
            <a:r>
              <a:rPr sz="900" spc="65" dirty="0">
                <a:solidFill>
                  <a:srgbClr val="50556F"/>
                </a:solidFill>
                <a:latin typeface="Trebuchet MS"/>
                <a:cs typeface="Trebuchet MS"/>
              </a:rPr>
              <a:t>p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11883" y="3620261"/>
            <a:ext cx="7912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0556F"/>
                </a:solidFill>
                <a:latin typeface="Calibri"/>
                <a:cs typeface="Calibri"/>
              </a:rPr>
              <a:t>Azure</a:t>
            </a:r>
            <a:r>
              <a:rPr sz="700" spc="-10" dirty="0">
                <a:solidFill>
                  <a:srgbClr val="50556F"/>
                </a:solidFill>
                <a:latin typeface="Calibri"/>
                <a:cs typeface="Calibri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Calibri"/>
                <a:cs typeface="Calibri"/>
              </a:rPr>
              <a:t>File</a:t>
            </a:r>
            <a:r>
              <a:rPr sz="700" dirty="0">
                <a:solidFill>
                  <a:srgbClr val="50556F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50556F"/>
                </a:solidFill>
                <a:latin typeface="Calibri"/>
                <a:cs typeface="Calibri"/>
              </a:rPr>
              <a:t>Sync</a:t>
            </a:r>
            <a:r>
              <a:rPr sz="700" spc="-5" dirty="0">
                <a:solidFill>
                  <a:srgbClr val="50556F"/>
                </a:solidFill>
                <a:latin typeface="Calibri"/>
                <a:cs typeface="Calibri"/>
              </a:rPr>
              <a:t> agent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955289" y="3574034"/>
            <a:ext cx="998219" cy="210185"/>
            <a:chOff x="2955289" y="3574034"/>
            <a:chExt cx="998219" cy="210185"/>
          </a:xfrm>
        </p:grpSpPr>
        <p:sp>
          <p:nvSpPr>
            <p:cNvPr id="18" name="object 18"/>
            <p:cNvSpPr/>
            <p:nvPr/>
          </p:nvSpPr>
          <p:spPr>
            <a:xfrm>
              <a:off x="2967989" y="3586734"/>
              <a:ext cx="972819" cy="184785"/>
            </a:xfrm>
            <a:custGeom>
              <a:avLst/>
              <a:gdLst/>
              <a:ahLst/>
              <a:cxnLst/>
              <a:rect l="l" t="t" r="r" b="b"/>
              <a:pathLst>
                <a:path w="972820" h="184785">
                  <a:moveTo>
                    <a:pt x="941577" y="0"/>
                  </a:moveTo>
                  <a:lnTo>
                    <a:pt x="30734" y="0"/>
                  </a:lnTo>
                  <a:lnTo>
                    <a:pt x="18752" y="2409"/>
                  </a:lnTo>
                  <a:lnTo>
                    <a:pt x="8985" y="8985"/>
                  </a:lnTo>
                  <a:lnTo>
                    <a:pt x="2409" y="18752"/>
                  </a:lnTo>
                  <a:lnTo>
                    <a:pt x="0" y="30733"/>
                  </a:lnTo>
                  <a:lnTo>
                    <a:pt x="0" y="153669"/>
                  </a:lnTo>
                  <a:lnTo>
                    <a:pt x="2409" y="165651"/>
                  </a:lnTo>
                  <a:lnTo>
                    <a:pt x="8985" y="175418"/>
                  </a:lnTo>
                  <a:lnTo>
                    <a:pt x="18752" y="181994"/>
                  </a:lnTo>
                  <a:lnTo>
                    <a:pt x="30734" y="184403"/>
                  </a:lnTo>
                  <a:lnTo>
                    <a:pt x="941577" y="184403"/>
                  </a:lnTo>
                  <a:lnTo>
                    <a:pt x="953559" y="181994"/>
                  </a:lnTo>
                  <a:lnTo>
                    <a:pt x="963326" y="175418"/>
                  </a:lnTo>
                  <a:lnTo>
                    <a:pt x="969902" y="165651"/>
                  </a:lnTo>
                  <a:lnTo>
                    <a:pt x="972312" y="153669"/>
                  </a:lnTo>
                  <a:lnTo>
                    <a:pt x="972312" y="30733"/>
                  </a:lnTo>
                  <a:lnTo>
                    <a:pt x="969902" y="18752"/>
                  </a:lnTo>
                  <a:lnTo>
                    <a:pt x="963326" y="8985"/>
                  </a:lnTo>
                  <a:lnTo>
                    <a:pt x="953559" y="2409"/>
                  </a:lnTo>
                  <a:lnTo>
                    <a:pt x="9415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67989" y="3586734"/>
              <a:ext cx="972819" cy="184785"/>
            </a:xfrm>
            <a:custGeom>
              <a:avLst/>
              <a:gdLst/>
              <a:ahLst/>
              <a:cxnLst/>
              <a:rect l="l" t="t" r="r" b="b"/>
              <a:pathLst>
                <a:path w="972820" h="184785">
                  <a:moveTo>
                    <a:pt x="0" y="30733"/>
                  </a:moveTo>
                  <a:lnTo>
                    <a:pt x="2409" y="18752"/>
                  </a:lnTo>
                  <a:lnTo>
                    <a:pt x="8985" y="8985"/>
                  </a:lnTo>
                  <a:lnTo>
                    <a:pt x="18752" y="2409"/>
                  </a:lnTo>
                  <a:lnTo>
                    <a:pt x="30734" y="0"/>
                  </a:lnTo>
                  <a:lnTo>
                    <a:pt x="941577" y="0"/>
                  </a:lnTo>
                  <a:lnTo>
                    <a:pt x="953559" y="2409"/>
                  </a:lnTo>
                  <a:lnTo>
                    <a:pt x="963326" y="8985"/>
                  </a:lnTo>
                  <a:lnTo>
                    <a:pt x="969902" y="18752"/>
                  </a:lnTo>
                  <a:lnTo>
                    <a:pt x="972312" y="30733"/>
                  </a:lnTo>
                  <a:lnTo>
                    <a:pt x="972312" y="153669"/>
                  </a:lnTo>
                  <a:lnTo>
                    <a:pt x="969902" y="165651"/>
                  </a:lnTo>
                  <a:lnTo>
                    <a:pt x="963326" y="175418"/>
                  </a:lnTo>
                  <a:lnTo>
                    <a:pt x="953559" y="181994"/>
                  </a:lnTo>
                  <a:lnTo>
                    <a:pt x="941577" y="184403"/>
                  </a:lnTo>
                  <a:lnTo>
                    <a:pt x="30734" y="184403"/>
                  </a:lnTo>
                  <a:lnTo>
                    <a:pt x="18752" y="181994"/>
                  </a:lnTo>
                  <a:lnTo>
                    <a:pt x="8985" y="175418"/>
                  </a:lnTo>
                  <a:lnTo>
                    <a:pt x="2409" y="165651"/>
                  </a:lnTo>
                  <a:lnTo>
                    <a:pt x="0" y="153669"/>
                  </a:lnTo>
                  <a:lnTo>
                    <a:pt x="0" y="30733"/>
                  </a:lnTo>
                  <a:close/>
                </a:path>
              </a:pathLst>
            </a:custGeom>
            <a:ln w="25400">
              <a:solidFill>
                <a:srgbClr val="5055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57525" y="3609213"/>
            <a:ext cx="7912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0556F"/>
                </a:solidFill>
                <a:latin typeface="Calibri"/>
                <a:cs typeface="Calibri"/>
              </a:rPr>
              <a:t>Azure</a:t>
            </a:r>
            <a:r>
              <a:rPr sz="700" spc="-10" dirty="0">
                <a:solidFill>
                  <a:srgbClr val="50556F"/>
                </a:solidFill>
                <a:latin typeface="Calibri"/>
                <a:cs typeface="Calibri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Calibri"/>
                <a:cs typeface="Calibri"/>
              </a:rPr>
              <a:t>File</a:t>
            </a:r>
            <a:r>
              <a:rPr sz="700" dirty="0">
                <a:solidFill>
                  <a:srgbClr val="50556F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50556F"/>
                </a:solidFill>
                <a:latin typeface="Calibri"/>
                <a:cs typeface="Calibri"/>
              </a:rPr>
              <a:t>Sync</a:t>
            </a:r>
            <a:r>
              <a:rPr sz="700" spc="-5" dirty="0">
                <a:solidFill>
                  <a:srgbClr val="50556F"/>
                </a:solidFill>
                <a:latin typeface="Calibri"/>
                <a:cs typeface="Calibri"/>
              </a:rPr>
              <a:t> agent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97321" y="551941"/>
            <a:ext cx="3060065" cy="926465"/>
            <a:chOff x="5997321" y="551941"/>
            <a:chExt cx="3060065" cy="926465"/>
          </a:xfrm>
        </p:grpSpPr>
        <p:sp>
          <p:nvSpPr>
            <p:cNvPr id="22" name="object 22"/>
            <p:cNvSpPr/>
            <p:nvPr/>
          </p:nvSpPr>
          <p:spPr>
            <a:xfrm>
              <a:off x="6010021" y="564641"/>
              <a:ext cx="3034665" cy="901065"/>
            </a:xfrm>
            <a:custGeom>
              <a:avLst/>
              <a:gdLst/>
              <a:ahLst/>
              <a:cxnLst/>
              <a:rect l="l" t="t" r="r" b="b"/>
              <a:pathLst>
                <a:path w="3034665" h="901065">
                  <a:moveTo>
                    <a:pt x="2885567" y="0"/>
                  </a:moveTo>
                  <a:lnTo>
                    <a:pt x="1879727" y="0"/>
                  </a:lnTo>
                  <a:lnTo>
                    <a:pt x="1832769" y="7577"/>
                  </a:lnTo>
                  <a:lnTo>
                    <a:pt x="1791981" y="28675"/>
                  </a:lnTo>
                  <a:lnTo>
                    <a:pt x="1759812" y="60844"/>
                  </a:lnTo>
                  <a:lnTo>
                    <a:pt x="1738714" y="101632"/>
                  </a:lnTo>
                  <a:lnTo>
                    <a:pt x="1731136" y="148590"/>
                  </a:lnTo>
                  <a:lnTo>
                    <a:pt x="1731136" y="520065"/>
                  </a:lnTo>
                  <a:lnTo>
                    <a:pt x="0" y="900938"/>
                  </a:lnTo>
                  <a:lnTo>
                    <a:pt x="1731136" y="742950"/>
                  </a:lnTo>
                  <a:lnTo>
                    <a:pt x="3034156" y="742950"/>
                  </a:lnTo>
                  <a:lnTo>
                    <a:pt x="3034156" y="148590"/>
                  </a:lnTo>
                  <a:lnTo>
                    <a:pt x="3026579" y="101632"/>
                  </a:lnTo>
                  <a:lnTo>
                    <a:pt x="3005481" y="60844"/>
                  </a:lnTo>
                  <a:lnTo>
                    <a:pt x="2973312" y="28675"/>
                  </a:lnTo>
                  <a:lnTo>
                    <a:pt x="2932524" y="7577"/>
                  </a:lnTo>
                  <a:lnTo>
                    <a:pt x="2885567" y="0"/>
                  </a:lnTo>
                  <a:close/>
                </a:path>
                <a:path w="3034665" h="901065">
                  <a:moveTo>
                    <a:pt x="3034156" y="742950"/>
                  </a:moveTo>
                  <a:lnTo>
                    <a:pt x="1731136" y="742950"/>
                  </a:lnTo>
                  <a:lnTo>
                    <a:pt x="1738714" y="789907"/>
                  </a:lnTo>
                  <a:lnTo>
                    <a:pt x="1759812" y="830695"/>
                  </a:lnTo>
                  <a:lnTo>
                    <a:pt x="1791981" y="862864"/>
                  </a:lnTo>
                  <a:lnTo>
                    <a:pt x="1832769" y="883962"/>
                  </a:lnTo>
                  <a:lnTo>
                    <a:pt x="1879727" y="891540"/>
                  </a:lnTo>
                  <a:lnTo>
                    <a:pt x="2885567" y="891540"/>
                  </a:lnTo>
                  <a:lnTo>
                    <a:pt x="2932524" y="883962"/>
                  </a:lnTo>
                  <a:lnTo>
                    <a:pt x="2973312" y="862864"/>
                  </a:lnTo>
                  <a:lnTo>
                    <a:pt x="3005481" y="830695"/>
                  </a:lnTo>
                  <a:lnTo>
                    <a:pt x="3026579" y="789907"/>
                  </a:lnTo>
                  <a:lnTo>
                    <a:pt x="3034156" y="742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10021" y="564641"/>
              <a:ext cx="3034665" cy="901065"/>
            </a:xfrm>
            <a:custGeom>
              <a:avLst/>
              <a:gdLst/>
              <a:ahLst/>
              <a:cxnLst/>
              <a:rect l="l" t="t" r="r" b="b"/>
              <a:pathLst>
                <a:path w="3034665" h="901065">
                  <a:moveTo>
                    <a:pt x="1731136" y="148590"/>
                  </a:moveTo>
                  <a:lnTo>
                    <a:pt x="1738714" y="101632"/>
                  </a:lnTo>
                  <a:lnTo>
                    <a:pt x="1759812" y="60844"/>
                  </a:lnTo>
                  <a:lnTo>
                    <a:pt x="1791981" y="28675"/>
                  </a:lnTo>
                  <a:lnTo>
                    <a:pt x="1832769" y="7577"/>
                  </a:lnTo>
                  <a:lnTo>
                    <a:pt x="1879727" y="0"/>
                  </a:lnTo>
                  <a:lnTo>
                    <a:pt x="1948306" y="0"/>
                  </a:lnTo>
                  <a:lnTo>
                    <a:pt x="2274061" y="0"/>
                  </a:lnTo>
                  <a:lnTo>
                    <a:pt x="2885567" y="0"/>
                  </a:lnTo>
                  <a:lnTo>
                    <a:pt x="2932524" y="7577"/>
                  </a:lnTo>
                  <a:lnTo>
                    <a:pt x="2973312" y="28675"/>
                  </a:lnTo>
                  <a:lnTo>
                    <a:pt x="3005481" y="60844"/>
                  </a:lnTo>
                  <a:lnTo>
                    <a:pt x="3026579" y="101632"/>
                  </a:lnTo>
                  <a:lnTo>
                    <a:pt x="3034156" y="148590"/>
                  </a:lnTo>
                  <a:lnTo>
                    <a:pt x="3034156" y="520065"/>
                  </a:lnTo>
                  <a:lnTo>
                    <a:pt x="3034156" y="742950"/>
                  </a:lnTo>
                  <a:lnTo>
                    <a:pt x="3026579" y="789907"/>
                  </a:lnTo>
                  <a:lnTo>
                    <a:pt x="3005481" y="830695"/>
                  </a:lnTo>
                  <a:lnTo>
                    <a:pt x="2973312" y="862864"/>
                  </a:lnTo>
                  <a:lnTo>
                    <a:pt x="2932524" y="883962"/>
                  </a:lnTo>
                  <a:lnTo>
                    <a:pt x="2885567" y="891540"/>
                  </a:lnTo>
                  <a:lnTo>
                    <a:pt x="2274061" y="891540"/>
                  </a:lnTo>
                  <a:lnTo>
                    <a:pt x="1948306" y="891540"/>
                  </a:lnTo>
                  <a:lnTo>
                    <a:pt x="1879727" y="891540"/>
                  </a:lnTo>
                  <a:lnTo>
                    <a:pt x="1832769" y="883962"/>
                  </a:lnTo>
                  <a:lnTo>
                    <a:pt x="1791981" y="862864"/>
                  </a:lnTo>
                  <a:lnTo>
                    <a:pt x="1759812" y="830695"/>
                  </a:lnTo>
                  <a:lnTo>
                    <a:pt x="1738714" y="789907"/>
                  </a:lnTo>
                  <a:lnTo>
                    <a:pt x="1731136" y="742950"/>
                  </a:lnTo>
                  <a:lnTo>
                    <a:pt x="0" y="900938"/>
                  </a:lnTo>
                  <a:lnTo>
                    <a:pt x="1731136" y="520065"/>
                  </a:lnTo>
                  <a:lnTo>
                    <a:pt x="1731136" y="148590"/>
                  </a:lnTo>
                  <a:close/>
                </a:path>
              </a:pathLst>
            </a:custGeom>
            <a:ln w="25400">
              <a:solidFill>
                <a:srgbClr val="AAC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877047" y="628650"/>
            <a:ext cx="1030605" cy="757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040" marR="58419" indent="-635" algn="ctr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Defines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the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 sync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topology for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a set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of </a:t>
            </a:r>
            <a:r>
              <a:rPr sz="800" spc="-2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files.</a:t>
            </a:r>
            <a:endParaRPr sz="800">
              <a:latin typeface="Arial MT"/>
              <a:cs typeface="Arial MT"/>
            </a:endParaRPr>
          </a:p>
          <a:p>
            <a:pPr marL="12065" marR="5080" algn="ctr">
              <a:lnSpc>
                <a:spcPct val="100000"/>
              </a:lnSpc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Endpoints</a:t>
            </a:r>
            <a:r>
              <a:rPr sz="800" spc="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within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a </a:t>
            </a:r>
            <a:r>
              <a:rPr sz="800" spc="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sync</a:t>
            </a:r>
            <a:r>
              <a:rPr sz="800" spc="-1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group</a:t>
            </a:r>
            <a:r>
              <a:rPr sz="800" spc="1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are</a:t>
            </a:r>
            <a:r>
              <a:rPr sz="800" spc="-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kept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in </a:t>
            </a:r>
            <a:r>
              <a:rPr sz="800" spc="-2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sync</a:t>
            </a:r>
            <a:r>
              <a:rPr sz="800" spc="-1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with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each</a:t>
            </a:r>
            <a:r>
              <a:rPr sz="800" spc="-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other.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33494" y="1893570"/>
            <a:ext cx="692150" cy="441959"/>
          </a:xfrm>
          <a:custGeom>
            <a:avLst/>
            <a:gdLst/>
            <a:ahLst/>
            <a:cxnLst/>
            <a:rect l="l" t="t" r="r" b="b"/>
            <a:pathLst>
              <a:path w="692150" h="441960">
                <a:moveTo>
                  <a:pt x="0" y="73660"/>
                </a:moveTo>
                <a:lnTo>
                  <a:pt x="5794" y="45005"/>
                </a:lnTo>
                <a:lnTo>
                  <a:pt x="21589" y="21589"/>
                </a:lnTo>
                <a:lnTo>
                  <a:pt x="45005" y="5794"/>
                </a:lnTo>
                <a:lnTo>
                  <a:pt x="73659" y="0"/>
                </a:lnTo>
                <a:lnTo>
                  <a:pt x="618235" y="0"/>
                </a:lnTo>
                <a:lnTo>
                  <a:pt x="646890" y="5794"/>
                </a:lnTo>
                <a:lnTo>
                  <a:pt x="670305" y="21590"/>
                </a:lnTo>
                <a:lnTo>
                  <a:pt x="686101" y="45005"/>
                </a:lnTo>
                <a:lnTo>
                  <a:pt x="691895" y="73660"/>
                </a:lnTo>
                <a:lnTo>
                  <a:pt x="691895" y="368300"/>
                </a:lnTo>
                <a:lnTo>
                  <a:pt x="686101" y="396954"/>
                </a:lnTo>
                <a:lnTo>
                  <a:pt x="670305" y="420370"/>
                </a:lnTo>
                <a:lnTo>
                  <a:pt x="646890" y="436165"/>
                </a:lnTo>
                <a:lnTo>
                  <a:pt x="618235" y="441960"/>
                </a:lnTo>
                <a:lnTo>
                  <a:pt x="73659" y="441960"/>
                </a:lnTo>
                <a:lnTo>
                  <a:pt x="45005" y="436165"/>
                </a:lnTo>
                <a:lnTo>
                  <a:pt x="21589" y="420369"/>
                </a:lnTo>
                <a:lnTo>
                  <a:pt x="5794" y="396954"/>
                </a:lnTo>
                <a:lnTo>
                  <a:pt x="0" y="368300"/>
                </a:lnTo>
                <a:lnTo>
                  <a:pt x="0" y="73660"/>
                </a:lnTo>
                <a:close/>
              </a:path>
            </a:pathLst>
          </a:custGeom>
          <a:ln w="25400">
            <a:solidFill>
              <a:srgbClr val="F8AC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57191" y="1956942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56F"/>
                </a:solidFill>
                <a:latin typeface="Calibri"/>
                <a:cs typeface="Calibri"/>
              </a:rPr>
              <a:t>Cloud </a:t>
            </a:r>
            <a:r>
              <a:rPr sz="900" dirty="0">
                <a:solidFill>
                  <a:srgbClr val="50556F"/>
                </a:solidFill>
                <a:latin typeface="Calibri"/>
                <a:cs typeface="Calibri"/>
              </a:rPr>
              <a:t> E</a:t>
            </a:r>
            <a:r>
              <a:rPr sz="900" spc="-5" dirty="0">
                <a:solidFill>
                  <a:srgbClr val="50556F"/>
                </a:solidFill>
                <a:latin typeface="Calibri"/>
                <a:cs typeface="Calibri"/>
              </a:rPr>
              <a:t>ndp</a:t>
            </a:r>
            <a:r>
              <a:rPr sz="900" dirty="0">
                <a:solidFill>
                  <a:srgbClr val="50556F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50556F"/>
                </a:solidFill>
                <a:latin typeface="Calibri"/>
                <a:cs typeface="Calibri"/>
              </a:rPr>
              <a:t>in</a:t>
            </a:r>
            <a:r>
              <a:rPr sz="900" dirty="0">
                <a:solidFill>
                  <a:srgbClr val="50556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37226" y="1896617"/>
            <a:ext cx="692150" cy="440690"/>
          </a:xfrm>
          <a:custGeom>
            <a:avLst/>
            <a:gdLst/>
            <a:ahLst/>
            <a:cxnLst/>
            <a:rect l="l" t="t" r="r" b="b"/>
            <a:pathLst>
              <a:path w="692150" h="440689">
                <a:moveTo>
                  <a:pt x="0" y="73406"/>
                </a:moveTo>
                <a:lnTo>
                  <a:pt x="5772" y="44844"/>
                </a:lnTo>
                <a:lnTo>
                  <a:pt x="21510" y="21510"/>
                </a:lnTo>
                <a:lnTo>
                  <a:pt x="44844" y="5772"/>
                </a:lnTo>
                <a:lnTo>
                  <a:pt x="73406" y="0"/>
                </a:lnTo>
                <a:lnTo>
                  <a:pt x="618489" y="0"/>
                </a:lnTo>
                <a:lnTo>
                  <a:pt x="647051" y="5772"/>
                </a:lnTo>
                <a:lnTo>
                  <a:pt x="670385" y="21510"/>
                </a:lnTo>
                <a:lnTo>
                  <a:pt x="686123" y="44844"/>
                </a:lnTo>
                <a:lnTo>
                  <a:pt x="691896" y="73406"/>
                </a:lnTo>
                <a:lnTo>
                  <a:pt x="691896" y="367030"/>
                </a:lnTo>
                <a:lnTo>
                  <a:pt x="686123" y="395591"/>
                </a:lnTo>
                <a:lnTo>
                  <a:pt x="670385" y="418925"/>
                </a:lnTo>
                <a:lnTo>
                  <a:pt x="647051" y="434663"/>
                </a:lnTo>
                <a:lnTo>
                  <a:pt x="618489" y="440436"/>
                </a:lnTo>
                <a:lnTo>
                  <a:pt x="73406" y="440436"/>
                </a:lnTo>
                <a:lnTo>
                  <a:pt x="44844" y="434663"/>
                </a:lnTo>
                <a:lnTo>
                  <a:pt x="21510" y="418925"/>
                </a:lnTo>
                <a:lnTo>
                  <a:pt x="5772" y="395591"/>
                </a:lnTo>
                <a:lnTo>
                  <a:pt x="0" y="367030"/>
                </a:lnTo>
                <a:lnTo>
                  <a:pt x="0" y="73406"/>
                </a:lnTo>
                <a:close/>
              </a:path>
            </a:pathLst>
          </a:custGeom>
          <a:ln w="25400">
            <a:solidFill>
              <a:srgbClr val="F8AC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60670" y="1958720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56F"/>
                </a:solidFill>
                <a:latin typeface="Calibri"/>
                <a:cs typeface="Calibri"/>
              </a:rPr>
              <a:t>Server </a:t>
            </a:r>
            <a:r>
              <a:rPr sz="900" dirty="0">
                <a:solidFill>
                  <a:srgbClr val="50556F"/>
                </a:solidFill>
                <a:latin typeface="Calibri"/>
                <a:cs typeface="Calibri"/>
              </a:rPr>
              <a:t> E</a:t>
            </a:r>
            <a:r>
              <a:rPr sz="900" spc="-5" dirty="0">
                <a:solidFill>
                  <a:srgbClr val="50556F"/>
                </a:solidFill>
                <a:latin typeface="Calibri"/>
                <a:cs typeface="Calibri"/>
              </a:rPr>
              <a:t>ndp</a:t>
            </a:r>
            <a:r>
              <a:rPr sz="900" dirty="0">
                <a:solidFill>
                  <a:srgbClr val="50556F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50556F"/>
                </a:solidFill>
                <a:latin typeface="Calibri"/>
                <a:cs typeface="Calibri"/>
              </a:rPr>
              <a:t>in</a:t>
            </a:r>
            <a:r>
              <a:rPr sz="900" dirty="0">
                <a:solidFill>
                  <a:srgbClr val="50556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99809" y="1882901"/>
            <a:ext cx="692150" cy="441959"/>
          </a:xfrm>
          <a:custGeom>
            <a:avLst/>
            <a:gdLst/>
            <a:ahLst/>
            <a:cxnLst/>
            <a:rect l="l" t="t" r="r" b="b"/>
            <a:pathLst>
              <a:path w="692150" h="441960">
                <a:moveTo>
                  <a:pt x="0" y="73660"/>
                </a:moveTo>
                <a:lnTo>
                  <a:pt x="5794" y="45005"/>
                </a:lnTo>
                <a:lnTo>
                  <a:pt x="21589" y="21590"/>
                </a:lnTo>
                <a:lnTo>
                  <a:pt x="45005" y="5794"/>
                </a:lnTo>
                <a:lnTo>
                  <a:pt x="73660" y="0"/>
                </a:lnTo>
                <a:lnTo>
                  <a:pt x="618236" y="0"/>
                </a:lnTo>
                <a:lnTo>
                  <a:pt x="646890" y="5794"/>
                </a:lnTo>
                <a:lnTo>
                  <a:pt x="670305" y="21590"/>
                </a:lnTo>
                <a:lnTo>
                  <a:pt x="686101" y="45005"/>
                </a:lnTo>
                <a:lnTo>
                  <a:pt x="691895" y="73660"/>
                </a:lnTo>
                <a:lnTo>
                  <a:pt x="691895" y="368300"/>
                </a:lnTo>
                <a:lnTo>
                  <a:pt x="686101" y="396954"/>
                </a:lnTo>
                <a:lnTo>
                  <a:pt x="670306" y="420370"/>
                </a:lnTo>
                <a:lnTo>
                  <a:pt x="646890" y="436165"/>
                </a:lnTo>
                <a:lnTo>
                  <a:pt x="618236" y="441960"/>
                </a:lnTo>
                <a:lnTo>
                  <a:pt x="73660" y="441960"/>
                </a:lnTo>
                <a:lnTo>
                  <a:pt x="45005" y="436165"/>
                </a:lnTo>
                <a:lnTo>
                  <a:pt x="21589" y="420369"/>
                </a:lnTo>
                <a:lnTo>
                  <a:pt x="5794" y="396954"/>
                </a:lnTo>
                <a:lnTo>
                  <a:pt x="0" y="368300"/>
                </a:lnTo>
                <a:lnTo>
                  <a:pt x="0" y="73660"/>
                </a:lnTo>
                <a:close/>
              </a:path>
            </a:pathLst>
          </a:custGeom>
          <a:ln w="25400">
            <a:solidFill>
              <a:srgbClr val="F8AC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223761" y="1946275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0556F"/>
                </a:solidFill>
                <a:latin typeface="Calibri"/>
                <a:cs typeface="Calibri"/>
              </a:rPr>
              <a:t>Server </a:t>
            </a:r>
            <a:r>
              <a:rPr sz="900" dirty="0">
                <a:solidFill>
                  <a:srgbClr val="50556F"/>
                </a:solidFill>
                <a:latin typeface="Calibri"/>
                <a:cs typeface="Calibri"/>
              </a:rPr>
              <a:t> E</a:t>
            </a:r>
            <a:r>
              <a:rPr sz="900" spc="-5" dirty="0">
                <a:solidFill>
                  <a:srgbClr val="50556F"/>
                </a:solidFill>
                <a:latin typeface="Calibri"/>
                <a:cs typeface="Calibri"/>
              </a:rPr>
              <a:t>ndp</a:t>
            </a:r>
            <a:r>
              <a:rPr sz="900" dirty="0">
                <a:solidFill>
                  <a:srgbClr val="50556F"/>
                </a:solidFill>
                <a:latin typeface="Calibri"/>
                <a:cs typeface="Calibri"/>
              </a:rPr>
              <a:t>o</a:t>
            </a:r>
            <a:r>
              <a:rPr sz="900" spc="-5" dirty="0">
                <a:solidFill>
                  <a:srgbClr val="50556F"/>
                </a:solidFill>
                <a:latin typeface="Calibri"/>
                <a:cs typeface="Calibri"/>
              </a:rPr>
              <a:t>in</a:t>
            </a:r>
            <a:r>
              <a:rPr sz="900" dirty="0">
                <a:solidFill>
                  <a:srgbClr val="50556F"/>
                </a:solidFill>
                <a:latin typeface="Calibri"/>
                <a:cs typeface="Calibri"/>
              </a:rPr>
              <a:t>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782689" y="2291969"/>
            <a:ext cx="2274570" cy="1774189"/>
            <a:chOff x="6782689" y="2291969"/>
            <a:chExt cx="2274570" cy="1774189"/>
          </a:xfrm>
        </p:grpSpPr>
        <p:sp>
          <p:nvSpPr>
            <p:cNvPr id="32" name="object 32"/>
            <p:cNvSpPr/>
            <p:nvPr/>
          </p:nvSpPr>
          <p:spPr>
            <a:xfrm>
              <a:off x="6795389" y="2304669"/>
              <a:ext cx="2249170" cy="1748789"/>
            </a:xfrm>
            <a:custGeom>
              <a:avLst/>
              <a:gdLst/>
              <a:ahLst/>
              <a:cxnLst/>
              <a:rect l="l" t="t" r="r" b="b"/>
              <a:pathLst>
                <a:path w="2249170" h="1748789">
                  <a:moveTo>
                    <a:pt x="0" y="0"/>
                  </a:moveTo>
                  <a:lnTo>
                    <a:pt x="999108" y="981201"/>
                  </a:lnTo>
                  <a:lnTo>
                    <a:pt x="999108" y="1540129"/>
                  </a:lnTo>
                  <a:lnTo>
                    <a:pt x="1004608" y="1587883"/>
                  </a:lnTo>
                  <a:lnTo>
                    <a:pt x="1020273" y="1631722"/>
                  </a:lnTo>
                  <a:lnTo>
                    <a:pt x="1044855" y="1670395"/>
                  </a:lnTo>
                  <a:lnTo>
                    <a:pt x="1077106" y="1702650"/>
                  </a:lnTo>
                  <a:lnTo>
                    <a:pt x="1115778" y="1727238"/>
                  </a:lnTo>
                  <a:lnTo>
                    <a:pt x="1159622" y="1742907"/>
                  </a:lnTo>
                  <a:lnTo>
                    <a:pt x="1207388" y="1748409"/>
                  </a:lnTo>
                  <a:lnTo>
                    <a:pt x="2040508" y="1748409"/>
                  </a:lnTo>
                  <a:lnTo>
                    <a:pt x="2088275" y="1742907"/>
                  </a:lnTo>
                  <a:lnTo>
                    <a:pt x="2132119" y="1727238"/>
                  </a:lnTo>
                  <a:lnTo>
                    <a:pt x="2170791" y="1702650"/>
                  </a:lnTo>
                  <a:lnTo>
                    <a:pt x="2203042" y="1670395"/>
                  </a:lnTo>
                  <a:lnTo>
                    <a:pt x="2227624" y="1631722"/>
                  </a:lnTo>
                  <a:lnTo>
                    <a:pt x="2243289" y="1587883"/>
                  </a:lnTo>
                  <a:lnTo>
                    <a:pt x="2248788" y="1540129"/>
                  </a:lnTo>
                  <a:lnTo>
                    <a:pt x="2248788" y="652399"/>
                  </a:lnTo>
                  <a:lnTo>
                    <a:pt x="999108" y="652399"/>
                  </a:lnTo>
                  <a:lnTo>
                    <a:pt x="0" y="0"/>
                  </a:lnTo>
                  <a:close/>
                </a:path>
                <a:path w="2249170" h="1748789">
                  <a:moveTo>
                    <a:pt x="2040508" y="433197"/>
                  </a:moveTo>
                  <a:lnTo>
                    <a:pt x="1207388" y="433197"/>
                  </a:lnTo>
                  <a:lnTo>
                    <a:pt x="1159622" y="438696"/>
                  </a:lnTo>
                  <a:lnTo>
                    <a:pt x="1115778" y="454361"/>
                  </a:lnTo>
                  <a:lnTo>
                    <a:pt x="1077106" y="478943"/>
                  </a:lnTo>
                  <a:lnTo>
                    <a:pt x="1044855" y="511194"/>
                  </a:lnTo>
                  <a:lnTo>
                    <a:pt x="1020273" y="549866"/>
                  </a:lnTo>
                  <a:lnTo>
                    <a:pt x="1004608" y="593710"/>
                  </a:lnTo>
                  <a:lnTo>
                    <a:pt x="999108" y="641476"/>
                  </a:lnTo>
                  <a:lnTo>
                    <a:pt x="999108" y="652399"/>
                  </a:lnTo>
                  <a:lnTo>
                    <a:pt x="2248788" y="652399"/>
                  </a:lnTo>
                  <a:lnTo>
                    <a:pt x="2248788" y="641476"/>
                  </a:lnTo>
                  <a:lnTo>
                    <a:pt x="2243289" y="593710"/>
                  </a:lnTo>
                  <a:lnTo>
                    <a:pt x="2227624" y="549866"/>
                  </a:lnTo>
                  <a:lnTo>
                    <a:pt x="2203042" y="511194"/>
                  </a:lnTo>
                  <a:lnTo>
                    <a:pt x="2170791" y="478943"/>
                  </a:lnTo>
                  <a:lnTo>
                    <a:pt x="2132119" y="454361"/>
                  </a:lnTo>
                  <a:lnTo>
                    <a:pt x="2088275" y="438696"/>
                  </a:lnTo>
                  <a:lnTo>
                    <a:pt x="2040508" y="433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95389" y="2304669"/>
              <a:ext cx="2249170" cy="1748789"/>
            </a:xfrm>
            <a:custGeom>
              <a:avLst/>
              <a:gdLst/>
              <a:ahLst/>
              <a:cxnLst/>
              <a:rect l="l" t="t" r="r" b="b"/>
              <a:pathLst>
                <a:path w="2249170" h="1748789">
                  <a:moveTo>
                    <a:pt x="999108" y="641476"/>
                  </a:moveTo>
                  <a:lnTo>
                    <a:pt x="1004608" y="593710"/>
                  </a:lnTo>
                  <a:lnTo>
                    <a:pt x="1020273" y="549866"/>
                  </a:lnTo>
                  <a:lnTo>
                    <a:pt x="1044855" y="511194"/>
                  </a:lnTo>
                  <a:lnTo>
                    <a:pt x="1077106" y="478943"/>
                  </a:lnTo>
                  <a:lnTo>
                    <a:pt x="1115778" y="454361"/>
                  </a:lnTo>
                  <a:lnTo>
                    <a:pt x="1159622" y="438696"/>
                  </a:lnTo>
                  <a:lnTo>
                    <a:pt x="1207388" y="433197"/>
                  </a:lnTo>
                  <a:lnTo>
                    <a:pt x="1519808" y="433197"/>
                  </a:lnTo>
                  <a:lnTo>
                    <a:pt x="2040508" y="433197"/>
                  </a:lnTo>
                  <a:lnTo>
                    <a:pt x="2088275" y="438696"/>
                  </a:lnTo>
                  <a:lnTo>
                    <a:pt x="2132119" y="454361"/>
                  </a:lnTo>
                  <a:lnTo>
                    <a:pt x="2170791" y="478943"/>
                  </a:lnTo>
                  <a:lnTo>
                    <a:pt x="2203042" y="511194"/>
                  </a:lnTo>
                  <a:lnTo>
                    <a:pt x="2227624" y="549866"/>
                  </a:lnTo>
                  <a:lnTo>
                    <a:pt x="2243289" y="593710"/>
                  </a:lnTo>
                  <a:lnTo>
                    <a:pt x="2248788" y="641476"/>
                  </a:lnTo>
                  <a:lnTo>
                    <a:pt x="2248788" y="652399"/>
                  </a:lnTo>
                  <a:lnTo>
                    <a:pt x="2248788" y="981201"/>
                  </a:lnTo>
                  <a:lnTo>
                    <a:pt x="2248788" y="1540129"/>
                  </a:lnTo>
                  <a:lnTo>
                    <a:pt x="2243289" y="1587883"/>
                  </a:lnTo>
                  <a:lnTo>
                    <a:pt x="2227624" y="1631722"/>
                  </a:lnTo>
                  <a:lnTo>
                    <a:pt x="2203042" y="1670395"/>
                  </a:lnTo>
                  <a:lnTo>
                    <a:pt x="2170791" y="1702650"/>
                  </a:lnTo>
                  <a:lnTo>
                    <a:pt x="2132119" y="1727238"/>
                  </a:lnTo>
                  <a:lnTo>
                    <a:pt x="2088275" y="1742907"/>
                  </a:lnTo>
                  <a:lnTo>
                    <a:pt x="2040508" y="1748409"/>
                  </a:lnTo>
                  <a:lnTo>
                    <a:pt x="1519808" y="1748409"/>
                  </a:lnTo>
                  <a:lnTo>
                    <a:pt x="1207388" y="1748409"/>
                  </a:lnTo>
                  <a:lnTo>
                    <a:pt x="1159622" y="1742907"/>
                  </a:lnTo>
                  <a:lnTo>
                    <a:pt x="1115778" y="1727238"/>
                  </a:lnTo>
                  <a:lnTo>
                    <a:pt x="1077106" y="1702650"/>
                  </a:lnTo>
                  <a:lnTo>
                    <a:pt x="1044855" y="1670395"/>
                  </a:lnTo>
                  <a:lnTo>
                    <a:pt x="1020273" y="1631722"/>
                  </a:lnTo>
                  <a:lnTo>
                    <a:pt x="1004608" y="1587883"/>
                  </a:lnTo>
                  <a:lnTo>
                    <a:pt x="999108" y="1540129"/>
                  </a:lnTo>
                  <a:lnTo>
                    <a:pt x="999108" y="981201"/>
                  </a:lnTo>
                  <a:lnTo>
                    <a:pt x="0" y="0"/>
                  </a:lnTo>
                  <a:lnTo>
                    <a:pt x="999108" y="652399"/>
                  </a:lnTo>
                  <a:lnTo>
                    <a:pt x="999108" y="641476"/>
                  </a:lnTo>
                  <a:close/>
                </a:path>
              </a:pathLst>
            </a:custGeom>
            <a:ln w="25400">
              <a:solidFill>
                <a:srgbClr val="AAC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936230" y="2770124"/>
            <a:ext cx="9639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A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server endpoint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represents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a specific </a:t>
            </a:r>
            <a:r>
              <a:rPr sz="800" spc="-2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location</a:t>
            </a:r>
            <a:r>
              <a:rPr sz="800" spc="-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on</a:t>
            </a:r>
            <a:r>
              <a:rPr sz="800" spc="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a </a:t>
            </a:r>
            <a:r>
              <a:rPr sz="800" spc="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registered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server,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such</a:t>
            </a:r>
            <a:r>
              <a:rPr sz="800" spc="4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as</a:t>
            </a:r>
            <a:r>
              <a:rPr sz="800" spc="6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a</a:t>
            </a:r>
            <a:r>
              <a:rPr sz="800" spc="5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folder</a:t>
            </a:r>
            <a:r>
              <a:rPr sz="800" spc="6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on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a</a:t>
            </a:r>
            <a:r>
              <a:rPr sz="800" spc="-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server</a:t>
            </a:r>
            <a:r>
              <a:rPr sz="800" spc="-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volume.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026145" y="3623259"/>
            <a:ext cx="78549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Server</a:t>
            </a:r>
            <a:r>
              <a:rPr sz="8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Endpoint:</a:t>
            </a:r>
            <a:endParaRPr sz="800">
              <a:latin typeface="Arial MT"/>
              <a:cs typeface="Arial MT"/>
            </a:endParaRPr>
          </a:p>
          <a:p>
            <a:pPr marL="1270" algn="ctr">
              <a:lnSpc>
                <a:spcPct val="100000"/>
              </a:lnSpc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C:\FolderA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94179" y="4640071"/>
            <a:ext cx="626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100"/>
              </a:spcBef>
            </a:pPr>
            <a:r>
              <a:rPr sz="600" spc="80" dirty="0">
                <a:solidFill>
                  <a:srgbClr val="926404"/>
                </a:solidFill>
                <a:latin typeface="Trebuchet MS"/>
                <a:cs typeface="Trebuchet MS"/>
              </a:rPr>
              <a:t>S</a:t>
            </a:r>
            <a:r>
              <a:rPr sz="600" spc="5" dirty="0">
                <a:solidFill>
                  <a:srgbClr val="926404"/>
                </a:solidFill>
                <a:latin typeface="Trebuchet MS"/>
                <a:cs typeface="Trebuchet MS"/>
              </a:rPr>
              <a:t>e</a:t>
            </a:r>
            <a:r>
              <a:rPr sz="600" spc="10" dirty="0">
                <a:solidFill>
                  <a:srgbClr val="926404"/>
                </a:solidFill>
                <a:latin typeface="Trebuchet MS"/>
                <a:cs typeface="Trebuchet MS"/>
              </a:rPr>
              <a:t>rv</a:t>
            </a:r>
            <a:r>
              <a:rPr sz="600" spc="5" dirty="0">
                <a:solidFill>
                  <a:srgbClr val="926404"/>
                </a:solidFill>
                <a:latin typeface="Trebuchet MS"/>
                <a:cs typeface="Trebuchet MS"/>
              </a:rPr>
              <a:t>e</a:t>
            </a:r>
            <a:r>
              <a:rPr sz="600" spc="-5" dirty="0">
                <a:solidFill>
                  <a:srgbClr val="926404"/>
                </a:solidFill>
                <a:latin typeface="Trebuchet MS"/>
                <a:cs typeface="Trebuchet MS"/>
              </a:rPr>
              <a:t>r</a:t>
            </a:r>
            <a:r>
              <a:rPr sz="600" spc="-40" dirty="0">
                <a:solidFill>
                  <a:srgbClr val="926404"/>
                </a:solidFill>
                <a:latin typeface="Trebuchet MS"/>
                <a:cs typeface="Trebuchet MS"/>
              </a:rPr>
              <a:t> </a:t>
            </a:r>
            <a:r>
              <a:rPr sz="600" spc="45" dirty="0">
                <a:solidFill>
                  <a:srgbClr val="926404"/>
                </a:solidFill>
                <a:latin typeface="Trebuchet MS"/>
                <a:cs typeface="Trebuchet MS"/>
              </a:rPr>
              <a:t>En</a:t>
            </a:r>
            <a:r>
              <a:rPr sz="600" spc="40" dirty="0">
                <a:solidFill>
                  <a:srgbClr val="926404"/>
                </a:solidFill>
                <a:latin typeface="Trebuchet MS"/>
                <a:cs typeface="Trebuchet MS"/>
              </a:rPr>
              <a:t>dp</a:t>
            </a:r>
            <a:r>
              <a:rPr sz="600" spc="35" dirty="0">
                <a:solidFill>
                  <a:srgbClr val="926404"/>
                </a:solidFill>
                <a:latin typeface="Trebuchet MS"/>
                <a:cs typeface="Trebuchet MS"/>
              </a:rPr>
              <a:t>o</a:t>
            </a:r>
            <a:r>
              <a:rPr sz="600" spc="-35" dirty="0">
                <a:solidFill>
                  <a:srgbClr val="926404"/>
                </a:solidFill>
                <a:latin typeface="Trebuchet MS"/>
                <a:cs typeface="Trebuchet MS"/>
              </a:rPr>
              <a:t>i</a:t>
            </a:r>
            <a:r>
              <a:rPr sz="600" spc="25" dirty="0">
                <a:solidFill>
                  <a:srgbClr val="926404"/>
                </a:solidFill>
                <a:latin typeface="Trebuchet MS"/>
                <a:cs typeface="Trebuchet MS"/>
              </a:rPr>
              <a:t>n</a:t>
            </a:r>
            <a:r>
              <a:rPr sz="600" spc="-35" dirty="0">
                <a:solidFill>
                  <a:srgbClr val="926404"/>
                </a:solidFill>
                <a:latin typeface="Trebuchet MS"/>
                <a:cs typeface="Trebuchet MS"/>
              </a:rPr>
              <a:t>t:  </a:t>
            </a:r>
            <a:r>
              <a:rPr sz="600" spc="20" dirty="0">
                <a:solidFill>
                  <a:srgbClr val="926404"/>
                </a:solidFill>
                <a:latin typeface="Trebuchet MS"/>
                <a:cs typeface="Trebuchet MS"/>
              </a:rPr>
              <a:t>C:\FolderA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44189" y="4477308"/>
            <a:ext cx="8045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85" dirty="0">
                <a:solidFill>
                  <a:srgbClr val="50556F"/>
                </a:solidFill>
                <a:latin typeface="Trebuchet MS"/>
                <a:cs typeface="Trebuchet MS"/>
              </a:rPr>
              <a:t>A</a:t>
            </a:r>
            <a:r>
              <a:rPr sz="600" spc="20" dirty="0">
                <a:solidFill>
                  <a:srgbClr val="50556F"/>
                </a:solidFill>
                <a:latin typeface="Trebuchet MS"/>
                <a:cs typeface="Trebuchet MS"/>
              </a:rPr>
              <a:t>zu</a:t>
            </a:r>
            <a:r>
              <a:rPr sz="600" dirty="0">
                <a:solidFill>
                  <a:srgbClr val="50556F"/>
                </a:solidFill>
                <a:latin typeface="Trebuchet MS"/>
                <a:cs typeface="Trebuchet MS"/>
              </a:rPr>
              <a:t>re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600" spc="95" dirty="0">
                <a:solidFill>
                  <a:srgbClr val="50556F"/>
                </a:solidFill>
                <a:latin typeface="Trebuchet MS"/>
                <a:cs typeface="Trebuchet MS"/>
              </a:rPr>
              <a:t>W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i</a:t>
            </a:r>
            <a:r>
              <a:rPr sz="600" spc="25" dirty="0">
                <a:solidFill>
                  <a:srgbClr val="50556F"/>
                </a:solidFill>
                <a:latin typeface="Trebuchet MS"/>
                <a:cs typeface="Trebuchet MS"/>
              </a:rPr>
              <a:t>n</a:t>
            </a:r>
            <a:r>
              <a:rPr sz="600" spc="40" dirty="0">
                <a:solidFill>
                  <a:srgbClr val="50556F"/>
                </a:solidFill>
                <a:latin typeface="Trebuchet MS"/>
                <a:cs typeface="Trebuchet MS"/>
              </a:rPr>
              <a:t>d</a:t>
            </a:r>
            <a:r>
              <a:rPr sz="600" spc="35" dirty="0">
                <a:solidFill>
                  <a:srgbClr val="50556F"/>
                </a:solidFill>
                <a:latin typeface="Trebuchet MS"/>
                <a:cs typeface="Trebuchet MS"/>
              </a:rPr>
              <a:t>o</a:t>
            </a:r>
            <a:r>
              <a:rPr sz="600" spc="25" dirty="0">
                <a:solidFill>
                  <a:srgbClr val="50556F"/>
                </a:solidFill>
                <a:latin typeface="Trebuchet MS"/>
                <a:cs typeface="Trebuchet MS"/>
              </a:rPr>
              <a:t>w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600" spc="80" dirty="0">
                <a:solidFill>
                  <a:srgbClr val="50556F"/>
                </a:solidFill>
                <a:latin typeface="Trebuchet MS"/>
                <a:cs typeface="Trebuchet MS"/>
              </a:rPr>
              <a:t>S</a:t>
            </a:r>
            <a:r>
              <a:rPr sz="600" spc="5" dirty="0">
                <a:solidFill>
                  <a:srgbClr val="50556F"/>
                </a:solidFill>
                <a:latin typeface="Trebuchet MS"/>
                <a:cs typeface="Trebuchet MS"/>
              </a:rPr>
              <a:t>e</a:t>
            </a:r>
            <a:r>
              <a:rPr sz="600" spc="10" dirty="0">
                <a:solidFill>
                  <a:srgbClr val="50556F"/>
                </a:solidFill>
                <a:latin typeface="Trebuchet MS"/>
                <a:cs typeface="Trebuchet MS"/>
              </a:rPr>
              <a:t>rv</a:t>
            </a:r>
            <a:r>
              <a:rPr sz="600" spc="5" dirty="0">
                <a:solidFill>
                  <a:srgbClr val="50556F"/>
                </a:solidFill>
                <a:latin typeface="Trebuchet MS"/>
                <a:cs typeface="Trebuchet MS"/>
              </a:rPr>
              <a:t>e</a:t>
            </a:r>
            <a:r>
              <a:rPr sz="600" spc="-5" dirty="0">
                <a:solidFill>
                  <a:srgbClr val="50556F"/>
                </a:solidFill>
                <a:latin typeface="Trebuchet MS"/>
                <a:cs typeface="Trebuchet MS"/>
              </a:rPr>
              <a:t>r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46805" y="4651654"/>
            <a:ext cx="6261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" spc="80" dirty="0">
                <a:solidFill>
                  <a:srgbClr val="926404"/>
                </a:solidFill>
                <a:latin typeface="Trebuchet MS"/>
                <a:cs typeface="Trebuchet MS"/>
              </a:rPr>
              <a:t>S</a:t>
            </a:r>
            <a:r>
              <a:rPr sz="600" spc="5" dirty="0">
                <a:solidFill>
                  <a:srgbClr val="926404"/>
                </a:solidFill>
                <a:latin typeface="Trebuchet MS"/>
                <a:cs typeface="Trebuchet MS"/>
              </a:rPr>
              <a:t>e</a:t>
            </a:r>
            <a:r>
              <a:rPr sz="600" spc="10" dirty="0">
                <a:solidFill>
                  <a:srgbClr val="926404"/>
                </a:solidFill>
                <a:latin typeface="Trebuchet MS"/>
                <a:cs typeface="Trebuchet MS"/>
              </a:rPr>
              <a:t>rv</a:t>
            </a:r>
            <a:r>
              <a:rPr sz="600" spc="5" dirty="0">
                <a:solidFill>
                  <a:srgbClr val="926404"/>
                </a:solidFill>
                <a:latin typeface="Trebuchet MS"/>
                <a:cs typeface="Trebuchet MS"/>
              </a:rPr>
              <a:t>e</a:t>
            </a:r>
            <a:r>
              <a:rPr sz="600" spc="-5" dirty="0">
                <a:solidFill>
                  <a:srgbClr val="926404"/>
                </a:solidFill>
                <a:latin typeface="Trebuchet MS"/>
                <a:cs typeface="Trebuchet MS"/>
              </a:rPr>
              <a:t>r</a:t>
            </a:r>
            <a:r>
              <a:rPr sz="600" spc="-40" dirty="0">
                <a:solidFill>
                  <a:srgbClr val="926404"/>
                </a:solidFill>
                <a:latin typeface="Trebuchet MS"/>
                <a:cs typeface="Trebuchet MS"/>
              </a:rPr>
              <a:t> </a:t>
            </a:r>
            <a:r>
              <a:rPr sz="600" spc="45" dirty="0">
                <a:solidFill>
                  <a:srgbClr val="926404"/>
                </a:solidFill>
                <a:latin typeface="Trebuchet MS"/>
                <a:cs typeface="Trebuchet MS"/>
              </a:rPr>
              <a:t>En</a:t>
            </a:r>
            <a:r>
              <a:rPr sz="600" spc="40" dirty="0">
                <a:solidFill>
                  <a:srgbClr val="926404"/>
                </a:solidFill>
                <a:latin typeface="Trebuchet MS"/>
                <a:cs typeface="Trebuchet MS"/>
              </a:rPr>
              <a:t>dp</a:t>
            </a:r>
            <a:r>
              <a:rPr sz="600" spc="35" dirty="0">
                <a:solidFill>
                  <a:srgbClr val="926404"/>
                </a:solidFill>
                <a:latin typeface="Trebuchet MS"/>
                <a:cs typeface="Trebuchet MS"/>
              </a:rPr>
              <a:t>o</a:t>
            </a:r>
            <a:r>
              <a:rPr sz="600" spc="-35" dirty="0">
                <a:solidFill>
                  <a:srgbClr val="926404"/>
                </a:solidFill>
                <a:latin typeface="Trebuchet MS"/>
                <a:cs typeface="Trebuchet MS"/>
              </a:rPr>
              <a:t>i</a:t>
            </a:r>
            <a:r>
              <a:rPr sz="600" spc="25" dirty="0">
                <a:solidFill>
                  <a:srgbClr val="926404"/>
                </a:solidFill>
                <a:latin typeface="Trebuchet MS"/>
                <a:cs typeface="Trebuchet MS"/>
              </a:rPr>
              <a:t>n</a:t>
            </a:r>
            <a:r>
              <a:rPr sz="600" spc="-40" dirty="0">
                <a:solidFill>
                  <a:srgbClr val="926404"/>
                </a:solidFill>
                <a:latin typeface="Trebuchet MS"/>
                <a:cs typeface="Trebuchet MS"/>
              </a:rPr>
              <a:t>t:</a:t>
            </a:r>
            <a:endParaRPr sz="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600" spc="20" dirty="0">
                <a:solidFill>
                  <a:srgbClr val="926404"/>
                </a:solidFill>
                <a:latin typeface="Trebuchet MS"/>
                <a:cs typeface="Trebuchet MS"/>
              </a:rPr>
              <a:t>C:\FolderB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987163" y="2331592"/>
            <a:ext cx="1817370" cy="1880870"/>
            <a:chOff x="4987163" y="2331592"/>
            <a:chExt cx="1817370" cy="1880870"/>
          </a:xfrm>
        </p:grpSpPr>
        <p:sp>
          <p:nvSpPr>
            <p:cNvPr id="40" name="object 40"/>
            <p:cNvSpPr/>
            <p:nvPr/>
          </p:nvSpPr>
          <p:spPr>
            <a:xfrm>
              <a:off x="4999863" y="2344292"/>
              <a:ext cx="1791970" cy="1855470"/>
            </a:xfrm>
            <a:custGeom>
              <a:avLst/>
              <a:gdLst/>
              <a:ahLst/>
              <a:cxnLst/>
              <a:rect l="l" t="t" r="r" b="b"/>
              <a:pathLst>
                <a:path w="1791970" h="1855470">
                  <a:moveTo>
                    <a:pt x="1635125" y="914781"/>
                  </a:moveTo>
                  <a:lnTo>
                    <a:pt x="607440" y="914781"/>
                  </a:lnTo>
                  <a:lnTo>
                    <a:pt x="557882" y="922764"/>
                  </a:lnTo>
                  <a:lnTo>
                    <a:pt x="514859" y="945000"/>
                  </a:lnTo>
                  <a:lnTo>
                    <a:pt x="480942" y="978917"/>
                  </a:lnTo>
                  <a:lnTo>
                    <a:pt x="458706" y="1021940"/>
                  </a:lnTo>
                  <a:lnTo>
                    <a:pt x="450723" y="1071499"/>
                  </a:lnTo>
                  <a:lnTo>
                    <a:pt x="450723" y="1698370"/>
                  </a:lnTo>
                  <a:lnTo>
                    <a:pt x="458706" y="1747905"/>
                  </a:lnTo>
                  <a:lnTo>
                    <a:pt x="480942" y="1790925"/>
                  </a:lnTo>
                  <a:lnTo>
                    <a:pt x="514859" y="1824850"/>
                  </a:lnTo>
                  <a:lnTo>
                    <a:pt x="557882" y="1847099"/>
                  </a:lnTo>
                  <a:lnTo>
                    <a:pt x="607440" y="1855089"/>
                  </a:lnTo>
                  <a:lnTo>
                    <a:pt x="1635125" y="1855089"/>
                  </a:lnTo>
                  <a:lnTo>
                    <a:pt x="1684683" y="1847099"/>
                  </a:lnTo>
                  <a:lnTo>
                    <a:pt x="1727706" y="1824850"/>
                  </a:lnTo>
                  <a:lnTo>
                    <a:pt x="1761623" y="1790925"/>
                  </a:lnTo>
                  <a:lnTo>
                    <a:pt x="1783859" y="1747905"/>
                  </a:lnTo>
                  <a:lnTo>
                    <a:pt x="1791842" y="1698370"/>
                  </a:lnTo>
                  <a:lnTo>
                    <a:pt x="1791842" y="1071499"/>
                  </a:lnTo>
                  <a:lnTo>
                    <a:pt x="1783859" y="1021940"/>
                  </a:lnTo>
                  <a:lnTo>
                    <a:pt x="1761623" y="978917"/>
                  </a:lnTo>
                  <a:lnTo>
                    <a:pt x="1727706" y="945000"/>
                  </a:lnTo>
                  <a:lnTo>
                    <a:pt x="1684683" y="922764"/>
                  </a:lnTo>
                  <a:lnTo>
                    <a:pt x="1635125" y="914781"/>
                  </a:lnTo>
                  <a:close/>
                </a:path>
                <a:path w="1791970" h="1855470">
                  <a:moveTo>
                    <a:pt x="0" y="0"/>
                  </a:moveTo>
                  <a:lnTo>
                    <a:pt x="674242" y="914781"/>
                  </a:lnTo>
                  <a:lnTo>
                    <a:pt x="1009523" y="914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999863" y="2344292"/>
              <a:ext cx="1791970" cy="1855470"/>
            </a:xfrm>
            <a:custGeom>
              <a:avLst/>
              <a:gdLst/>
              <a:ahLst/>
              <a:cxnLst/>
              <a:rect l="l" t="t" r="r" b="b"/>
              <a:pathLst>
                <a:path w="1791970" h="1855470">
                  <a:moveTo>
                    <a:pt x="450723" y="1071499"/>
                  </a:moveTo>
                  <a:lnTo>
                    <a:pt x="458706" y="1021940"/>
                  </a:lnTo>
                  <a:lnTo>
                    <a:pt x="480942" y="978917"/>
                  </a:lnTo>
                  <a:lnTo>
                    <a:pt x="514859" y="945000"/>
                  </a:lnTo>
                  <a:lnTo>
                    <a:pt x="557882" y="922764"/>
                  </a:lnTo>
                  <a:lnTo>
                    <a:pt x="607440" y="914781"/>
                  </a:lnTo>
                  <a:lnTo>
                    <a:pt x="674242" y="914781"/>
                  </a:lnTo>
                  <a:lnTo>
                    <a:pt x="0" y="0"/>
                  </a:lnTo>
                  <a:lnTo>
                    <a:pt x="1009523" y="914781"/>
                  </a:lnTo>
                  <a:lnTo>
                    <a:pt x="1635125" y="914781"/>
                  </a:lnTo>
                  <a:lnTo>
                    <a:pt x="1684683" y="922764"/>
                  </a:lnTo>
                  <a:lnTo>
                    <a:pt x="1727706" y="945000"/>
                  </a:lnTo>
                  <a:lnTo>
                    <a:pt x="1761623" y="978917"/>
                  </a:lnTo>
                  <a:lnTo>
                    <a:pt x="1783859" y="1021940"/>
                  </a:lnTo>
                  <a:lnTo>
                    <a:pt x="1791842" y="1071499"/>
                  </a:lnTo>
                  <a:lnTo>
                    <a:pt x="1791842" y="1306576"/>
                  </a:lnTo>
                  <a:lnTo>
                    <a:pt x="1791842" y="1698370"/>
                  </a:lnTo>
                  <a:lnTo>
                    <a:pt x="1783859" y="1747905"/>
                  </a:lnTo>
                  <a:lnTo>
                    <a:pt x="1761623" y="1790925"/>
                  </a:lnTo>
                  <a:lnTo>
                    <a:pt x="1727706" y="1824850"/>
                  </a:lnTo>
                  <a:lnTo>
                    <a:pt x="1684683" y="1847099"/>
                  </a:lnTo>
                  <a:lnTo>
                    <a:pt x="1635125" y="1855089"/>
                  </a:lnTo>
                  <a:lnTo>
                    <a:pt x="1009523" y="1855089"/>
                  </a:lnTo>
                  <a:lnTo>
                    <a:pt x="674242" y="1855089"/>
                  </a:lnTo>
                  <a:lnTo>
                    <a:pt x="607440" y="1855089"/>
                  </a:lnTo>
                  <a:lnTo>
                    <a:pt x="557882" y="1847099"/>
                  </a:lnTo>
                  <a:lnTo>
                    <a:pt x="514859" y="1824850"/>
                  </a:lnTo>
                  <a:lnTo>
                    <a:pt x="480942" y="1790925"/>
                  </a:lnTo>
                  <a:lnTo>
                    <a:pt x="458706" y="1747905"/>
                  </a:lnTo>
                  <a:lnTo>
                    <a:pt x="450723" y="1698370"/>
                  </a:lnTo>
                  <a:lnTo>
                    <a:pt x="450723" y="1306576"/>
                  </a:lnTo>
                  <a:lnTo>
                    <a:pt x="450723" y="1071499"/>
                  </a:lnTo>
                  <a:close/>
                </a:path>
              </a:pathLst>
            </a:custGeom>
            <a:ln w="25400">
              <a:solidFill>
                <a:srgbClr val="AAC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600827" y="3286759"/>
            <a:ext cx="1037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 algn="just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A cloud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endpoint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is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an </a:t>
            </a:r>
            <a:r>
              <a:rPr sz="800" spc="-2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Azure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file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share that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is </a:t>
            </a:r>
            <a:r>
              <a:rPr sz="800" spc="-2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part of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a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sync</a:t>
            </a:r>
            <a:r>
              <a:rPr sz="800" spc="-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group.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85586" y="3774440"/>
            <a:ext cx="1069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Azure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file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share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can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be </a:t>
            </a:r>
            <a:r>
              <a:rPr sz="800" spc="-2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a member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of only one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sync</a:t>
            </a:r>
            <a:r>
              <a:rPr sz="800" spc="-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group.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29794" y="1212596"/>
            <a:ext cx="6238875" cy="2402840"/>
            <a:chOff x="129794" y="1212596"/>
            <a:chExt cx="6238875" cy="2402840"/>
          </a:xfrm>
        </p:grpSpPr>
        <p:sp>
          <p:nvSpPr>
            <p:cNvPr id="45" name="object 45"/>
            <p:cNvSpPr/>
            <p:nvPr/>
          </p:nvSpPr>
          <p:spPr>
            <a:xfrm>
              <a:off x="2005076" y="1212595"/>
              <a:ext cx="4363720" cy="2391410"/>
            </a:xfrm>
            <a:custGeom>
              <a:avLst/>
              <a:gdLst/>
              <a:ahLst/>
              <a:cxnLst/>
              <a:rect l="l" t="t" r="r" b="b"/>
              <a:pathLst>
                <a:path w="4363720" h="2391410">
                  <a:moveTo>
                    <a:pt x="2328418" y="897255"/>
                  </a:moveTo>
                  <a:lnTo>
                    <a:pt x="2311984" y="863854"/>
                  </a:lnTo>
                  <a:lnTo>
                    <a:pt x="2290826" y="820801"/>
                  </a:lnTo>
                  <a:lnTo>
                    <a:pt x="2271636" y="846074"/>
                  </a:lnTo>
                  <a:lnTo>
                    <a:pt x="1157986" y="0"/>
                  </a:lnTo>
                  <a:lnTo>
                    <a:pt x="1150366" y="10160"/>
                  </a:lnTo>
                  <a:lnTo>
                    <a:pt x="2263952" y="856183"/>
                  </a:lnTo>
                  <a:lnTo>
                    <a:pt x="2244725" y="881507"/>
                  </a:lnTo>
                  <a:lnTo>
                    <a:pt x="2328418" y="897255"/>
                  </a:lnTo>
                  <a:close/>
                </a:path>
                <a:path w="4363720" h="2391410">
                  <a:moveTo>
                    <a:pt x="3536950" y="1152652"/>
                  </a:moveTo>
                  <a:lnTo>
                    <a:pt x="3452495" y="1141730"/>
                  </a:lnTo>
                  <a:lnTo>
                    <a:pt x="3462896" y="1171676"/>
                  </a:lnTo>
                  <a:lnTo>
                    <a:pt x="0" y="2378964"/>
                  </a:lnTo>
                  <a:lnTo>
                    <a:pt x="4064" y="2390902"/>
                  </a:lnTo>
                  <a:lnTo>
                    <a:pt x="3467087" y="1183741"/>
                  </a:lnTo>
                  <a:lnTo>
                    <a:pt x="3477514" y="1213739"/>
                  </a:lnTo>
                  <a:lnTo>
                    <a:pt x="3522484" y="1167511"/>
                  </a:lnTo>
                  <a:lnTo>
                    <a:pt x="3536950" y="1152652"/>
                  </a:lnTo>
                  <a:close/>
                </a:path>
                <a:path w="4363720" h="2391410">
                  <a:moveTo>
                    <a:pt x="4363466" y="1131316"/>
                  </a:moveTo>
                  <a:lnTo>
                    <a:pt x="4278503" y="1126109"/>
                  </a:lnTo>
                  <a:lnTo>
                    <a:pt x="4290936" y="1155344"/>
                  </a:lnTo>
                  <a:lnTo>
                    <a:pt x="1445768" y="2367153"/>
                  </a:lnTo>
                  <a:lnTo>
                    <a:pt x="1450848" y="2378837"/>
                  </a:lnTo>
                  <a:lnTo>
                    <a:pt x="4295914" y="1167028"/>
                  </a:lnTo>
                  <a:lnTo>
                    <a:pt x="4308348" y="1196213"/>
                  </a:lnTo>
                  <a:lnTo>
                    <a:pt x="4347286" y="1150366"/>
                  </a:lnTo>
                  <a:lnTo>
                    <a:pt x="4363466" y="1131316"/>
                  </a:lnTo>
                  <a:close/>
                </a:path>
              </a:pathLst>
            </a:custGeom>
            <a:solidFill>
              <a:srgbClr val="0082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4628" y="2076450"/>
              <a:ext cx="211836" cy="7670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5311" y="2079498"/>
              <a:ext cx="211836" cy="7670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2494" y="2573274"/>
              <a:ext cx="1368425" cy="1029969"/>
            </a:xfrm>
            <a:custGeom>
              <a:avLst/>
              <a:gdLst/>
              <a:ahLst/>
              <a:cxnLst/>
              <a:rect l="l" t="t" r="r" b="b"/>
              <a:pathLst>
                <a:path w="1368425" h="1029970">
                  <a:moveTo>
                    <a:pt x="0" y="93471"/>
                  </a:moveTo>
                  <a:lnTo>
                    <a:pt x="7345" y="57114"/>
                  </a:lnTo>
                  <a:lnTo>
                    <a:pt x="27376" y="27400"/>
                  </a:lnTo>
                  <a:lnTo>
                    <a:pt x="57087" y="7354"/>
                  </a:lnTo>
                  <a:lnTo>
                    <a:pt x="93471" y="0"/>
                  </a:lnTo>
                  <a:lnTo>
                    <a:pt x="729869" y="0"/>
                  </a:lnTo>
                  <a:lnTo>
                    <a:pt x="1042669" y="0"/>
                  </a:lnTo>
                  <a:lnTo>
                    <a:pt x="1157732" y="0"/>
                  </a:lnTo>
                  <a:lnTo>
                    <a:pt x="1194089" y="7354"/>
                  </a:lnTo>
                  <a:lnTo>
                    <a:pt x="1223803" y="27400"/>
                  </a:lnTo>
                  <a:lnTo>
                    <a:pt x="1243849" y="57114"/>
                  </a:lnTo>
                  <a:lnTo>
                    <a:pt x="1251204" y="93471"/>
                  </a:lnTo>
                  <a:lnTo>
                    <a:pt x="1251204" y="327151"/>
                  </a:lnTo>
                  <a:lnTo>
                    <a:pt x="1251204" y="467359"/>
                  </a:lnTo>
                  <a:lnTo>
                    <a:pt x="1243849" y="503717"/>
                  </a:lnTo>
                  <a:lnTo>
                    <a:pt x="1223803" y="533431"/>
                  </a:lnTo>
                  <a:lnTo>
                    <a:pt x="1194089" y="553477"/>
                  </a:lnTo>
                  <a:lnTo>
                    <a:pt x="1157732" y="560832"/>
                  </a:lnTo>
                  <a:lnTo>
                    <a:pt x="1042669" y="560832"/>
                  </a:lnTo>
                  <a:lnTo>
                    <a:pt x="1368425" y="1029462"/>
                  </a:lnTo>
                  <a:lnTo>
                    <a:pt x="729869" y="560832"/>
                  </a:lnTo>
                  <a:lnTo>
                    <a:pt x="93471" y="560832"/>
                  </a:lnTo>
                  <a:lnTo>
                    <a:pt x="57087" y="553477"/>
                  </a:lnTo>
                  <a:lnTo>
                    <a:pt x="27376" y="533431"/>
                  </a:lnTo>
                  <a:lnTo>
                    <a:pt x="7345" y="503717"/>
                  </a:lnTo>
                  <a:lnTo>
                    <a:pt x="0" y="467359"/>
                  </a:lnTo>
                  <a:lnTo>
                    <a:pt x="0" y="327151"/>
                  </a:lnTo>
                  <a:lnTo>
                    <a:pt x="0" y="93471"/>
                  </a:lnTo>
                  <a:close/>
                </a:path>
              </a:pathLst>
            </a:custGeom>
            <a:ln w="25399">
              <a:solidFill>
                <a:srgbClr val="AACF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53390" y="2654935"/>
            <a:ext cx="1028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Allows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Windows </a:t>
            </a:r>
            <a:r>
              <a:rPr sz="800" spc="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Server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to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sync with an </a:t>
            </a:r>
            <a:r>
              <a:rPr sz="800" spc="-2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Azure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file</a:t>
            </a:r>
            <a:r>
              <a:rPr sz="800" spc="-1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share.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902754" y="1229867"/>
            <a:ext cx="779780" cy="1974850"/>
            <a:chOff x="2902754" y="1229867"/>
            <a:chExt cx="779780" cy="1974850"/>
          </a:xfrm>
        </p:grpSpPr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2754" y="3017647"/>
              <a:ext cx="390990" cy="18656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6765" y="1229867"/>
              <a:ext cx="355600" cy="292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9836" y="16001"/>
            <a:ext cx="88074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640" dirty="0">
                <a:solidFill>
                  <a:srgbClr val="006FC0"/>
                </a:solidFill>
              </a:rPr>
              <a:t>A</a:t>
            </a:r>
            <a:r>
              <a:rPr sz="2600" spc="220" dirty="0">
                <a:solidFill>
                  <a:srgbClr val="006FC0"/>
                </a:solidFill>
              </a:rPr>
              <a:t>z</a:t>
            </a: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790" dirty="0">
                <a:solidFill>
                  <a:srgbClr val="006FC0"/>
                </a:solidFill>
              </a:rPr>
              <a:t>o</a:t>
            </a:r>
            <a:r>
              <a:rPr sz="2600" spc="-280" dirty="0">
                <a:solidFill>
                  <a:srgbClr val="006FC0"/>
                </a:solidFill>
              </a:rPr>
              <a:t>p</a:t>
            </a:r>
            <a:r>
              <a:rPr sz="2600" spc="-445" dirty="0">
                <a:solidFill>
                  <a:srgbClr val="006FC0"/>
                </a:solidFill>
              </a:rPr>
              <a:t>y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41789" y="396954"/>
            <a:ext cx="4636770" cy="686435"/>
            <a:chOff x="3141789" y="396954"/>
            <a:chExt cx="4636770" cy="686435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98742" y="957834"/>
              <a:ext cx="1066800" cy="113030"/>
            </a:xfrm>
            <a:custGeom>
              <a:avLst/>
              <a:gdLst/>
              <a:ahLst/>
              <a:cxnLst/>
              <a:rect l="l" t="t" r="r" b="b"/>
              <a:pathLst>
                <a:path w="1066800" h="113030">
                  <a:moveTo>
                    <a:pt x="0" y="56387"/>
                  </a:moveTo>
                  <a:lnTo>
                    <a:pt x="56387" y="0"/>
                  </a:lnTo>
                  <a:lnTo>
                    <a:pt x="56387" y="28193"/>
                  </a:lnTo>
                  <a:lnTo>
                    <a:pt x="1010411" y="28193"/>
                  </a:lnTo>
                  <a:lnTo>
                    <a:pt x="1010411" y="0"/>
                  </a:lnTo>
                  <a:lnTo>
                    <a:pt x="1066800" y="56387"/>
                  </a:lnTo>
                  <a:lnTo>
                    <a:pt x="1010411" y="112775"/>
                  </a:lnTo>
                  <a:lnTo>
                    <a:pt x="1010411" y="84581"/>
                  </a:lnTo>
                  <a:lnTo>
                    <a:pt x="56387" y="84581"/>
                  </a:lnTo>
                  <a:lnTo>
                    <a:pt x="56387" y="112775"/>
                  </a:lnTo>
                  <a:lnTo>
                    <a:pt x="0" y="56387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24001" y="1082421"/>
            <a:ext cx="33985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download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install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Windows,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Linux,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Mac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001" y="826389"/>
            <a:ext cx="1544320" cy="67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Comm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4001" y="1339977"/>
            <a:ext cx="35947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it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copy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to/from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3001" y="1596390"/>
            <a:ext cx="5979795" cy="67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copy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system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account,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accounts.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3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AzCopy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preinstalled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Shell,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it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can't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it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locally.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4001" y="2109977"/>
            <a:ext cx="10255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Sim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comm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ands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0201" y="2366010"/>
            <a:ext cx="4642485" cy="41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List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avai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comm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ands: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614303"/>
                </a:solidFill>
                <a:latin typeface="Trebuchet MS"/>
                <a:cs typeface="Trebuchet MS"/>
              </a:rPr>
              <a:t>a</a:t>
            </a:r>
            <a:r>
              <a:rPr sz="900" spc="15" dirty="0">
                <a:solidFill>
                  <a:srgbClr val="614303"/>
                </a:solidFill>
                <a:latin typeface="Trebuchet MS"/>
                <a:cs typeface="Trebuchet MS"/>
              </a:rPr>
              <a:t>z</a:t>
            </a:r>
            <a:r>
              <a:rPr sz="900" spc="45" dirty="0">
                <a:solidFill>
                  <a:srgbClr val="614303"/>
                </a:solidFill>
                <a:latin typeface="Trebuchet MS"/>
                <a:cs typeface="Trebuchet MS"/>
              </a:rPr>
              <a:t>co</a:t>
            </a:r>
            <a:r>
              <a:rPr sz="900" spc="60" dirty="0">
                <a:solidFill>
                  <a:srgbClr val="614303"/>
                </a:solidFill>
                <a:latin typeface="Trebuchet MS"/>
                <a:cs typeface="Trebuchet MS"/>
              </a:rPr>
              <a:t>p</a:t>
            </a:r>
            <a:r>
              <a:rPr sz="900" spc="35" dirty="0">
                <a:solidFill>
                  <a:srgbClr val="614303"/>
                </a:solidFill>
                <a:latin typeface="Trebuchet MS"/>
                <a:cs typeface="Trebuchet MS"/>
              </a:rPr>
              <a:t>y</a:t>
            </a:r>
            <a:r>
              <a:rPr sz="900" spc="-35" dirty="0">
                <a:solidFill>
                  <a:srgbClr val="614303"/>
                </a:solidFill>
                <a:latin typeface="Trebuchet MS"/>
                <a:cs typeface="Trebuchet MS"/>
              </a:rPr>
              <a:t> </a:t>
            </a:r>
            <a:r>
              <a:rPr sz="900" spc="280" dirty="0">
                <a:solidFill>
                  <a:srgbClr val="614303"/>
                </a:solidFill>
                <a:latin typeface="Trebuchet MS"/>
                <a:cs typeface="Trebuchet MS"/>
              </a:rPr>
              <a:t>–</a:t>
            </a:r>
            <a:r>
              <a:rPr sz="900" spc="55" dirty="0">
                <a:solidFill>
                  <a:srgbClr val="614303"/>
                </a:solidFill>
                <a:latin typeface="Trebuchet MS"/>
                <a:cs typeface="Trebuchet MS"/>
              </a:rPr>
              <a:t>h</a:t>
            </a:r>
            <a:r>
              <a:rPr sz="900" spc="5" dirty="0">
                <a:solidFill>
                  <a:srgbClr val="614303"/>
                </a:solidFill>
                <a:latin typeface="Trebuchet MS"/>
                <a:cs typeface="Trebuchet MS"/>
              </a:rPr>
              <a:t>e</a:t>
            </a:r>
            <a:r>
              <a:rPr sz="900" spc="-45" dirty="0">
                <a:solidFill>
                  <a:srgbClr val="614303"/>
                </a:solidFill>
                <a:latin typeface="Trebuchet MS"/>
                <a:cs typeface="Trebuchet MS"/>
              </a:rPr>
              <a:t>l</a:t>
            </a:r>
            <a:r>
              <a:rPr sz="900" spc="65" dirty="0">
                <a:solidFill>
                  <a:srgbClr val="614303"/>
                </a:solidFill>
                <a:latin typeface="Trebuchet MS"/>
                <a:cs typeface="Trebuchet MS"/>
              </a:rPr>
              <a:t>p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3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Basic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syntax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AzCopy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commands: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614303"/>
                </a:solidFill>
                <a:latin typeface="Trebuchet MS"/>
                <a:cs typeface="Trebuchet MS"/>
              </a:rPr>
              <a:t>azcopy</a:t>
            </a:r>
            <a:r>
              <a:rPr sz="900" spc="-30" dirty="0">
                <a:solidFill>
                  <a:srgbClr val="614303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614303"/>
                </a:solidFill>
                <a:latin typeface="Trebuchet MS"/>
                <a:cs typeface="Trebuchet MS"/>
              </a:rPr>
              <a:t>copy</a:t>
            </a:r>
            <a:r>
              <a:rPr sz="900" spc="-40" dirty="0">
                <a:solidFill>
                  <a:srgbClr val="614303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614303"/>
                </a:solidFill>
                <a:latin typeface="Trebuchet MS"/>
                <a:cs typeface="Trebuchet MS"/>
              </a:rPr>
              <a:t>[source]</a:t>
            </a:r>
            <a:r>
              <a:rPr sz="900" spc="-15" dirty="0">
                <a:solidFill>
                  <a:srgbClr val="614303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614303"/>
                </a:solidFill>
                <a:latin typeface="Trebuchet MS"/>
                <a:cs typeface="Trebuchet MS"/>
              </a:rPr>
              <a:t>[destination]</a:t>
            </a:r>
            <a:r>
              <a:rPr sz="900" spc="-40" dirty="0">
                <a:solidFill>
                  <a:srgbClr val="614303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614303"/>
                </a:solidFill>
                <a:latin typeface="Trebuchet MS"/>
                <a:cs typeface="Trebuchet MS"/>
              </a:rPr>
              <a:t>[flags]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7427" y="2811271"/>
            <a:ext cx="6485255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50000"/>
              </a:lnSpc>
              <a:spcBef>
                <a:spcPts val="100"/>
              </a:spcBef>
              <a:buClr>
                <a:srgbClr val="006FC0"/>
              </a:buClr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FF0000"/>
                </a:solidFill>
                <a:latin typeface="Trebuchet MS"/>
                <a:cs typeface="Trebuchet MS"/>
              </a:rPr>
              <a:t>azcopy </a:t>
            </a:r>
            <a:r>
              <a:rPr sz="900" spc="45" dirty="0">
                <a:solidFill>
                  <a:srgbClr val="7C5503"/>
                </a:solidFill>
                <a:latin typeface="Trebuchet MS"/>
                <a:cs typeface="Trebuchet MS"/>
              </a:rPr>
              <a:t>copy </a:t>
            </a:r>
            <a:r>
              <a:rPr sz="900" spc="30" dirty="0">
                <a:solidFill>
                  <a:srgbClr val="00AF50"/>
                </a:solidFill>
                <a:latin typeface="Trebuchet MS"/>
                <a:cs typeface="Trebuchet MS"/>
              </a:rPr>
              <a:t>"C:\local\path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" </a:t>
            </a:r>
            <a:r>
              <a:rPr sz="900" spc="25" dirty="0">
                <a:solidFill>
                  <a:srgbClr val="001F5F"/>
                </a:solidFill>
                <a:latin typeface="Trebuchet MS"/>
                <a:cs typeface="Trebuchet MS"/>
              </a:rPr>
              <a:t>"https://account.blob.core.windows.net/mycontainer1/?sv=2018-03- </a:t>
            </a:r>
            <a:r>
              <a:rPr sz="900" spc="30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1F5F"/>
                </a:solidFill>
                <a:latin typeface="Trebuchet MS"/>
                <a:cs typeface="Trebuchet MS"/>
              </a:rPr>
              <a:t>28&amp;ss=bjqt&amp;srt=sco&amp;sp=rwddgcup&amp;se=2019-05-01T05:01:17Z&amp;st=2019-04- </a:t>
            </a:r>
            <a:r>
              <a:rPr sz="900" spc="65" dirty="0">
                <a:solidFill>
                  <a:srgbClr val="001F5F"/>
                </a:solidFill>
                <a:latin typeface="Trebuchet MS"/>
                <a:cs typeface="Trebuchet MS"/>
              </a:rPr>
              <a:t> 30T21:01:17Z&amp;spr=https&amp;sig=MGCXiyEzbtttkr3ewJIh2AR8KrghSy1DGM9ovN734bQF4%3D"</a:t>
            </a:r>
            <a:r>
              <a:rPr sz="900" spc="95" dirty="0">
                <a:solidFill>
                  <a:srgbClr val="001F5F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--recursive=true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3001" y="3547059"/>
            <a:ext cx="1659889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06697" y="4963159"/>
            <a:ext cx="15290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https://docs.microsoft.com/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514" y="3790264"/>
            <a:ext cx="5593167" cy="99389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923279" y="1361947"/>
            <a:ext cx="7797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50556F"/>
                </a:solidFill>
                <a:latin typeface="Trebuchet MS"/>
                <a:cs typeface="Trebuchet MS"/>
              </a:rPr>
              <a:t>On-Premises</a:t>
            </a:r>
            <a:r>
              <a:rPr sz="600" spc="-4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600" spc="20" dirty="0">
                <a:solidFill>
                  <a:srgbClr val="50556F"/>
                </a:solidFill>
                <a:latin typeface="Trebuchet MS"/>
                <a:cs typeface="Trebuchet MS"/>
              </a:rPr>
              <a:t>Servers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09001" y="1391539"/>
            <a:ext cx="5810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" spc="85" dirty="0">
                <a:solidFill>
                  <a:srgbClr val="50556F"/>
                </a:solidFill>
                <a:latin typeface="Trebuchet MS"/>
                <a:cs typeface="Trebuchet MS"/>
              </a:rPr>
              <a:t>A</a:t>
            </a:r>
            <a:r>
              <a:rPr sz="600" spc="20" dirty="0">
                <a:solidFill>
                  <a:srgbClr val="50556F"/>
                </a:solidFill>
                <a:latin typeface="Trebuchet MS"/>
                <a:cs typeface="Trebuchet MS"/>
              </a:rPr>
              <a:t>zu</a:t>
            </a:r>
            <a:r>
              <a:rPr sz="600" dirty="0">
                <a:solidFill>
                  <a:srgbClr val="50556F"/>
                </a:solidFill>
                <a:latin typeface="Trebuchet MS"/>
                <a:cs typeface="Trebuchet MS"/>
              </a:rPr>
              <a:t>re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600" spc="40" dirty="0">
                <a:solidFill>
                  <a:srgbClr val="50556F"/>
                </a:solidFill>
                <a:latin typeface="Trebuchet MS"/>
                <a:cs typeface="Trebuchet MS"/>
              </a:rPr>
              <a:t>F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i</a:t>
            </a:r>
            <a:r>
              <a:rPr sz="600" spc="-40" dirty="0">
                <a:solidFill>
                  <a:srgbClr val="50556F"/>
                </a:solidFill>
                <a:latin typeface="Trebuchet MS"/>
                <a:cs typeface="Trebuchet MS"/>
              </a:rPr>
              <a:t>l</a:t>
            </a:r>
            <a:r>
              <a:rPr sz="600" spc="5" dirty="0">
                <a:solidFill>
                  <a:srgbClr val="50556F"/>
                </a:solidFill>
                <a:latin typeface="Trebuchet MS"/>
                <a:cs typeface="Trebuchet MS"/>
              </a:rPr>
              <a:t>e</a:t>
            </a:r>
            <a:r>
              <a:rPr sz="600" spc="-55" dirty="0">
                <a:solidFill>
                  <a:srgbClr val="50556F"/>
                </a:solidFill>
                <a:latin typeface="Trebuchet MS"/>
                <a:cs typeface="Trebuchet MS"/>
              </a:rPr>
              <a:t>/</a:t>
            </a:r>
            <a:r>
              <a:rPr sz="600" spc="75" dirty="0">
                <a:solidFill>
                  <a:srgbClr val="50556F"/>
                </a:solidFill>
                <a:latin typeface="Trebuchet MS"/>
                <a:cs typeface="Trebuchet MS"/>
              </a:rPr>
              <a:t>B</a:t>
            </a:r>
            <a:r>
              <a:rPr sz="600" spc="-40" dirty="0">
                <a:solidFill>
                  <a:srgbClr val="50556F"/>
                </a:solidFill>
                <a:latin typeface="Trebuchet MS"/>
                <a:cs typeface="Trebuchet MS"/>
              </a:rPr>
              <a:t>l</a:t>
            </a:r>
            <a:r>
              <a:rPr sz="600" spc="35" dirty="0">
                <a:solidFill>
                  <a:srgbClr val="50556F"/>
                </a:solidFill>
                <a:latin typeface="Trebuchet MS"/>
                <a:cs typeface="Trebuchet MS"/>
              </a:rPr>
              <a:t>o</a:t>
            </a:r>
            <a:r>
              <a:rPr sz="600" spc="40" dirty="0">
                <a:solidFill>
                  <a:srgbClr val="50556F"/>
                </a:solidFill>
                <a:latin typeface="Trebuchet MS"/>
                <a:cs typeface="Trebuchet MS"/>
              </a:rPr>
              <a:t>b</a:t>
            </a:r>
            <a:endParaRPr sz="6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</a:pPr>
            <a:r>
              <a:rPr sz="600" spc="30" dirty="0">
                <a:solidFill>
                  <a:srgbClr val="50556F"/>
                </a:solidFill>
                <a:latin typeface="Trebuchet MS"/>
                <a:cs typeface="Trebuchet MS"/>
              </a:rPr>
              <a:t>Storage</a:t>
            </a:r>
            <a:endParaRPr sz="6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5311" y="487680"/>
            <a:ext cx="772667" cy="93878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75548" y="759645"/>
            <a:ext cx="640842" cy="55767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009001" y="2840482"/>
            <a:ext cx="581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 marR="5080" indent="-135890">
              <a:lnSpc>
                <a:spcPct val="100000"/>
              </a:lnSpc>
              <a:spcBef>
                <a:spcPts val="100"/>
              </a:spcBef>
            </a:pPr>
            <a:r>
              <a:rPr sz="600" spc="85" dirty="0">
                <a:solidFill>
                  <a:srgbClr val="50556F"/>
                </a:solidFill>
                <a:latin typeface="Trebuchet MS"/>
                <a:cs typeface="Trebuchet MS"/>
              </a:rPr>
              <a:t>A</a:t>
            </a:r>
            <a:r>
              <a:rPr sz="600" spc="20" dirty="0">
                <a:solidFill>
                  <a:srgbClr val="50556F"/>
                </a:solidFill>
                <a:latin typeface="Trebuchet MS"/>
                <a:cs typeface="Trebuchet MS"/>
              </a:rPr>
              <a:t>zu</a:t>
            </a:r>
            <a:r>
              <a:rPr sz="600" dirty="0">
                <a:solidFill>
                  <a:srgbClr val="50556F"/>
                </a:solidFill>
                <a:latin typeface="Trebuchet MS"/>
                <a:cs typeface="Trebuchet MS"/>
              </a:rPr>
              <a:t>re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 </a:t>
            </a:r>
            <a:r>
              <a:rPr sz="600" spc="40" dirty="0">
                <a:solidFill>
                  <a:srgbClr val="50556F"/>
                </a:solidFill>
                <a:latin typeface="Trebuchet MS"/>
                <a:cs typeface="Trebuchet MS"/>
              </a:rPr>
              <a:t>F</a:t>
            </a:r>
            <a:r>
              <a:rPr sz="600" spc="-35" dirty="0">
                <a:solidFill>
                  <a:srgbClr val="50556F"/>
                </a:solidFill>
                <a:latin typeface="Trebuchet MS"/>
                <a:cs typeface="Trebuchet MS"/>
              </a:rPr>
              <a:t>i</a:t>
            </a:r>
            <a:r>
              <a:rPr sz="600" spc="-40" dirty="0">
                <a:solidFill>
                  <a:srgbClr val="50556F"/>
                </a:solidFill>
                <a:latin typeface="Trebuchet MS"/>
                <a:cs typeface="Trebuchet MS"/>
              </a:rPr>
              <a:t>l</a:t>
            </a:r>
            <a:r>
              <a:rPr sz="600" spc="5" dirty="0">
                <a:solidFill>
                  <a:srgbClr val="50556F"/>
                </a:solidFill>
                <a:latin typeface="Trebuchet MS"/>
                <a:cs typeface="Trebuchet MS"/>
              </a:rPr>
              <a:t>e</a:t>
            </a:r>
            <a:r>
              <a:rPr sz="600" spc="-55" dirty="0">
                <a:solidFill>
                  <a:srgbClr val="50556F"/>
                </a:solidFill>
                <a:latin typeface="Trebuchet MS"/>
                <a:cs typeface="Trebuchet MS"/>
              </a:rPr>
              <a:t>/</a:t>
            </a:r>
            <a:r>
              <a:rPr sz="600" spc="75" dirty="0">
                <a:solidFill>
                  <a:srgbClr val="50556F"/>
                </a:solidFill>
                <a:latin typeface="Trebuchet MS"/>
                <a:cs typeface="Trebuchet MS"/>
              </a:rPr>
              <a:t>B</a:t>
            </a:r>
            <a:r>
              <a:rPr sz="600" spc="-40" dirty="0">
                <a:solidFill>
                  <a:srgbClr val="50556F"/>
                </a:solidFill>
                <a:latin typeface="Trebuchet MS"/>
                <a:cs typeface="Trebuchet MS"/>
              </a:rPr>
              <a:t>l</a:t>
            </a:r>
            <a:r>
              <a:rPr sz="600" spc="35" dirty="0">
                <a:solidFill>
                  <a:srgbClr val="50556F"/>
                </a:solidFill>
                <a:latin typeface="Trebuchet MS"/>
                <a:cs typeface="Trebuchet MS"/>
              </a:rPr>
              <a:t>o</a:t>
            </a:r>
            <a:r>
              <a:rPr sz="600" spc="30" dirty="0">
                <a:solidFill>
                  <a:srgbClr val="50556F"/>
                </a:solidFill>
                <a:latin typeface="Trebuchet MS"/>
                <a:cs typeface="Trebuchet MS"/>
              </a:rPr>
              <a:t>b  </a:t>
            </a:r>
            <a:r>
              <a:rPr sz="600" spc="25" dirty="0">
                <a:solidFill>
                  <a:srgbClr val="50556F"/>
                </a:solidFill>
                <a:latin typeface="Trebuchet MS"/>
                <a:cs typeface="Trebuchet MS"/>
              </a:rPr>
              <a:t>Storage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051543" y="1629410"/>
            <a:ext cx="640080" cy="1136015"/>
            <a:chOff x="8051543" y="1629410"/>
            <a:chExt cx="640080" cy="113601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1543" y="2208631"/>
              <a:ext cx="639737" cy="5565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45601" y="1642110"/>
              <a:ext cx="117475" cy="521334"/>
            </a:xfrm>
            <a:custGeom>
              <a:avLst/>
              <a:gdLst/>
              <a:ahLst/>
              <a:cxnLst/>
              <a:rect l="l" t="t" r="r" b="b"/>
              <a:pathLst>
                <a:path w="117475" h="521335">
                  <a:moveTo>
                    <a:pt x="58674" y="0"/>
                  </a:moveTo>
                  <a:lnTo>
                    <a:pt x="0" y="58674"/>
                  </a:lnTo>
                  <a:lnTo>
                    <a:pt x="29337" y="58674"/>
                  </a:lnTo>
                  <a:lnTo>
                    <a:pt x="29337" y="462533"/>
                  </a:lnTo>
                  <a:lnTo>
                    <a:pt x="0" y="462533"/>
                  </a:lnTo>
                  <a:lnTo>
                    <a:pt x="58674" y="521207"/>
                  </a:lnTo>
                  <a:lnTo>
                    <a:pt x="117348" y="462533"/>
                  </a:lnTo>
                  <a:lnTo>
                    <a:pt x="88011" y="462533"/>
                  </a:lnTo>
                  <a:lnTo>
                    <a:pt x="88011" y="58674"/>
                  </a:lnTo>
                  <a:lnTo>
                    <a:pt x="117348" y="58674"/>
                  </a:lnTo>
                  <a:lnTo>
                    <a:pt x="586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45601" y="1642110"/>
              <a:ext cx="117475" cy="521334"/>
            </a:xfrm>
            <a:custGeom>
              <a:avLst/>
              <a:gdLst/>
              <a:ahLst/>
              <a:cxnLst/>
              <a:rect l="l" t="t" r="r" b="b"/>
              <a:pathLst>
                <a:path w="117475" h="521335">
                  <a:moveTo>
                    <a:pt x="58674" y="0"/>
                  </a:moveTo>
                  <a:lnTo>
                    <a:pt x="117348" y="58674"/>
                  </a:lnTo>
                  <a:lnTo>
                    <a:pt x="88011" y="58674"/>
                  </a:lnTo>
                  <a:lnTo>
                    <a:pt x="88011" y="462533"/>
                  </a:lnTo>
                  <a:lnTo>
                    <a:pt x="117348" y="462533"/>
                  </a:lnTo>
                  <a:lnTo>
                    <a:pt x="58674" y="521207"/>
                  </a:lnTo>
                  <a:lnTo>
                    <a:pt x="0" y="462533"/>
                  </a:lnTo>
                  <a:lnTo>
                    <a:pt x="29337" y="462533"/>
                  </a:lnTo>
                  <a:lnTo>
                    <a:pt x="29337" y="58674"/>
                  </a:lnTo>
                  <a:lnTo>
                    <a:pt x="0" y="58674"/>
                  </a:lnTo>
                  <a:lnTo>
                    <a:pt x="58674" y="0"/>
                  </a:lnTo>
                  <a:close/>
                </a:path>
              </a:pathLst>
            </a:custGeom>
            <a:ln w="25399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113269" y="1115059"/>
            <a:ext cx="3086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40" dirty="0">
                <a:solidFill>
                  <a:srgbClr val="50556F"/>
                </a:solidFill>
                <a:latin typeface="Trebuchet MS"/>
                <a:cs typeface="Trebuchet MS"/>
              </a:rPr>
              <a:t>AzCopy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00415" y="1837182"/>
            <a:ext cx="3086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40" dirty="0">
                <a:solidFill>
                  <a:srgbClr val="50556F"/>
                </a:solidFill>
                <a:latin typeface="Trebuchet MS"/>
                <a:cs typeface="Trebuchet MS"/>
              </a:rPr>
              <a:t>AzCopy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3975" algn="ctr">
              <a:lnSpc>
                <a:spcPct val="100000"/>
              </a:lnSpc>
              <a:spcBef>
                <a:spcPts val="1660"/>
              </a:spcBef>
            </a:pPr>
            <a:r>
              <a:rPr spc="-155" dirty="0"/>
              <a:t>Azure</a:t>
            </a:r>
            <a:r>
              <a:rPr spc="-114" dirty="0"/>
              <a:t> </a:t>
            </a:r>
            <a:r>
              <a:rPr spc="-125" dirty="0"/>
              <a:t>Migrate</a:t>
            </a:r>
          </a:p>
          <a:p>
            <a:pPr marL="53975" algn="ctr">
              <a:lnSpc>
                <a:spcPct val="100000"/>
              </a:lnSpc>
              <a:spcBef>
                <a:spcPts val="520"/>
              </a:spcBef>
            </a:pPr>
            <a:r>
              <a:rPr sz="1200" b="0" spc="-100" dirty="0">
                <a:latin typeface="Verdana"/>
                <a:cs typeface="Verdana"/>
              </a:rPr>
              <a:t>Discover,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105" dirty="0">
                <a:latin typeface="Verdana"/>
                <a:cs typeface="Verdana"/>
              </a:rPr>
              <a:t>assess,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right-size,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and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migrate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your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on-premises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virtual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machines</a:t>
            </a:r>
            <a:r>
              <a:rPr sz="1200" b="0" spc="-155" dirty="0">
                <a:latin typeface="Verdana"/>
                <a:cs typeface="Verdana"/>
              </a:rPr>
              <a:t> </a:t>
            </a:r>
            <a:r>
              <a:rPr sz="1200" b="0" spc="-114" dirty="0">
                <a:latin typeface="Verdana"/>
                <a:cs typeface="Verdana"/>
              </a:rPr>
              <a:t>(VMs)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to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Azure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40323" y="777240"/>
            <a:ext cx="3261360" cy="937260"/>
            <a:chOff x="5640323" y="777240"/>
            <a:chExt cx="3261360" cy="937260"/>
          </a:xfrm>
        </p:grpSpPr>
        <p:sp>
          <p:nvSpPr>
            <p:cNvPr id="3" name="object 3"/>
            <p:cNvSpPr/>
            <p:nvPr/>
          </p:nvSpPr>
          <p:spPr>
            <a:xfrm>
              <a:off x="6578345" y="1314450"/>
              <a:ext cx="1386840" cy="139065"/>
            </a:xfrm>
            <a:custGeom>
              <a:avLst/>
              <a:gdLst/>
              <a:ahLst/>
              <a:cxnLst/>
              <a:rect l="l" t="t" r="r" b="b"/>
              <a:pathLst>
                <a:path w="1386840" h="139065">
                  <a:moveTo>
                    <a:pt x="1317498" y="0"/>
                  </a:moveTo>
                  <a:lnTo>
                    <a:pt x="1317498" y="34671"/>
                  </a:lnTo>
                  <a:lnTo>
                    <a:pt x="0" y="34671"/>
                  </a:lnTo>
                  <a:lnTo>
                    <a:pt x="0" y="104012"/>
                  </a:lnTo>
                  <a:lnTo>
                    <a:pt x="1317498" y="104012"/>
                  </a:lnTo>
                  <a:lnTo>
                    <a:pt x="1317498" y="138684"/>
                  </a:lnTo>
                  <a:lnTo>
                    <a:pt x="1386839" y="69341"/>
                  </a:lnTo>
                  <a:lnTo>
                    <a:pt x="1317498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78345" y="1314450"/>
              <a:ext cx="1386840" cy="139065"/>
            </a:xfrm>
            <a:custGeom>
              <a:avLst/>
              <a:gdLst/>
              <a:ahLst/>
              <a:cxnLst/>
              <a:rect l="l" t="t" r="r" b="b"/>
              <a:pathLst>
                <a:path w="1386840" h="139065">
                  <a:moveTo>
                    <a:pt x="0" y="34671"/>
                  </a:moveTo>
                  <a:lnTo>
                    <a:pt x="1317498" y="34671"/>
                  </a:lnTo>
                  <a:lnTo>
                    <a:pt x="1317498" y="0"/>
                  </a:lnTo>
                  <a:lnTo>
                    <a:pt x="1386839" y="69341"/>
                  </a:lnTo>
                  <a:lnTo>
                    <a:pt x="1317498" y="138684"/>
                  </a:lnTo>
                  <a:lnTo>
                    <a:pt x="1317498" y="104012"/>
                  </a:lnTo>
                  <a:lnTo>
                    <a:pt x="0" y="104012"/>
                  </a:lnTo>
                  <a:lnTo>
                    <a:pt x="0" y="34671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4423" y="777240"/>
              <a:ext cx="937259" cy="9372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0323" y="777240"/>
              <a:ext cx="937259" cy="9372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9335" y="1005840"/>
              <a:ext cx="760476" cy="41605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70859" y="16001"/>
            <a:ext cx="17983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40" dirty="0">
                <a:solidFill>
                  <a:srgbClr val="006FC0"/>
                </a:solidFill>
              </a:rPr>
              <a:t> </a:t>
            </a:r>
            <a:r>
              <a:rPr sz="2600" spc="-285" dirty="0">
                <a:solidFill>
                  <a:srgbClr val="006FC0"/>
                </a:solidFill>
              </a:rPr>
              <a:t>Migrate</a:t>
            </a:r>
            <a:endParaRPr sz="2600"/>
          </a:p>
        </p:txBody>
      </p:sp>
      <p:grpSp>
        <p:nvGrpSpPr>
          <p:cNvPr id="9" name="object 9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10" name="object 10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17728" y="1448180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7728" y="850163"/>
            <a:ext cx="487299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Centralized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hub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assess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migrate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servers,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infrastructure,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applications,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1005"/>
              </a:spcBef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Provides: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4928" y="1714880"/>
            <a:ext cx="2016125" cy="737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Unified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migration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platform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00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Range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tools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0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Assessment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migration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2128" y="2553461"/>
            <a:ext cx="3926204" cy="1294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Databases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80" dirty="0">
                <a:solidFill>
                  <a:srgbClr val="006FC0"/>
                </a:solidFill>
                <a:latin typeface="Trebuchet MS"/>
                <a:cs typeface="Trebuchet MS"/>
              </a:rPr>
              <a:t>–&gt;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SQL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Database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Instance</a:t>
            </a:r>
            <a:endParaRPr sz="1000">
              <a:latin typeface="Trebuchet MS"/>
              <a:cs typeface="Trebuchet MS"/>
            </a:endParaRPr>
          </a:p>
          <a:p>
            <a:pPr marL="393065" indent="-381000">
              <a:lnSpc>
                <a:spcPct val="100000"/>
              </a:lnSpc>
              <a:spcBef>
                <a:spcPts val="994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-&gt;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  <a:p>
            <a:pPr marL="393065" indent="-381000">
              <a:lnSpc>
                <a:spcPct val="100000"/>
              </a:lnSpc>
              <a:spcBef>
                <a:spcPts val="1010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Desktops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-&gt;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Desktop</a:t>
            </a:r>
            <a:endParaRPr sz="1000">
              <a:latin typeface="Trebuchet MS"/>
              <a:cs typeface="Trebuchet MS"/>
            </a:endParaRPr>
          </a:p>
          <a:p>
            <a:pPr marL="393065" indent="-381000">
              <a:lnSpc>
                <a:spcPct val="100000"/>
              </a:lnSpc>
              <a:spcBef>
                <a:spcPts val="994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Servers,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databases,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-&gt;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75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VMware</a:t>
            </a:r>
            <a:endParaRPr sz="1000">
              <a:latin typeface="Trebuchet MS"/>
              <a:cs typeface="Trebuchet MS"/>
            </a:endParaRPr>
          </a:p>
          <a:p>
            <a:pPr marL="393065" indent="-381000">
              <a:lnSpc>
                <a:spcPct val="100000"/>
              </a:lnSpc>
              <a:spcBef>
                <a:spcPts val="994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-&gt;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Box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06697" y="4963159"/>
            <a:ext cx="15290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https://docs.microsoft.com/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31685" y="2059529"/>
            <a:ext cx="430735" cy="68916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65498" y="2204120"/>
            <a:ext cx="730494" cy="52795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6565645" y="1880616"/>
            <a:ext cx="1412240" cy="831850"/>
            <a:chOff x="6565645" y="1880616"/>
            <a:chExt cx="1412240" cy="831850"/>
          </a:xfrm>
        </p:grpSpPr>
        <p:sp>
          <p:nvSpPr>
            <p:cNvPr id="21" name="object 21"/>
            <p:cNvSpPr/>
            <p:nvPr/>
          </p:nvSpPr>
          <p:spPr>
            <a:xfrm>
              <a:off x="6578345" y="2562606"/>
              <a:ext cx="1386840" cy="137160"/>
            </a:xfrm>
            <a:custGeom>
              <a:avLst/>
              <a:gdLst/>
              <a:ahLst/>
              <a:cxnLst/>
              <a:rect l="l" t="t" r="r" b="b"/>
              <a:pathLst>
                <a:path w="1386840" h="137160">
                  <a:moveTo>
                    <a:pt x="1318259" y="0"/>
                  </a:moveTo>
                  <a:lnTo>
                    <a:pt x="1318259" y="34289"/>
                  </a:lnTo>
                  <a:lnTo>
                    <a:pt x="0" y="34289"/>
                  </a:lnTo>
                  <a:lnTo>
                    <a:pt x="0" y="102869"/>
                  </a:lnTo>
                  <a:lnTo>
                    <a:pt x="1318259" y="102869"/>
                  </a:lnTo>
                  <a:lnTo>
                    <a:pt x="1318259" y="137160"/>
                  </a:lnTo>
                  <a:lnTo>
                    <a:pt x="1386839" y="68580"/>
                  </a:lnTo>
                  <a:lnTo>
                    <a:pt x="1318259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578345" y="2562606"/>
              <a:ext cx="1386840" cy="137160"/>
            </a:xfrm>
            <a:custGeom>
              <a:avLst/>
              <a:gdLst/>
              <a:ahLst/>
              <a:cxnLst/>
              <a:rect l="l" t="t" r="r" b="b"/>
              <a:pathLst>
                <a:path w="1386840" h="137160">
                  <a:moveTo>
                    <a:pt x="0" y="34289"/>
                  </a:moveTo>
                  <a:lnTo>
                    <a:pt x="1318259" y="34289"/>
                  </a:lnTo>
                  <a:lnTo>
                    <a:pt x="1318259" y="0"/>
                  </a:lnTo>
                  <a:lnTo>
                    <a:pt x="1386839" y="68580"/>
                  </a:lnTo>
                  <a:lnTo>
                    <a:pt x="1318259" y="137160"/>
                  </a:lnTo>
                  <a:lnTo>
                    <a:pt x="1318259" y="102869"/>
                  </a:lnTo>
                  <a:lnTo>
                    <a:pt x="0" y="102869"/>
                  </a:lnTo>
                  <a:lnTo>
                    <a:pt x="0" y="34289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3615" y="1880616"/>
              <a:ext cx="929640" cy="67208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839459" y="2786252"/>
            <a:ext cx="678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On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-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pr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em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i</a:t>
            </a:r>
            <a:r>
              <a:rPr sz="1000" spc="-15" dirty="0">
                <a:solidFill>
                  <a:srgbClr val="3B4053"/>
                </a:solidFill>
                <a:latin typeface="Calibri"/>
                <a:cs typeface="Calibri"/>
              </a:rPr>
              <a:t>s</a:t>
            </a:r>
            <a:r>
              <a:rPr sz="1000" spc="-10" dirty="0">
                <a:solidFill>
                  <a:srgbClr val="3B4053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09331" y="2775965"/>
            <a:ext cx="6496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Azure</a:t>
            </a:r>
            <a:r>
              <a:rPr sz="1000" spc="-4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B4053"/>
                </a:solidFill>
                <a:latin typeface="Calibri"/>
                <a:cs typeface="Calibri"/>
              </a:rPr>
              <a:t>Cloud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5515" y="16001"/>
            <a:ext cx="19659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75" dirty="0">
                <a:solidFill>
                  <a:srgbClr val="006FC0"/>
                </a:solidFill>
              </a:rPr>
              <a:t> </a:t>
            </a:r>
            <a:r>
              <a:rPr sz="2600" spc="-370" dirty="0">
                <a:solidFill>
                  <a:srgbClr val="006FC0"/>
                </a:solidFill>
              </a:rPr>
              <a:t>Data</a:t>
            </a:r>
            <a:r>
              <a:rPr sz="2600" spc="285" dirty="0">
                <a:solidFill>
                  <a:srgbClr val="006FC0"/>
                </a:solidFill>
              </a:rPr>
              <a:t> </a:t>
            </a:r>
            <a:r>
              <a:rPr sz="2600" spc="-400" dirty="0">
                <a:solidFill>
                  <a:srgbClr val="006FC0"/>
                </a:solidFill>
              </a:rPr>
              <a:t>Box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1315" y="1511046"/>
            <a:ext cx="5052060" cy="1961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Clr>
                <a:srgbClr val="006FC0"/>
              </a:buClr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45" dirty="0">
                <a:solidFill>
                  <a:srgbClr val="7C5503"/>
                </a:solidFill>
                <a:latin typeface="Trebuchet MS"/>
                <a:cs typeface="Trebuchet MS"/>
              </a:rPr>
              <a:t>Microsoft</a:t>
            </a:r>
            <a:r>
              <a:rPr sz="900" spc="-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7C5503"/>
                </a:solidFill>
                <a:latin typeface="Trebuchet MS"/>
                <a:cs typeface="Trebuchet MS"/>
              </a:rPr>
              <a:t>provides</a:t>
            </a:r>
            <a:r>
              <a:rPr sz="900" spc="-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7C5503"/>
                </a:solidFill>
                <a:latin typeface="Trebuchet MS"/>
                <a:cs typeface="Trebuchet MS"/>
              </a:rPr>
              <a:t>you</a:t>
            </a:r>
            <a:r>
              <a:rPr sz="900" spc="-2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7C5503"/>
                </a:solidFill>
                <a:latin typeface="Trebuchet MS"/>
                <a:cs typeface="Trebuchet MS"/>
              </a:rPr>
              <a:t>a</a:t>
            </a:r>
            <a:r>
              <a:rPr sz="900" spc="-5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7C5503"/>
                </a:solidFill>
                <a:latin typeface="Trebuchet MS"/>
                <a:cs typeface="Trebuchet MS"/>
              </a:rPr>
              <a:t>piece</a:t>
            </a:r>
            <a:r>
              <a:rPr sz="900" spc="-2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7C5503"/>
                </a:solidFill>
                <a:latin typeface="Trebuchet MS"/>
                <a:cs typeface="Trebuchet MS"/>
              </a:rPr>
              <a:t>of</a:t>
            </a:r>
            <a:r>
              <a:rPr sz="900" spc="-4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7C5503"/>
                </a:solidFill>
                <a:latin typeface="Trebuchet MS"/>
                <a:cs typeface="Trebuchet MS"/>
              </a:rPr>
              <a:t>hardware</a:t>
            </a:r>
            <a:r>
              <a:rPr sz="90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sizes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developed</a:t>
            </a:r>
            <a:endParaRPr sz="9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1080"/>
              </a:spcBef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specifically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import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export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tasks.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order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Box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device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via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portal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import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export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Ideally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suited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transfer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sizes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larger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40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TBs</a:t>
            </a:r>
            <a:endParaRPr sz="900">
              <a:latin typeface="Trebuchet MS"/>
              <a:cs typeface="Trebuchet MS"/>
            </a:endParaRPr>
          </a:p>
          <a:p>
            <a:pPr marL="393700" marR="5080" indent="-381635">
              <a:lnSpc>
                <a:spcPct val="200199"/>
              </a:lnSpc>
              <a:spcBef>
                <a:spcPts val="40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Scenarios:</a:t>
            </a:r>
            <a:r>
              <a:rPr sz="900" spc="2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Onetime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migration,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Initial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bulk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transfer,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Disaster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recovery,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Migrate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back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another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provider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06697" y="4963159"/>
            <a:ext cx="15290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https://docs.microsoft.com/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4579" y="1603419"/>
            <a:ext cx="2330196" cy="1557055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14801" y="367029"/>
            <a:ext cx="141414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750" spc="7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re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57702" y="583438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8702" y="601726"/>
            <a:ext cx="288163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Features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4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Durable,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Secure,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Scalable,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65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Accessible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4801" y="836422"/>
            <a:ext cx="189928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57702" y="1054353"/>
            <a:ext cx="78105" cy="39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8702" y="1072641"/>
            <a:ext cx="453390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Even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7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event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failure,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ensures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account's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dirty="0">
                <a:solidFill>
                  <a:srgbClr val="006FC0"/>
                </a:solidFill>
                <a:latin typeface="Trebuchet MS"/>
                <a:cs typeface="Trebuchet MS"/>
              </a:rPr>
              <a:t>durability.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8702" y="1252245"/>
            <a:ext cx="4978400" cy="5391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0"/>
              </a:spcBef>
            </a:pP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Locally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redundant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(LRS),</a:t>
            </a:r>
            <a:r>
              <a:rPr sz="750" spc="1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Zone-redundant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(ZRS,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Geo-redundant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(GRS)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-8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7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Read-access </a:t>
            </a:r>
            <a:r>
              <a:rPr sz="750" spc="-2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geo-redundant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storage 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(RA-GRS) </a:t>
            </a:r>
            <a:r>
              <a:rPr sz="750" spc="-80" dirty="0">
                <a:solidFill>
                  <a:srgbClr val="006FC0"/>
                </a:solidFill>
                <a:latin typeface="Trebuchet MS"/>
                <a:cs typeface="Trebuchet MS"/>
              </a:rPr>
              <a:t>,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Geo-zone-redundant storage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(GZRS),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Read-access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geo-zone-redundant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(RA-GZRS)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14801" y="1885314"/>
            <a:ext cx="117983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yp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57702" y="2101723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38702" y="2120011"/>
            <a:ext cx="190627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Binary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Object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00602" y="2354961"/>
            <a:ext cx="1530350" cy="14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35"/>
              </a:lnSpc>
              <a:tabLst>
                <a:tab pos="393065" algn="l"/>
              </a:tabLst>
            </a:pPr>
            <a:r>
              <a:rPr sz="900" dirty="0">
                <a:solidFill>
                  <a:srgbClr val="006FC0"/>
                </a:solidFill>
                <a:latin typeface="Courier New"/>
                <a:cs typeface="Courier New"/>
              </a:rPr>
              <a:t>o	</a:t>
            </a:r>
            <a:r>
              <a:rPr sz="750" spc="9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750" spc="-8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90" dirty="0">
                <a:solidFill>
                  <a:srgbClr val="006FC0"/>
                </a:solidFill>
                <a:latin typeface="Trebuchet MS"/>
                <a:cs typeface="Trebuchet MS"/>
              </a:rPr>
              <a:t>Ap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57702" y="2571369"/>
            <a:ext cx="7810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38702" y="2589657"/>
            <a:ext cx="221361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85" dirty="0">
                <a:solidFill>
                  <a:srgbClr val="006FC0"/>
                </a:solidFill>
                <a:latin typeface="Trebuchet MS"/>
                <a:cs typeface="Trebuchet MS"/>
              </a:rPr>
              <a:t>NoSQL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key-value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8702" y="2825877"/>
            <a:ext cx="263588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Queue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Store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numbers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messages.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8702" y="3005099"/>
            <a:ext cx="5036185" cy="36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300"/>
              </a:lnSpc>
              <a:spcBef>
                <a:spcPts val="100"/>
              </a:spcBef>
            </a:pP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Enables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shares</a:t>
            </a:r>
            <a:r>
              <a:rPr sz="7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cloud,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these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shares</a:t>
            </a:r>
            <a:r>
              <a:rPr sz="7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anywhere </a:t>
            </a:r>
            <a:r>
              <a:rPr sz="750" spc="-2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connection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14801" y="3466338"/>
            <a:ext cx="135255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75" dirty="0">
                <a:solidFill>
                  <a:srgbClr val="006FC0"/>
                </a:solidFill>
                <a:latin typeface="Trebuchet MS"/>
                <a:cs typeface="Trebuchet MS"/>
              </a:rPr>
              <a:t>Ac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rs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57702" y="3684270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8702" y="3702558"/>
            <a:ext cx="101663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t,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7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oo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Arc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14801" y="3937203"/>
            <a:ext cx="98488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57702" y="4153611"/>
            <a:ext cx="78105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38702" y="4171899"/>
            <a:ext cx="394462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140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uses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disks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place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store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system,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applications,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38702" y="4406595"/>
            <a:ext cx="270510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Standard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HDD,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Standard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SSD,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Premium</a:t>
            </a:r>
            <a:r>
              <a:rPr sz="7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SSD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Ultra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SSD</a:t>
            </a:r>
            <a:endParaRPr sz="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14801" y="691641"/>
            <a:ext cx="146685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750" spc="7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re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7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xp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re</a:t>
            </a:r>
            <a:r>
              <a:rPr sz="75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72002" y="965961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3002" y="984250"/>
            <a:ext cx="403987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tool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conveniently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desktop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4801" y="1276858"/>
            <a:ext cx="188658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750" spc="7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re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Im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rt</a:t>
            </a:r>
            <a:r>
              <a:rPr sz="7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7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xpo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7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2002" y="1550034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53002" y="1568322"/>
            <a:ext cx="381381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70" dirty="0">
                <a:solidFill>
                  <a:srgbClr val="006FC0"/>
                </a:solidFill>
                <a:latin typeface="Trebuchet MS"/>
                <a:cs typeface="Trebuchet MS"/>
              </a:rPr>
              <a:t>Move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amount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(TBs)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7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securely.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4801" y="1860930"/>
            <a:ext cx="81089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750" spc="6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yn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72002" y="2135251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53002" y="2153539"/>
            <a:ext cx="351790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Replication</a:t>
            </a:r>
            <a:r>
              <a:rPr sz="7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occurs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servers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centers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14801" y="2444318"/>
            <a:ext cx="763270" cy="141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750" spc="8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750" spc="7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py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72002" y="2719197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53002" y="2737485"/>
            <a:ext cx="299656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copy</a:t>
            </a:r>
            <a:r>
              <a:rPr sz="7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to/from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4801" y="3030092"/>
            <a:ext cx="105981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750" spc="7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5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re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85" dirty="0">
                <a:solidFill>
                  <a:srgbClr val="006FC0"/>
                </a:solidFill>
                <a:latin typeface="Trebuchet MS"/>
                <a:cs typeface="Trebuchet MS"/>
              </a:rPr>
              <a:t>Mi</a:t>
            </a:r>
            <a:r>
              <a:rPr sz="75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ate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72002" y="3302889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53002" y="3321177"/>
            <a:ext cx="4859020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15" dirty="0">
                <a:solidFill>
                  <a:srgbClr val="006FC0"/>
                </a:solidFill>
                <a:latin typeface="Trebuchet MS"/>
                <a:cs typeface="Trebuchet MS"/>
              </a:rPr>
              <a:t>Centralized</a:t>
            </a:r>
            <a:r>
              <a:rPr sz="7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hub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assess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migrate</a:t>
            </a:r>
            <a:r>
              <a:rPr sz="7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7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servers,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infrastructure,</a:t>
            </a:r>
            <a:r>
              <a:rPr sz="7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applications,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14801" y="3614165"/>
            <a:ext cx="111823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12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7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60" dirty="0">
                <a:solidFill>
                  <a:srgbClr val="006FC0"/>
                </a:solidFill>
                <a:latin typeface="Trebuchet MS"/>
                <a:cs typeface="Trebuchet MS"/>
              </a:rPr>
              <a:t>Box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57702" y="3888435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38702" y="3906723"/>
            <a:ext cx="505396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3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7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piece</a:t>
            </a:r>
            <a:r>
              <a:rPr sz="7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hardware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7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sizes</a:t>
            </a:r>
            <a:r>
              <a:rPr sz="7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30" dirty="0">
                <a:solidFill>
                  <a:srgbClr val="006FC0"/>
                </a:solidFill>
                <a:latin typeface="Trebuchet MS"/>
                <a:cs typeface="Trebuchet MS"/>
              </a:rPr>
              <a:t>developed</a:t>
            </a:r>
            <a:r>
              <a:rPr sz="7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10" dirty="0">
                <a:solidFill>
                  <a:srgbClr val="006FC0"/>
                </a:solidFill>
                <a:latin typeface="Trebuchet MS"/>
                <a:cs typeface="Trebuchet MS"/>
              </a:rPr>
              <a:t>specifically</a:t>
            </a:r>
            <a:r>
              <a:rPr sz="7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7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0" dirty="0">
                <a:solidFill>
                  <a:srgbClr val="006FC0"/>
                </a:solidFill>
                <a:latin typeface="Trebuchet MS"/>
                <a:cs typeface="Trebuchet MS"/>
              </a:rPr>
              <a:t>import</a:t>
            </a:r>
            <a:r>
              <a:rPr sz="7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7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export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38702" y="4135323"/>
            <a:ext cx="283845" cy="140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7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25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750" spc="5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750" spc="-80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7184" y="2790571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3809" y="1923414"/>
            <a:ext cx="2834640" cy="913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Authorization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Active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Directory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Wingdings"/>
              <a:buChar char=""/>
              <a:tabLst>
                <a:tab pos="850265" algn="l"/>
                <a:tab pos="8509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3809" y="3028568"/>
            <a:ext cx="26238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B2B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1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External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Guest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3809" y="3395852"/>
            <a:ext cx="2636520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Premium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Licensing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Groups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5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RBAC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24142" y="1865350"/>
            <a:ext cx="102235" cy="2708275"/>
            <a:chOff x="3224142" y="1865350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4142" y="1865350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77362" y="1875281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0829" y="915670"/>
            <a:ext cx="5171440" cy="570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1050" spc="-9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system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3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Physical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endParaRPr sz="1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5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“work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006FC0"/>
                </a:solidFill>
                <a:latin typeface="Trebuchet MS"/>
                <a:cs typeface="Trebuchet MS"/>
              </a:rPr>
              <a:t>anywhere”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environment,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securing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0" dirty="0">
                <a:solidFill>
                  <a:srgbClr val="006FC0"/>
                </a:solidFill>
                <a:latin typeface="Trebuchet MS"/>
                <a:cs typeface="Trebuchet MS"/>
              </a:rPr>
              <a:t>priority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73448" y="242062"/>
            <a:ext cx="1439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10" dirty="0">
                <a:solidFill>
                  <a:srgbClr val="006FC0"/>
                </a:solidFill>
              </a:rPr>
              <a:t>Identity</a:t>
            </a:r>
            <a:r>
              <a:rPr sz="2000" spc="175" dirty="0">
                <a:solidFill>
                  <a:srgbClr val="006FC0"/>
                </a:solidFill>
              </a:rPr>
              <a:t> </a:t>
            </a:r>
            <a:r>
              <a:rPr sz="2000" spc="-204" dirty="0">
                <a:solidFill>
                  <a:srgbClr val="006FC0"/>
                </a:solidFill>
              </a:rPr>
              <a:t>Service</a:t>
            </a:r>
            <a:endParaRPr sz="20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7184" y="2790571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7365" y="1167129"/>
            <a:ext cx="2496185" cy="16503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Sign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(SSO)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Multi-Factor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Conditional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Password-less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Role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(RBAC)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7365" y="3008756"/>
            <a:ext cx="1651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Zero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Trust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Principles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7365" y="3377565"/>
            <a:ext cx="3625215" cy="544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Defense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Depth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Defender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(Azure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Center)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24142" y="1865350"/>
            <a:ext cx="102235" cy="2708275"/>
            <a:chOff x="3224142" y="1865350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4142" y="1865350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77362" y="1875281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73448" y="242062"/>
            <a:ext cx="1439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10" dirty="0">
                <a:solidFill>
                  <a:srgbClr val="006FC0"/>
                </a:solidFill>
              </a:rPr>
              <a:t>Identity</a:t>
            </a:r>
            <a:r>
              <a:rPr sz="2000" spc="175" dirty="0">
                <a:solidFill>
                  <a:srgbClr val="006FC0"/>
                </a:solidFill>
              </a:rPr>
              <a:t> </a:t>
            </a:r>
            <a:r>
              <a:rPr sz="2000" spc="-204" dirty="0">
                <a:solidFill>
                  <a:srgbClr val="006FC0"/>
                </a:solidFill>
              </a:rPr>
              <a:t>Service</a:t>
            </a:r>
            <a:endParaRPr sz="200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9530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55" dirty="0"/>
              <a:t>u</a:t>
            </a:r>
            <a:r>
              <a:rPr spc="-250" dirty="0"/>
              <a:t>the</a:t>
            </a:r>
            <a:r>
              <a:rPr spc="-240" dirty="0"/>
              <a:t>n</a:t>
            </a:r>
            <a:r>
              <a:rPr spc="-225" dirty="0"/>
              <a:t>tication</a:t>
            </a:r>
            <a:r>
              <a:rPr spc="-85" dirty="0"/>
              <a:t> </a:t>
            </a:r>
            <a:r>
              <a:rPr spc="-165" dirty="0"/>
              <a:t>v</a:t>
            </a:r>
            <a:r>
              <a:rPr spc="-180" dirty="0"/>
              <a:t>s</a:t>
            </a:r>
            <a:r>
              <a:rPr spc="-75" dirty="0"/>
              <a:t> </a:t>
            </a:r>
            <a:r>
              <a:rPr spc="60" dirty="0"/>
              <a:t>A</a:t>
            </a:r>
            <a:r>
              <a:rPr spc="-155" dirty="0"/>
              <a:t>u</a:t>
            </a:r>
            <a:r>
              <a:rPr spc="-250" dirty="0"/>
              <a:t>t</a:t>
            </a:r>
            <a:r>
              <a:rPr spc="-160" dirty="0"/>
              <a:t>h</a:t>
            </a:r>
            <a:r>
              <a:rPr spc="-204" dirty="0"/>
              <a:t>orization</a:t>
            </a:r>
          </a:p>
          <a:p>
            <a:pPr marL="52705" algn="ctr">
              <a:lnSpc>
                <a:spcPct val="100000"/>
              </a:lnSpc>
              <a:spcBef>
                <a:spcPts val="520"/>
              </a:spcBef>
            </a:pPr>
            <a:r>
              <a:rPr sz="1200" b="0" spc="-90" dirty="0">
                <a:latin typeface="Verdana"/>
                <a:cs typeface="Verdana"/>
              </a:rPr>
              <a:t>Ve</a:t>
            </a:r>
            <a:r>
              <a:rPr sz="1200" b="0" spc="-40" dirty="0">
                <a:latin typeface="Verdana"/>
                <a:cs typeface="Verdana"/>
              </a:rPr>
              <a:t>ri</a:t>
            </a:r>
            <a:r>
              <a:rPr sz="1200" b="0" spc="-60" dirty="0">
                <a:latin typeface="Verdana"/>
                <a:cs typeface="Verdana"/>
              </a:rPr>
              <a:t>fy</a:t>
            </a:r>
            <a:r>
              <a:rPr sz="1200" b="0" spc="-45" dirty="0">
                <a:latin typeface="Verdana"/>
                <a:cs typeface="Verdana"/>
              </a:rPr>
              <a:t>i</a:t>
            </a:r>
            <a:r>
              <a:rPr sz="1200" b="0" spc="-95" dirty="0">
                <a:latin typeface="Verdana"/>
                <a:cs typeface="Verdana"/>
              </a:rPr>
              <a:t>n</a:t>
            </a:r>
            <a:r>
              <a:rPr sz="1200" b="0" spc="-65" dirty="0">
                <a:latin typeface="Verdana"/>
                <a:cs typeface="Verdana"/>
              </a:rPr>
              <a:t>g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ide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65" dirty="0">
                <a:latin typeface="Verdana"/>
                <a:cs typeface="Verdana"/>
              </a:rPr>
              <a:t>ti</a:t>
            </a:r>
            <a:r>
              <a:rPr sz="1200" b="0" spc="-80" dirty="0">
                <a:latin typeface="Verdana"/>
                <a:cs typeface="Verdana"/>
              </a:rPr>
              <a:t>t</a:t>
            </a:r>
            <a:r>
              <a:rPr sz="1200" b="0" spc="-70" dirty="0">
                <a:latin typeface="Verdana"/>
                <a:cs typeface="Verdana"/>
              </a:rPr>
              <a:t>y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50" dirty="0">
                <a:latin typeface="Verdana"/>
                <a:cs typeface="Verdana"/>
              </a:rPr>
              <a:t>v</a:t>
            </a:r>
            <a:r>
              <a:rPr sz="1200" b="0" spc="-85" dirty="0">
                <a:latin typeface="Verdana"/>
                <a:cs typeface="Verdana"/>
              </a:rPr>
              <a:t>s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50" dirty="0">
                <a:latin typeface="Verdana"/>
                <a:cs typeface="Verdana"/>
              </a:rPr>
              <a:t>v</a:t>
            </a:r>
            <a:r>
              <a:rPr sz="1200" b="0" spc="-85" dirty="0">
                <a:latin typeface="Verdana"/>
                <a:cs typeface="Verdana"/>
              </a:rPr>
              <a:t>er</a:t>
            </a:r>
            <a:r>
              <a:rPr sz="1200" b="0" spc="-45" dirty="0">
                <a:latin typeface="Verdana"/>
                <a:cs typeface="Verdana"/>
              </a:rPr>
              <a:t>if</a:t>
            </a:r>
            <a:r>
              <a:rPr sz="1200" b="0" spc="-70" dirty="0">
                <a:latin typeface="Verdana"/>
                <a:cs typeface="Verdana"/>
              </a:rPr>
              <a:t>y</a:t>
            </a:r>
            <a:r>
              <a:rPr sz="1200" b="0" spc="-45" dirty="0">
                <a:latin typeface="Verdana"/>
                <a:cs typeface="Verdana"/>
              </a:rPr>
              <a:t>i</a:t>
            </a:r>
            <a:r>
              <a:rPr sz="1200" b="0" spc="-95" dirty="0">
                <a:latin typeface="Verdana"/>
                <a:cs typeface="Verdana"/>
              </a:rPr>
              <a:t>n</a:t>
            </a:r>
            <a:r>
              <a:rPr sz="1200" b="0" spc="-65" dirty="0">
                <a:latin typeface="Verdana"/>
                <a:cs typeface="Verdana"/>
              </a:rPr>
              <a:t>g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ac</a:t>
            </a:r>
            <a:r>
              <a:rPr sz="1200" b="0" spc="-85" dirty="0">
                <a:latin typeface="Verdana"/>
                <a:cs typeface="Verdana"/>
              </a:rPr>
              <a:t>cess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67818"/>
            <a:ext cx="3733800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lang="en-US" sz="2600" spc="-335" dirty="0">
                <a:solidFill>
                  <a:srgbClr val="006FC0"/>
                </a:solidFill>
              </a:rPr>
              <a:t>omm</a:t>
            </a:r>
            <a:r>
              <a:rPr sz="2600" spc="-530" dirty="0">
                <a:solidFill>
                  <a:srgbClr val="006FC0"/>
                </a:solidFill>
              </a:rPr>
              <a:t>o</a:t>
            </a:r>
            <a:r>
              <a:rPr lang="en-US" sz="2600" spc="-530" dirty="0">
                <a:solidFill>
                  <a:srgbClr val="006FC0"/>
                </a:solidFill>
              </a:rPr>
              <a:t>  n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25" dirty="0">
                <a:solidFill>
                  <a:srgbClr val="006FC0"/>
                </a:solidFill>
              </a:rPr>
              <a:t>G</a:t>
            </a:r>
            <a:r>
              <a:rPr lang="en-US" sz="2600" spc="-225" dirty="0">
                <a:solidFill>
                  <a:srgbClr val="006FC0"/>
                </a:solidFill>
              </a:rPr>
              <a:t> </a:t>
            </a:r>
            <a:r>
              <a:rPr sz="2600" spc="-640" dirty="0">
                <a:solidFill>
                  <a:srgbClr val="006FC0"/>
                </a:solidFill>
              </a:rPr>
              <a:t>o</a:t>
            </a:r>
            <a:r>
              <a:rPr lang="en-US" sz="2600" spc="-640" dirty="0">
                <a:solidFill>
                  <a:srgbClr val="006FC0"/>
                </a:solidFill>
              </a:rPr>
              <a:t>    </a:t>
            </a:r>
            <a:r>
              <a:rPr sz="2600" spc="-640" dirty="0">
                <a:solidFill>
                  <a:srgbClr val="006FC0"/>
                </a:solidFill>
              </a:rPr>
              <a:t>a</a:t>
            </a:r>
            <a:r>
              <a:rPr lang="en-US" sz="2600" spc="-640" dirty="0">
                <a:solidFill>
                  <a:srgbClr val="006FC0"/>
                </a:solidFill>
              </a:rPr>
              <a:t>   </a:t>
            </a:r>
            <a:r>
              <a:rPr sz="2600" spc="-360" dirty="0">
                <a:solidFill>
                  <a:srgbClr val="006FC0"/>
                </a:solidFill>
              </a:rPr>
              <a:t>l</a:t>
            </a:r>
            <a:r>
              <a:rPr sz="2600" spc="-645" dirty="0">
                <a:solidFill>
                  <a:srgbClr val="006FC0"/>
                </a:solidFill>
              </a:rPr>
              <a:t>:</a:t>
            </a:r>
            <a:r>
              <a:rPr sz="2600" spc="330" dirty="0">
                <a:solidFill>
                  <a:srgbClr val="006FC0"/>
                </a:solidFill>
              </a:rPr>
              <a:t> </a:t>
            </a:r>
            <a:r>
              <a:rPr sz="2600" spc="-695" dirty="0">
                <a:solidFill>
                  <a:srgbClr val="006FC0"/>
                </a:solidFill>
              </a:rPr>
              <a:t>H</a:t>
            </a:r>
            <a:r>
              <a:rPr sz="2600" spc="-640" dirty="0">
                <a:solidFill>
                  <a:srgbClr val="006FC0"/>
                </a:solidFill>
              </a:rPr>
              <a:t>A</a:t>
            </a:r>
            <a:r>
              <a:rPr sz="2600" spc="-665" dirty="0">
                <a:solidFill>
                  <a:srgbClr val="006FC0"/>
                </a:solidFill>
              </a:rPr>
              <a:t>,</a:t>
            </a:r>
            <a:r>
              <a:rPr sz="2600" spc="345" dirty="0">
                <a:solidFill>
                  <a:srgbClr val="006FC0"/>
                </a:solidFill>
              </a:rPr>
              <a:t> </a:t>
            </a:r>
            <a:r>
              <a:rPr sz="2600" spc="-420" dirty="0">
                <a:solidFill>
                  <a:srgbClr val="006FC0"/>
                </a:solidFill>
              </a:rPr>
              <a:t>F</a:t>
            </a:r>
            <a:r>
              <a:rPr sz="2600" spc="-55" dirty="0">
                <a:solidFill>
                  <a:srgbClr val="006FC0"/>
                </a:solidFill>
              </a:rPr>
              <a:t>T</a:t>
            </a:r>
            <a:r>
              <a:rPr sz="2600" spc="-665" dirty="0">
                <a:solidFill>
                  <a:srgbClr val="006FC0"/>
                </a:solidFill>
              </a:rPr>
              <a:t>,</a:t>
            </a:r>
            <a:r>
              <a:rPr sz="2600" spc="335" dirty="0">
                <a:solidFill>
                  <a:srgbClr val="006FC0"/>
                </a:solidFill>
              </a:rPr>
              <a:t> </a:t>
            </a:r>
            <a:r>
              <a:rPr sz="2600" spc="-250" dirty="0">
                <a:solidFill>
                  <a:srgbClr val="006FC0"/>
                </a:solidFill>
              </a:rPr>
              <a:t>D</a:t>
            </a:r>
            <a:r>
              <a:rPr sz="2600" spc="-280" dirty="0">
                <a:solidFill>
                  <a:srgbClr val="006FC0"/>
                </a:solidFill>
              </a:rPr>
              <a:t>R</a:t>
            </a:r>
            <a:endParaRPr sz="2600" dirty="0"/>
          </a:p>
        </p:txBody>
      </p:sp>
      <p:sp>
        <p:nvSpPr>
          <p:cNvPr id="7" name="object 7"/>
          <p:cNvSpPr txBox="1"/>
          <p:nvPr/>
        </p:nvSpPr>
        <p:spPr>
          <a:xfrm>
            <a:off x="188163" y="903223"/>
            <a:ext cx="484251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Goal: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continue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application,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even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things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go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wrong.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600" dirty="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Common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reasons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loss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endParaRPr sz="1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Segoe UI Symbol"/>
              <a:buChar char="⮚"/>
            </a:pPr>
            <a:endParaRPr sz="1100" dirty="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outage</a:t>
            </a:r>
            <a:endParaRPr sz="10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100" dirty="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failure</a:t>
            </a:r>
            <a:endParaRPr sz="10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 dirty="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Sy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st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em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10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 dirty="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Power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outage</a:t>
            </a:r>
            <a:endParaRPr sz="10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100" dirty="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Catastrophic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disaster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(Earthquakes,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tsunamis,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flood,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tornado,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etc.)</a:t>
            </a:r>
            <a:endParaRPr sz="1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1407" y="16001"/>
            <a:ext cx="36963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25" dirty="0">
                <a:solidFill>
                  <a:srgbClr val="006FC0"/>
                </a:solidFill>
              </a:rPr>
              <a:t>Authentication</a:t>
            </a:r>
            <a:r>
              <a:rPr sz="2600" spc="315" dirty="0">
                <a:solidFill>
                  <a:srgbClr val="006FC0"/>
                </a:solidFill>
              </a:rPr>
              <a:t> </a:t>
            </a:r>
            <a:r>
              <a:rPr sz="2600" spc="-475" dirty="0">
                <a:solidFill>
                  <a:srgbClr val="006FC0"/>
                </a:solidFill>
              </a:rPr>
              <a:t>and</a:t>
            </a:r>
            <a:r>
              <a:rPr sz="2600" spc="345" dirty="0">
                <a:solidFill>
                  <a:srgbClr val="006FC0"/>
                </a:solidFill>
              </a:rPr>
              <a:t> </a:t>
            </a:r>
            <a:r>
              <a:rPr sz="2600" spc="-409" dirty="0">
                <a:solidFill>
                  <a:srgbClr val="006FC0"/>
                </a:solidFill>
              </a:rPr>
              <a:t>Authorization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722376" y="422862"/>
            <a:ext cx="5728970" cy="1962785"/>
            <a:chOff x="722376" y="422862"/>
            <a:chExt cx="5728970" cy="1962785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3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458723"/>
              <a:ext cx="2127504" cy="192633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705225" y="1082802"/>
            <a:ext cx="5343525" cy="1054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process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verifying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identity.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81000" marR="798830" lvl="1" indent="-381000" algn="r">
              <a:lnSpc>
                <a:spcPct val="100000"/>
              </a:lnSpc>
              <a:buSzPct val="90000"/>
              <a:buFont typeface="Segoe UI Symbol"/>
              <a:buChar char="⮚"/>
              <a:tabLst>
                <a:tab pos="381000" algn="l"/>
                <a:tab pos="381635" algn="l"/>
              </a:tabLst>
            </a:pP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answers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question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“Is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person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who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claim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be?”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80365" marR="822960" indent="-380365" algn="r">
              <a:lnSpc>
                <a:spcPct val="100000"/>
              </a:lnSpc>
              <a:buSzPct val="90000"/>
              <a:buFont typeface="Segoe UI Symbol"/>
              <a:buChar char="⮚"/>
              <a:tabLst>
                <a:tab pos="3803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Authorization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gives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permission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specific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answers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question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“What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authenticated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person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allowed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do?”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2958" y="4067962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32" y="2868494"/>
            <a:ext cx="3023508" cy="101901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695827" y="2990468"/>
            <a:ext cx="524002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Uses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credentials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endParaRPr sz="10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spcBef>
                <a:spcPts val="50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Once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authenticated,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authorization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defines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kinds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applications,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resources,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access.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170" y="16001"/>
            <a:ext cx="51879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25" dirty="0">
                <a:solidFill>
                  <a:srgbClr val="006FC0"/>
                </a:solidFill>
              </a:rPr>
              <a:t>Authentication</a:t>
            </a:r>
            <a:r>
              <a:rPr sz="2600" spc="325" dirty="0">
                <a:solidFill>
                  <a:srgbClr val="006FC0"/>
                </a:solidFill>
              </a:rPr>
              <a:t> </a:t>
            </a:r>
            <a:r>
              <a:rPr sz="2600" spc="-475" dirty="0">
                <a:solidFill>
                  <a:srgbClr val="006FC0"/>
                </a:solidFill>
              </a:rPr>
              <a:t>and</a:t>
            </a:r>
            <a:r>
              <a:rPr sz="2600" spc="355" dirty="0">
                <a:solidFill>
                  <a:srgbClr val="006FC0"/>
                </a:solidFill>
              </a:rPr>
              <a:t> </a:t>
            </a:r>
            <a:r>
              <a:rPr sz="2600" spc="-409" dirty="0">
                <a:solidFill>
                  <a:srgbClr val="006FC0"/>
                </a:solidFill>
              </a:rPr>
              <a:t>Authorization</a:t>
            </a:r>
            <a:r>
              <a:rPr sz="2600" spc="330" dirty="0">
                <a:solidFill>
                  <a:srgbClr val="006FC0"/>
                </a:solidFill>
              </a:rPr>
              <a:t> </a:t>
            </a:r>
            <a:r>
              <a:rPr sz="2600" spc="-335" dirty="0">
                <a:solidFill>
                  <a:srgbClr val="006FC0"/>
                </a:solidFill>
              </a:rPr>
              <a:t>Techniques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80352" y="3676269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9792" y="2428058"/>
            <a:ext cx="3023508" cy="101901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4939" y="1106550"/>
            <a:ext cx="4932680" cy="251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techniques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Password-based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Password-less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(Example: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send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OTP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mobile/email)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Multi-factor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(OTP,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Question,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Password)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Sign-on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Social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Authorization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Techniques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Role-based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JSON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token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40" y="3736035"/>
            <a:ext cx="7740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SAML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4028947"/>
            <a:ext cx="1703070" cy="469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13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OAuth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311" y="1655953"/>
            <a:ext cx="4457065" cy="102171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60" dirty="0"/>
              <a:t>A</a:t>
            </a:r>
            <a:r>
              <a:rPr spc="-305" dirty="0"/>
              <a:t>c</a:t>
            </a:r>
            <a:r>
              <a:rPr spc="-220" dirty="0"/>
              <a:t>t</a:t>
            </a:r>
            <a:r>
              <a:rPr spc="-215" dirty="0"/>
              <a:t>iv</a:t>
            </a:r>
            <a:r>
              <a:rPr spc="-290" dirty="0"/>
              <a:t>e</a:t>
            </a:r>
            <a:r>
              <a:rPr spc="-85" dirty="0"/>
              <a:t> </a:t>
            </a:r>
            <a:r>
              <a:rPr spc="-15" dirty="0"/>
              <a:t>D</a:t>
            </a:r>
            <a:r>
              <a:rPr spc="5" dirty="0"/>
              <a:t>i</a:t>
            </a:r>
            <a:r>
              <a:rPr spc="-70" dirty="0"/>
              <a:t>r</a:t>
            </a:r>
            <a:r>
              <a:rPr spc="-380" dirty="0"/>
              <a:t>e</a:t>
            </a:r>
            <a:r>
              <a:rPr spc="-320" dirty="0"/>
              <a:t>c</a:t>
            </a:r>
            <a:r>
              <a:rPr spc="-210" dirty="0"/>
              <a:t>t</a:t>
            </a:r>
            <a:r>
              <a:rPr spc="-315" dirty="0"/>
              <a:t>o</a:t>
            </a:r>
            <a:r>
              <a:rPr spc="-105" dirty="0"/>
              <a:t>ry</a:t>
            </a:r>
          </a:p>
          <a:p>
            <a:pPr marL="86995">
              <a:lnSpc>
                <a:spcPct val="100000"/>
              </a:lnSpc>
              <a:spcBef>
                <a:spcPts val="520"/>
              </a:spcBef>
            </a:pPr>
            <a:r>
              <a:rPr sz="1200" b="0" spc="-70" dirty="0">
                <a:latin typeface="Verdana"/>
                <a:cs typeface="Verdana"/>
              </a:rPr>
              <a:t>Microsoft's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cloud-based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identity</a:t>
            </a:r>
            <a:r>
              <a:rPr sz="1200" b="0" spc="-10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and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access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114" dirty="0">
                <a:latin typeface="Verdana"/>
                <a:cs typeface="Verdana"/>
              </a:rPr>
              <a:t>management</a:t>
            </a:r>
            <a:r>
              <a:rPr sz="1200" b="0" spc="-16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service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3847" y="16001"/>
            <a:ext cx="27520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75" dirty="0">
                <a:solidFill>
                  <a:srgbClr val="006FC0"/>
                </a:solidFill>
              </a:rPr>
              <a:t> </a:t>
            </a:r>
            <a:r>
              <a:rPr sz="2600" spc="-415" dirty="0">
                <a:solidFill>
                  <a:srgbClr val="006FC0"/>
                </a:solidFill>
              </a:rPr>
              <a:t>Active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345" dirty="0">
                <a:solidFill>
                  <a:srgbClr val="006FC0"/>
                </a:solidFill>
              </a:rPr>
              <a:t>Directory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486" y="2232979"/>
            <a:ext cx="473111" cy="5190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68297" y="2856357"/>
            <a:ext cx="2222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User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7986" y="1874176"/>
            <a:ext cx="1171878" cy="123207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926842" y="3168142"/>
            <a:ext cx="2031364" cy="374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045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Azure</a:t>
            </a:r>
            <a:r>
              <a:rPr sz="800" b="1" spc="-4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Active</a:t>
            </a:r>
            <a:r>
              <a:rPr sz="800" b="1" spc="-3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Directory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900" spc="-145" dirty="0">
                <a:solidFill>
                  <a:srgbClr val="3E3E3E"/>
                </a:solidFill>
                <a:latin typeface="Verdana"/>
                <a:cs typeface="Verdana"/>
              </a:rPr>
              <a:t>I</a:t>
            </a:r>
            <a:r>
              <a:rPr sz="900" spc="-50" dirty="0">
                <a:solidFill>
                  <a:srgbClr val="3E3E3E"/>
                </a:solidFill>
                <a:latin typeface="Verdana"/>
                <a:cs typeface="Verdana"/>
              </a:rPr>
              <a:t>d</a:t>
            </a:r>
            <a:r>
              <a:rPr sz="900" spc="-95" dirty="0">
                <a:solidFill>
                  <a:srgbClr val="3E3E3E"/>
                </a:solidFill>
                <a:latin typeface="Verdana"/>
                <a:cs typeface="Verdana"/>
              </a:rPr>
              <a:t>e</a:t>
            </a:r>
            <a:r>
              <a:rPr sz="900" spc="-60" dirty="0">
                <a:solidFill>
                  <a:srgbClr val="3E3E3E"/>
                </a:solidFill>
                <a:latin typeface="Verdana"/>
                <a:cs typeface="Verdana"/>
              </a:rPr>
              <a:t>nti</a:t>
            </a:r>
            <a:r>
              <a:rPr sz="900" spc="-70" dirty="0">
                <a:solidFill>
                  <a:srgbClr val="3E3E3E"/>
                </a:solidFill>
                <a:latin typeface="Verdana"/>
                <a:cs typeface="Verdana"/>
              </a:rPr>
              <a:t>t</a:t>
            </a:r>
            <a:r>
              <a:rPr sz="900" spc="-50" dirty="0">
                <a:solidFill>
                  <a:srgbClr val="3E3E3E"/>
                </a:solidFill>
                <a:latin typeface="Verdana"/>
                <a:cs typeface="Verdana"/>
              </a:rPr>
              <a:t>y</a:t>
            </a:r>
            <a:r>
              <a:rPr sz="900" spc="-9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900" spc="-70" dirty="0">
                <a:solidFill>
                  <a:srgbClr val="3E3E3E"/>
                </a:solidFill>
                <a:latin typeface="Verdana"/>
                <a:cs typeface="Verdana"/>
              </a:rPr>
              <a:t>a</a:t>
            </a:r>
            <a:r>
              <a:rPr sz="900" spc="-65" dirty="0">
                <a:solidFill>
                  <a:srgbClr val="3E3E3E"/>
                </a:solidFill>
                <a:latin typeface="Verdana"/>
                <a:cs typeface="Verdana"/>
              </a:rPr>
              <a:t>nd</a:t>
            </a:r>
            <a:r>
              <a:rPr sz="900" spc="-11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900" spc="-70" dirty="0">
                <a:solidFill>
                  <a:srgbClr val="3E3E3E"/>
                </a:solidFill>
                <a:latin typeface="Verdana"/>
                <a:cs typeface="Verdana"/>
              </a:rPr>
              <a:t>a</a:t>
            </a:r>
            <a:r>
              <a:rPr sz="900" spc="-60" dirty="0">
                <a:solidFill>
                  <a:srgbClr val="3E3E3E"/>
                </a:solidFill>
                <a:latin typeface="Verdana"/>
                <a:cs typeface="Verdana"/>
              </a:rPr>
              <a:t>ccess</a:t>
            </a:r>
            <a:r>
              <a:rPr sz="900" spc="-9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900" spc="-100" dirty="0">
                <a:solidFill>
                  <a:srgbClr val="3E3E3E"/>
                </a:solidFill>
                <a:latin typeface="Verdana"/>
                <a:cs typeface="Verdana"/>
              </a:rPr>
              <a:t>ma</a:t>
            </a:r>
            <a:r>
              <a:rPr sz="900" spc="-75" dirty="0">
                <a:solidFill>
                  <a:srgbClr val="3E3E3E"/>
                </a:solidFill>
                <a:latin typeface="Verdana"/>
                <a:cs typeface="Verdana"/>
              </a:rPr>
              <a:t>n</a:t>
            </a:r>
            <a:r>
              <a:rPr sz="900" spc="-70" dirty="0">
                <a:solidFill>
                  <a:srgbClr val="3E3E3E"/>
                </a:solidFill>
                <a:latin typeface="Verdana"/>
                <a:cs typeface="Verdana"/>
              </a:rPr>
              <a:t>a</a:t>
            </a:r>
            <a:r>
              <a:rPr sz="900" spc="-50" dirty="0">
                <a:solidFill>
                  <a:srgbClr val="3E3E3E"/>
                </a:solidFill>
                <a:latin typeface="Verdana"/>
                <a:cs typeface="Verdana"/>
              </a:rPr>
              <a:t>g</a:t>
            </a:r>
            <a:r>
              <a:rPr sz="900" spc="-95" dirty="0">
                <a:solidFill>
                  <a:srgbClr val="3E3E3E"/>
                </a:solidFill>
                <a:latin typeface="Verdana"/>
                <a:cs typeface="Verdana"/>
              </a:rPr>
              <a:t>e</a:t>
            </a:r>
            <a:r>
              <a:rPr sz="900" spc="-140" dirty="0">
                <a:solidFill>
                  <a:srgbClr val="3E3E3E"/>
                </a:solidFill>
                <a:latin typeface="Verdana"/>
                <a:cs typeface="Verdana"/>
              </a:rPr>
              <a:t>m</a:t>
            </a:r>
            <a:r>
              <a:rPr sz="900" spc="-90" dirty="0">
                <a:solidFill>
                  <a:srgbClr val="3E3E3E"/>
                </a:solidFill>
                <a:latin typeface="Verdana"/>
                <a:cs typeface="Verdana"/>
              </a:rPr>
              <a:t>e</a:t>
            </a:r>
            <a:r>
              <a:rPr sz="900" spc="-75" dirty="0">
                <a:solidFill>
                  <a:srgbClr val="3E3E3E"/>
                </a:solidFill>
                <a:latin typeface="Verdana"/>
                <a:cs typeface="Verdana"/>
              </a:rPr>
              <a:t>nt</a:t>
            </a:r>
            <a:r>
              <a:rPr sz="900" spc="-9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900" spc="-70" dirty="0">
                <a:solidFill>
                  <a:srgbClr val="3E3E3E"/>
                </a:solidFill>
                <a:latin typeface="Verdana"/>
                <a:cs typeface="Verdana"/>
              </a:rPr>
              <a:t>se</a:t>
            </a:r>
            <a:r>
              <a:rPr sz="900" spc="-60" dirty="0">
                <a:solidFill>
                  <a:srgbClr val="3E3E3E"/>
                </a:solidFill>
                <a:latin typeface="Verdana"/>
                <a:cs typeface="Verdana"/>
              </a:rPr>
              <a:t>r</a:t>
            </a:r>
            <a:r>
              <a:rPr sz="900" spc="-70" dirty="0">
                <a:solidFill>
                  <a:srgbClr val="3E3E3E"/>
                </a:solidFill>
                <a:latin typeface="Verdana"/>
                <a:cs typeface="Verdana"/>
              </a:rPr>
              <a:t>vi</a:t>
            </a:r>
            <a:r>
              <a:rPr sz="900" spc="-65" dirty="0">
                <a:solidFill>
                  <a:srgbClr val="3E3E3E"/>
                </a:solidFill>
                <a:latin typeface="Verdana"/>
                <a:cs typeface="Verdana"/>
              </a:rPr>
              <a:t>ce</a:t>
            </a:r>
            <a:endParaRPr sz="9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3894" y="2434082"/>
            <a:ext cx="1202055" cy="162560"/>
            <a:chOff x="1773894" y="2434082"/>
            <a:chExt cx="1202055" cy="1625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3894" y="2436128"/>
              <a:ext cx="1201534" cy="15992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08225" y="2434082"/>
              <a:ext cx="1142365" cy="114300"/>
            </a:xfrm>
            <a:custGeom>
              <a:avLst/>
              <a:gdLst/>
              <a:ahLst/>
              <a:cxnLst/>
              <a:rect l="l" t="t" r="r" b="b"/>
              <a:pathLst>
                <a:path w="1142364" h="114300">
                  <a:moveTo>
                    <a:pt x="1104309" y="38100"/>
                  </a:moveTo>
                  <a:lnTo>
                    <a:pt x="1046734" y="38100"/>
                  </a:lnTo>
                  <a:lnTo>
                    <a:pt x="1046861" y="76200"/>
                  </a:lnTo>
                  <a:lnTo>
                    <a:pt x="1027853" y="76243"/>
                  </a:lnTo>
                  <a:lnTo>
                    <a:pt x="1027938" y="114300"/>
                  </a:lnTo>
                  <a:lnTo>
                    <a:pt x="1142111" y="56895"/>
                  </a:lnTo>
                  <a:lnTo>
                    <a:pt x="1104309" y="38100"/>
                  </a:lnTo>
                  <a:close/>
                </a:path>
                <a:path w="1142364" h="114300">
                  <a:moveTo>
                    <a:pt x="1027768" y="38143"/>
                  </a:moveTo>
                  <a:lnTo>
                    <a:pt x="0" y="40512"/>
                  </a:lnTo>
                  <a:lnTo>
                    <a:pt x="0" y="78612"/>
                  </a:lnTo>
                  <a:lnTo>
                    <a:pt x="1027853" y="76243"/>
                  </a:lnTo>
                  <a:lnTo>
                    <a:pt x="1027768" y="38143"/>
                  </a:lnTo>
                  <a:close/>
                </a:path>
                <a:path w="1142364" h="114300">
                  <a:moveTo>
                    <a:pt x="1046734" y="38100"/>
                  </a:moveTo>
                  <a:lnTo>
                    <a:pt x="1027768" y="38143"/>
                  </a:lnTo>
                  <a:lnTo>
                    <a:pt x="1027853" y="76243"/>
                  </a:lnTo>
                  <a:lnTo>
                    <a:pt x="1046861" y="76200"/>
                  </a:lnTo>
                  <a:lnTo>
                    <a:pt x="1046734" y="38100"/>
                  </a:lnTo>
                  <a:close/>
                </a:path>
                <a:path w="1142364" h="114300">
                  <a:moveTo>
                    <a:pt x="1027684" y="0"/>
                  </a:moveTo>
                  <a:lnTo>
                    <a:pt x="1027768" y="38143"/>
                  </a:lnTo>
                  <a:lnTo>
                    <a:pt x="1104309" y="38100"/>
                  </a:lnTo>
                  <a:lnTo>
                    <a:pt x="1027684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617662" y="2439435"/>
            <a:ext cx="1054100" cy="168910"/>
            <a:chOff x="4617662" y="2439435"/>
            <a:chExt cx="1054100" cy="16891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662" y="2439435"/>
              <a:ext cx="1054018" cy="1688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651755" y="2444242"/>
              <a:ext cx="1003300" cy="114300"/>
            </a:xfrm>
            <a:custGeom>
              <a:avLst/>
              <a:gdLst/>
              <a:ahLst/>
              <a:cxnLst/>
              <a:rect l="l" t="t" r="r" b="b"/>
              <a:pathLst>
                <a:path w="1003300" h="114300">
                  <a:moveTo>
                    <a:pt x="889127" y="0"/>
                  </a:moveTo>
                  <a:lnTo>
                    <a:pt x="888660" y="38129"/>
                  </a:lnTo>
                  <a:lnTo>
                    <a:pt x="907796" y="38353"/>
                  </a:lnTo>
                  <a:lnTo>
                    <a:pt x="907288" y="76453"/>
                  </a:lnTo>
                  <a:lnTo>
                    <a:pt x="888192" y="76453"/>
                  </a:lnTo>
                  <a:lnTo>
                    <a:pt x="887730" y="114300"/>
                  </a:lnTo>
                  <a:lnTo>
                    <a:pt x="965835" y="76453"/>
                  </a:lnTo>
                  <a:lnTo>
                    <a:pt x="907288" y="76453"/>
                  </a:lnTo>
                  <a:lnTo>
                    <a:pt x="888195" y="76229"/>
                  </a:lnTo>
                  <a:lnTo>
                    <a:pt x="966299" y="76229"/>
                  </a:lnTo>
                  <a:lnTo>
                    <a:pt x="1002792" y="58546"/>
                  </a:lnTo>
                  <a:lnTo>
                    <a:pt x="889127" y="0"/>
                  </a:lnTo>
                  <a:close/>
                </a:path>
                <a:path w="1003300" h="114300">
                  <a:moveTo>
                    <a:pt x="888660" y="38129"/>
                  </a:moveTo>
                  <a:lnTo>
                    <a:pt x="888195" y="76229"/>
                  </a:lnTo>
                  <a:lnTo>
                    <a:pt x="907288" y="76453"/>
                  </a:lnTo>
                  <a:lnTo>
                    <a:pt x="907796" y="38353"/>
                  </a:lnTo>
                  <a:lnTo>
                    <a:pt x="888660" y="38129"/>
                  </a:lnTo>
                  <a:close/>
                </a:path>
                <a:path w="1003300" h="114300">
                  <a:moveTo>
                    <a:pt x="508" y="27685"/>
                  </a:moveTo>
                  <a:lnTo>
                    <a:pt x="0" y="65785"/>
                  </a:lnTo>
                  <a:lnTo>
                    <a:pt x="888195" y="76229"/>
                  </a:lnTo>
                  <a:lnTo>
                    <a:pt x="888660" y="38129"/>
                  </a:lnTo>
                  <a:lnTo>
                    <a:pt x="508" y="27685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175502" y="620522"/>
            <a:ext cx="1948814" cy="4294505"/>
            <a:chOff x="6175502" y="620522"/>
            <a:chExt cx="1948814" cy="429450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821" y="3140964"/>
              <a:ext cx="1420218" cy="16535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8617" y="856610"/>
              <a:ext cx="336313" cy="3350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7445" y="898446"/>
              <a:ext cx="403512" cy="24075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3164" y="836970"/>
              <a:ext cx="372986" cy="3453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01439" y="1319784"/>
              <a:ext cx="1455364" cy="17236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88202" y="633222"/>
              <a:ext cx="1923414" cy="4269105"/>
            </a:xfrm>
            <a:custGeom>
              <a:avLst/>
              <a:gdLst/>
              <a:ahLst/>
              <a:cxnLst/>
              <a:rect l="l" t="t" r="r" b="b"/>
              <a:pathLst>
                <a:path w="1923415" h="4269105">
                  <a:moveTo>
                    <a:pt x="0" y="4268724"/>
                  </a:moveTo>
                  <a:lnTo>
                    <a:pt x="1923288" y="4268724"/>
                  </a:lnTo>
                  <a:lnTo>
                    <a:pt x="1923288" y="0"/>
                  </a:lnTo>
                  <a:lnTo>
                    <a:pt x="0" y="0"/>
                  </a:lnTo>
                  <a:lnTo>
                    <a:pt x="0" y="4268724"/>
                  </a:lnTo>
                  <a:close/>
                </a:path>
              </a:pathLst>
            </a:custGeom>
            <a:ln w="25400">
              <a:solidFill>
                <a:srgbClr val="3B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06697" y="4963159"/>
            <a:ext cx="15290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https://docs.microsoft.com/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3847" y="16001"/>
            <a:ext cx="27520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75" dirty="0">
                <a:solidFill>
                  <a:srgbClr val="006FC0"/>
                </a:solidFill>
              </a:rPr>
              <a:t> </a:t>
            </a:r>
            <a:r>
              <a:rPr sz="2600" spc="-415" dirty="0">
                <a:solidFill>
                  <a:srgbClr val="006FC0"/>
                </a:solidFill>
              </a:rPr>
              <a:t>Active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345" dirty="0">
                <a:solidFill>
                  <a:srgbClr val="006FC0"/>
                </a:solidFill>
              </a:rPr>
              <a:t>Directory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88670" y="1554361"/>
            <a:ext cx="1170829" cy="123315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595107" y="2857957"/>
            <a:ext cx="969644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Azure</a:t>
            </a:r>
            <a:r>
              <a:rPr sz="800" b="1" spc="-4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Active</a:t>
            </a:r>
            <a:r>
              <a:rPr sz="800" b="1" spc="-3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Directory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496" y="744728"/>
            <a:ext cx="6621780" cy="1346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Helps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employees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sign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information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name,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Id,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email,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password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organizations.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Identity: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(require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secret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keys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certificates).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Every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day,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5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manages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1.2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billion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identities,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according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Microsoft.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Tenant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4696" y="2442718"/>
            <a:ext cx="51784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Tenant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automatically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created</a:t>
            </a:r>
            <a:r>
              <a:rPr sz="8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organization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signs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8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subscription.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4696" y="2688082"/>
            <a:ext cx="43129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term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Tenant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means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instance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2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8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representing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organization.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696" y="2195830"/>
            <a:ext cx="1734185" cy="890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SzPct val="1125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800" spc="10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epre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sent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4696" y="2935351"/>
            <a:ext cx="311594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terms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Tenant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Directory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often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interchangeably.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6697" y="4963159"/>
            <a:ext cx="15290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https://docs.microsoft.com/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572" y="3145535"/>
            <a:ext cx="7234599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2830" y="16001"/>
            <a:ext cx="52927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30" dirty="0">
                <a:solidFill>
                  <a:srgbClr val="006FC0"/>
                </a:solidFill>
              </a:rPr>
              <a:t>Windows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200" dirty="0">
                <a:solidFill>
                  <a:srgbClr val="006FC0"/>
                </a:solidFill>
              </a:rPr>
              <a:t>Server</a:t>
            </a:r>
            <a:r>
              <a:rPr sz="2600" spc="320" dirty="0">
                <a:solidFill>
                  <a:srgbClr val="006FC0"/>
                </a:solidFill>
              </a:rPr>
              <a:t> </a:t>
            </a:r>
            <a:r>
              <a:rPr sz="2600" spc="-434" dirty="0">
                <a:solidFill>
                  <a:srgbClr val="006FC0"/>
                </a:solidFill>
              </a:rPr>
              <a:t>AD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360" dirty="0">
                <a:solidFill>
                  <a:srgbClr val="006FC0"/>
                </a:solidFill>
              </a:rPr>
              <a:t>(AD</a:t>
            </a:r>
            <a:r>
              <a:rPr sz="2600" spc="320" dirty="0">
                <a:solidFill>
                  <a:srgbClr val="006FC0"/>
                </a:solidFill>
              </a:rPr>
              <a:t> </a:t>
            </a:r>
            <a:r>
              <a:rPr sz="2600" spc="-175" dirty="0">
                <a:solidFill>
                  <a:srgbClr val="006FC0"/>
                </a:solidFill>
              </a:rPr>
              <a:t>DS)</a:t>
            </a:r>
            <a:r>
              <a:rPr sz="2600" spc="325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vs</a:t>
            </a:r>
            <a:r>
              <a:rPr sz="2600" spc="335" dirty="0">
                <a:solidFill>
                  <a:srgbClr val="006FC0"/>
                </a:solidFill>
              </a:rPr>
              <a:t> </a:t>
            </a: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434" dirty="0">
                <a:solidFill>
                  <a:srgbClr val="006FC0"/>
                </a:solidFill>
              </a:rPr>
              <a:t>AD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7484" y="3180719"/>
            <a:ext cx="2564892" cy="15208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695" y="1027913"/>
            <a:ext cx="4196857" cy="15142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806697" y="4963159"/>
            <a:ext cx="15290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https://docs.microsoft.com/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35551" y="901446"/>
            <a:ext cx="44151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35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9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r>
              <a:rPr sz="9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35" dirty="0">
                <a:solidFill>
                  <a:srgbClr val="006FC0"/>
                </a:solidFill>
                <a:latin typeface="Trebuchet MS"/>
                <a:cs typeface="Trebuchet MS"/>
              </a:rPr>
              <a:t>AD:</a:t>
            </a:r>
            <a:r>
              <a:rPr sz="900" b="1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that's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organization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7C5503"/>
                </a:solidFill>
                <a:latin typeface="Trebuchet MS"/>
                <a:cs typeface="Trebuchet MS"/>
              </a:rPr>
              <a:t>on-premises</a:t>
            </a:r>
            <a:r>
              <a:rPr sz="900" spc="-1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7C5503"/>
                </a:solidFill>
                <a:latin typeface="Trebuchet MS"/>
                <a:cs typeface="Trebuchet MS"/>
              </a:rPr>
              <a:t>environment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35551" y="1445767"/>
            <a:ext cx="278003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11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b="1" spc="-2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900" b="1" spc="3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b="1" spc="-3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b="1" spc="-1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11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b="1" spc="2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b="1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b="1" spc="-4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b="1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b="1" spc="-1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10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b="1" spc="-30" dirty="0">
                <a:solidFill>
                  <a:srgbClr val="006FC0"/>
                </a:solidFill>
                <a:latin typeface="Trebuchet MS"/>
                <a:cs typeface="Trebuchet MS"/>
              </a:rPr>
              <a:t>ir</a:t>
            </a: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dirty="0">
                <a:solidFill>
                  <a:srgbClr val="006FC0"/>
                </a:solidFill>
                <a:latin typeface="Trebuchet MS"/>
                <a:cs typeface="Trebuchet MS"/>
              </a:rPr>
              <a:t>ct</a:t>
            </a:r>
            <a:r>
              <a:rPr sz="900" b="1" spc="3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b="1" spc="-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900" b="1" spc="-10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b="1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7C5503"/>
                </a:solidFill>
                <a:latin typeface="Trebuchet MS"/>
                <a:cs typeface="Trebuchet MS"/>
              </a:rPr>
              <a:t>cl</a:t>
            </a:r>
            <a:r>
              <a:rPr sz="900" spc="60" dirty="0">
                <a:solidFill>
                  <a:srgbClr val="7C5503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7C5503"/>
                </a:solidFill>
                <a:latin typeface="Trebuchet MS"/>
                <a:cs typeface="Trebuchet MS"/>
              </a:rPr>
              <a:t>u</a:t>
            </a:r>
            <a:r>
              <a:rPr sz="900" spc="60" dirty="0">
                <a:solidFill>
                  <a:srgbClr val="7C5503"/>
                </a:solidFill>
                <a:latin typeface="Trebuchet MS"/>
                <a:cs typeface="Trebuchet MS"/>
              </a:rPr>
              <a:t>d</a:t>
            </a:r>
            <a:r>
              <a:rPr sz="900" spc="35" dirty="0">
                <a:solidFill>
                  <a:srgbClr val="7C5503"/>
                </a:solidFill>
                <a:latin typeface="Trebuchet MS"/>
                <a:cs typeface="Trebuchet MS"/>
              </a:rPr>
              <a:t>-</a:t>
            </a:r>
            <a:r>
              <a:rPr sz="900" spc="60" dirty="0">
                <a:solidFill>
                  <a:srgbClr val="7C5503"/>
                </a:solidFill>
                <a:latin typeface="Trebuchet MS"/>
                <a:cs typeface="Trebuchet MS"/>
              </a:rPr>
              <a:t>b</a:t>
            </a:r>
            <a:r>
              <a:rPr sz="900" spc="35" dirty="0">
                <a:solidFill>
                  <a:srgbClr val="7C5503"/>
                </a:solidFill>
                <a:latin typeface="Trebuchet MS"/>
                <a:cs typeface="Trebuchet MS"/>
              </a:rPr>
              <a:t>as</a:t>
            </a:r>
            <a:r>
              <a:rPr sz="900" spc="30" dirty="0">
                <a:solidFill>
                  <a:srgbClr val="7C5503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7C5503"/>
                </a:solidFill>
                <a:latin typeface="Trebuchet MS"/>
                <a:cs typeface="Trebuchet MS"/>
              </a:rPr>
              <a:t>d</a:t>
            </a:r>
            <a:r>
              <a:rPr sz="900" spc="-6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ce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6551" y="1645411"/>
            <a:ext cx="410717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900" b="1" spc="20" dirty="0">
                <a:solidFill>
                  <a:srgbClr val="006FC0"/>
                </a:solidFill>
                <a:latin typeface="Trebuchet MS"/>
                <a:cs typeface="Trebuchet MS"/>
              </a:rPr>
              <a:t>Communication</a:t>
            </a:r>
            <a:r>
              <a:rPr sz="9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5" dirty="0">
                <a:solidFill>
                  <a:srgbClr val="006FC0"/>
                </a:solidFill>
                <a:latin typeface="Trebuchet MS"/>
                <a:cs typeface="Trebuchet MS"/>
              </a:rPr>
              <a:t>Protocols:</a:t>
            </a:r>
            <a:r>
              <a:rPr sz="900" b="1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3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HTTP/HTTPS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based,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it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does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Kerberos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authentication.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92751" y="2189479"/>
            <a:ext cx="3743960" cy="43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SAML,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WS-Federation,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OpenID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endParaRPr sz="9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104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Authorization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OAuth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716" y="3303930"/>
            <a:ext cx="4023360" cy="775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200"/>
              </a:lnSpc>
              <a:spcBef>
                <a:spcPts val="100"/>
              </a:spcBef>
              <a:buClr>
                <a:srgbClr val="006FC0"/>
              </a:buClr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7C5503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7C5503"/>
                </a:solidFill>
                <a:latin typeface="Trebuchet MS"/>
                <a:cs typeface="Trebuchet MS"/>
              </a:rPr>
              <a:t>AD</a:t>
            </a:r>
            <a:r>
              <a:rPr sz="1000" spc="-2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7C5503"/>
                </a:solidFill>
                <a:latin typeface="Trebuchet MS"/>
                <a:cs typeface="Trebuchet MS"/>
              </a:rPr>
              <a:t>Connect</a:t>
            </a:r>
            <a:r>
              <a:rPr sz="1000" spc="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synchronizes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identities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on-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premises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Active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Directory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AD.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extra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features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0548" y="16001"/>
            <a:ext cx="167893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95" dirty="0">
                <a:solidFill>
                  <a:srgbClr val="006FC0"/>
                </a:solidFill>
              </a:rPr>
              <a:t>User</a:t>
            </a:r>
            <a:r>
              <a:rPr sz="2600" spc="245" dirty="0">
                <a:solidFill>
                  <a:srgbClr val="006FC0"/>
                </a:solidFill>
              </a:rPr>
              <a:t> </a:t>
            </a:r>
            <a:r>
              <a:rPr sz="2600" spc="-430" dirty="0">
                <a:solidFill>
                  <a:srgbClr val="006FC0"/>
                </a:solidFill>
              </a:rPr>
              <a:t>Accounts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1264" y="2045154"/>
            <a:ext cx="716556" cy="75448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254622" y="2826766"/>
            <a:ext cx="969010" cy="271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2550" marR="5080" indent="-70485">
              <a:lnSpc>
                <a:spcPct val="101299"/>
              </a:lnSpc>
              <a:spcBef>
                <a:spcPts val="90"/>
              </a:spcBef>
            </a:pP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Azure</a:t>
            </a:r>
            <a:r>
              <a:rPr sz="800" b="1" spc="-3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A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ct</a:t>
            </a:r>
            <a:r>
              <a:rPr sz="800" b="1" spc="-10" dirty="0">
                <a:solidFill>
                  <a:srgbClr val="3B4053"/>
                </a:solidFill>
                <a:latin typeface="Calibri"/>
                <a:cs typeface="Calibri"/>
              </a:rPr>
              <a:t>i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ve</a:t>
            </a:r>
            <a:r>
              <a:rPr sz="800" b="1" spc="-2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D</a:t>
            </a:r>
            <a:r>
              <a:rPr sz="800" b="1" spc="-10" dirty="0">
                <a:solidFill>
                  <a:srgbClr val="3B4053"/>
                </a:solidFill>
                <a:latin typeface="Calibri"/>
                <a:cs typeface="Calibri"/>
              </a:rPr>
              <a:t>i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re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ct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ory  </a:t>
            </a:r>
            <a:r>
              <a:rPr sz="800" b="1" spc="-10" dirty="0">
                <a:solidFill>
                  <a:srgbClr val="3B4053"/>
                </a:solidFill>
                <a:latin typeface="Calibri"/>
                <a:cs typeface="Calibri"/>
              </a:rPr>
              <a:t>C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o</a:t>
            </a:r>
            <a:r>
              <a:rPr sz="800" b="1" spc="5" dirty="0">
                <a:solidFill>
                  <a:srgbClr val="3B4053"/>
                </a:solidFill>
                <a:latin typeface="Calibri"/>
                <a:cs typeface="Calibri"/>
              </a:rPr>
              <a:t>m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pany/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t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e</a:t>
            </a:r>
            <a:r>
              <a:rPr sz="800" b="1" spc="-15" dirty="0">
                <a:solidFill>
                  <a:srgbClr val="3B4053"/>
                </a:solidFill>
                <a:latin typeface="Calibri"/>
                <a:cs typeface="Calibri"/>
              </a:rPr>
              <a:t>n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ant</a:t>
            </a:r>
            <a:r>
              <a:rPr sz="800" b="1" spc="-5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A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06697" y="4963159"/>
            <a:ext cx="15290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https://docs.microsoft.com/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46332" y="1470660"/>
            <a:ext cx="2191385" cy="1640205"/>
            <a:chOff x="4546332" y="1470660"/>
            <a:chExt cx="2191385" cy="164020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6332" y="1973675"/>
              <a:ext cx="775379" cy="113680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56733" y="1470659"/>
              <a:ext cx="1381125" cy="1059180"/>
            </a:xfrm>
            <a:custGeom>
              <a:avLst/>
              <a:gdLst/>
              <a:ahLst/>
              <a:cxnLst/>
              <a:rect l="l" t="t" r="r" b="b"/>
              <a:pathLst>
                <a:path w="1381125" h="1059180">
                  <a:moveTo>
                    <a:pt x="955929" y="1019556"/>
                  </a:moveTo>
                  <a:lnTo>
                    <a:pt x="944816" y="1014222"/>
                  </a:lnTo>
                  <a:lnTo>
                    <a:pt x="879221" y="982726"/>
                  </a:lnTo>
                  <a:lnTo>
                    <a:pt x="879690" y="1014437"/>
                  </a:lnTo>
                  <a:lnTo>
                    <a:pt x="0" y="1028700"/>
                  </a:lnTo>
                  <a:lnTo>
                    <a:pt x="254" y="1041400"/>
                  </a:lnTo>
                  <a:lnTo>
                    <a:pt x="879881" y="1027137"/>
                  </a:lnTo>
                  <a:lnTo>
                    <a:pt x="880364" y="1058926"/>
                  </a:lnTo>
                  <a:lnTo>
                    <a:pt x="955929" y="1019556"/>
                  </a:lnTo>
                  <a:close/>
                </a:path>
                <a:path w="1381125" h="1059180">
                  <a:moveTo>
                    <a:pt x="1380871" y="389521"/>
                  </a:moveTo>
                  <a:lnTo>
                    <a:pt x="1349121" y="389521"/>
                  </a:lnTo>
                  <a:lnTo>
                    <a:pt x="1349121" y="0"/>
                  </a:lnTo>
                  <a:lnTo>
                    <a:pt x="1336421" y="0"/>
                  </a:lnTo>
                  <a:lnTo>
                    <a:pt x="1336421" y="389521"/>
                  </a:lnTo>
                  <a:lnTo>
                    <a:pt x="1304671" y="389521"/>
                  </a:lnTo>
                  <a:lnTo>
                    <a:pt x="1342771" y="465709"/>
                  </a:lnTo>
                  <a:lnTo>
                    <a:pt x="1374521" y="402221"/>
                  </a:lnTo>
                  <a:lnTo>
                    <a:pt x="1380871" y="389521"/>
                  </a:lnTo>
                  <a:close/>
                </a:path>
              </a:pathLst>
            </a:custGeom>
            <a:solidFill>
              <a:srgbClr val="0082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7695" y="2095500"/>
              <a:ext cx="324612" cy="32308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907473" y="1972055"/>
            <a:ext cx="618490" cy="808355"/>
            <a:chOff x="7907473" y="1972055"/>
            <a:chExt cx="618490" cy="80835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7473" y="2128673"/>
              <a:ext cx="617937" cy="6514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8996" y="1972055"/>
              <a:ext cx="323088" cy="32461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788020" y="2781427"/>
            <a:ext cx="969010" cy="271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5725" marR="5080" indent="-73660">
              <a:lnSpc>
                <a:spcPct val="101299"/>
              </a:lnSpc>
              <a:spcBef>
                <a:spcPts val="90"/>
              </a:spcBef>
            </a:pP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Azure</a:t>
            </a:r>
            <a:r>
              <a:rPr sz="800" b="1" spc="-3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A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ct</a:t>
            </a:r>
            <a:r>
              <a:rPr sz="800" b="1" spc="-10" dirty="0">
                <a:solidFill>
                  <a:srgbClr val="3B4053"/>
                </a:solidFill>
                <a:latin typeface="Calibri"/>
                <a:cs typeface="Calibri"/>
              </a:rPr>
              <a:t>i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ve</a:t>
            </a:r>
            <a:r>
              <a:rPr sz="800" b="1" spc="-2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D</a:t>
            </a:r>
            <a:r>
              <a:rPr sz="800" b="1" spc="-10" dirty="0">
                <a:solidFill>
                  <a:srgbClr val="3B4053"/>
                </a:solidFill>
                <a:latin typeface="Calibri"/>
                <a:cs typeface="Calibri"/>
              </a:rPr>
              <a:t>i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re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ct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ory  </a:t>
            </a:r>
            <a:r>
              <a:rPr sz="800" b="1" spc="-10" dirty="0">
                <a:solidFill>
                  <a:srgbClr val="3B4053"/>
                </a:solidFill>
                <a:latin typeface="Calibri"/>
                <a:cs typeface="Calibri"/>
              </a:rPr>
              <a:t>C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o</a:t>
            </a:r>
            <a:r>
              <a:rPr sz="800" b="1" spc="5" dirty="0">
                <a:solidFill>
                  <a:srgbClr val="3B4053"/>
                </a:solidFill>
                <a:latin typeface="Calibri"/>
                <a:cs typeface="Calibri"/>
              </a:rPr>
              <a:t>m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pany/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t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e</a:t>
            </a:r>
            <a:r>
              <a:rPr sz="800" b="1" spc="-15" dirty="0">
                <a:solidFill>
                  <a:srgbClr val="3B4053"/>
                </a:solidFill>
                <a:latin typeface="Calibri"/>
                <a:cs typeface="Calibri"/>
              </a:rPr>
              <a:t>n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ant</a:t>
            </a:r>
            <a:r>
              <a:rPr sz="800" b="1" spc="-5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B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772" y="3288857"/>
            <a:ext cx="6466332" cy="141815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93014" y="1037971"/>
            <a:ext cx="2924810" cy="1639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Identities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exists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Local/your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5" dirty="0">
                <a:solidFill>
                  <a:srgbClr val="006FC0"/>
                </a:solidFill>
                <a:latin typeface="Trebuchet MS"/>
                <a:cs typeface="Trebuchet MS"/>
              </a:rPr>
              <a:t>AAD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external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5" dirty="0">
                <a:solidFill>
                  <a:srgbClr val="006FC0"/>
                </a:solidFill>
                <a:latin typeface="Trebuchet MS"/>
                <a:cs typeface="Trebuchet MS"/>
              </a:rPr>
              <a:t>AAD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Guest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Identities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(External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Identities)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B2B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collaboration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Directory-synchronized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(Hybrid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identities)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20128" y="2447544"/>
            <a:ext cx="725170" cy="76200"/>
          </a:xfrm>
          <a:custGeom>
            <a:avLst/>
            <a:gdLst/>
            <a:ahLst/>
            <a:cxnLst/>
            <a:rect l="l" t="t" r="r" b="b"/>
            <a:pathLst>
              <a:path w="7251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2517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25170" h="76200">
                <a:moveTo>
                  <a:pt x="724789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24789" y="44450"/>
                </a:lnTo>
                <a:lnTo>
                  <a:pt x="724789" y="31750"/>
                </a:lnTo>
                <a:close/>
              </a:path>
            </a:pathLst>
          </a:custGeom>
          <a:solidFill>
            <a:srgbClr val="0082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94384" y="656558"/>
            <a:ext cx="548261" cy="71770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24521" y="947098"/>
            <a:ext cx="929034" cy="210043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7314" y="16001"/>
            <a:ext cx="36429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175" dirty="0">
                <a:solidFill>
                  <a:srgbClr val="006FC0"/>
                </a:solidFill>
              </a:rPr>
              <a:t>B2B</a:t>
            </a:r>
            <a:r>
              <a:rPr sz="2600" spc="315" dirty="0">
                <a:solidFill>
                  <a:srgbClr val="006FC0"/>
                </a:solidFill>
              </a:rPr>
              <a:t> </a:t>
            </a:r>
            <a:r>
              <a:rPr sz="2600" spc="85" dirty="0">
                <a:solidFill>
                  <a:srgbClr val="006FC0"/>
                </a:solidFill>
              </a:rPr>
              <a:t>–</a:t>
            </a:r>
            <a:r>
              <a:rPr sz="2600" spc="350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External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70" dirty="0">
                <a:solidFill>
                  <a:srgbClr val="006FC0"/>
                </a:solidFill>
              </a:rPr>
              <a:t>Users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6697" y="4963159"/>
            <a:ext cx="152908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https://docs.microsoft.com/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6211" y="804672"/>
            <a:ext cx="5431641" cy="3529053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5686" y="16001"/>
            <a:ext cx="37858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300" dirty="0">
                <a:solidFill>
                  <a:srgbClr val="006FC0"/>
                </a:solidFill>
              </a:rPr>
              <a:t> </a:t>
            </a:r>
            <a:r>
              <a:rPr sz="2600" spc="-434" dirty="0">
                <a:solidFill>
                  <a:srgbClr val="006FC0"/>
                </a:solidFill>
              </a:rPr>
              <a:t>AD</a:t>
            </a:r>
            <a:r>
              <a:rPr sz="2600" spc="320" dirty="0">
                <a:solidFill>
                  <a:srgbClr val="006FC0"/>
                </a:solidFill>
              </a:rPr>
              <a:t> </a:t>
            </a:r>
            <a:r>
              <a:rPr sz="2600" spc="-395" dirty="0">
                <a:solidFill>
                  <a:srgbClr val="006FC0"/>
                </a:solidFill>
              </a:rPr>
              <a:t>Roles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vs</a:t>
            </a:r>
            <a:r>
              <a:rPr sz="2600" spc="335" dirty="0">
                <a:solidFill>
                  <a:srgbClr val="006FC0"/>
                </a:solidFill>
              </a:rPr>
              <a:t> </a:t>
            </a:r>
            <a:r>
              <a:rPr sz="2600" spc="-360" dirty="0">
                <a:solidFill>
                  <a:srgbClr val="006FC0"/>
                </a:solidFill>
              </a:rPr>
              <a:t>RBAC</a:t>
            </a:r>
            <a:r>
              <a:rPr sz="2600" spc="320" dirty="0">
                <a:solidFill>
                  <a:srgbClr val="006FC0"/>
                </a:solidFill>
              </a:rPr>
              <a:t> </a:t>
            </a:r>
            <a:r>
              <a:rPr sz="2600" spc="-395" dirty="0">
                <a:solidFill>
                  <a:srgbClr val="006FC0"/>
                </a:solidFill>
              </a:rPr>
              <a:t>Roles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586" y="1175323"/>
            <a:ext cx="473111" cy="5190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06397" y="1798447"/>
            <a:ext cx="2222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User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6086" y="816520"/>
            <a:ext cx="1171878" cy="123207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439795" y="2110232"/>
            <a:ext cx="96901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Azure</a:t>
            </a:r>
            <a:r>
              <a:rPr sz="800" b="1" spc="-3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A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ct</a:t>
            </a:r>
            <a:r>
              <a:rPr sz="800" b="1" spc="-10" dirty="0">
                <a:solidFill>
                  <a:srgbClr val="3B4053"/>
                </a:solidFill>
                <a:latin typeface="Calibri"/>
                <a:cs typeface="Calibri"/>
              </a:rPr>
              <a:t>i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ve</a:t>
            </a:r>
            <a:r>
              <a:rPr sz="800" b="1" spc="-2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D</a:t>
            </a:r>
            <a:r>
              <a:rPr sz="800" b="1" spc="-10" dirty="0">
                <a:solidFill>
                  <a:srgbClr val="3B4053"/>
                </a:solidFill>
                <a:latin typeface="Calibri"/>
                <a:cs typeface="Calibri"/>
              </a:rPr>
              <a:t>i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re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ct</a:t>
            </a:r>
            <a:r>
              <a:rPr sz="800" b="1" dirty="0">
                <a:solidFill>
                  <a:srgbClr val="3B4053"/>
                </a:solidFill>
                <a:latin typeface="Calibri"/>
                <a:cs typeface="Calibri"/>
              </a:rPr>
              <a:t>ory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11994" y="1376425"/>
            <a:ext cx="1202055" cy="162560"/>
            <a:chOff x="1811994" y="1376425"/>
            <a:chExt cx="1202055" cy="16256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994" y="1378472"/>
              <a:ext cx="1201534" cy="15992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46325" y="1376425"/>
              <a:ext cx="1142365" cy="114300"/>
            </a:xfrm>
            <a:custGeom>
              <a:avLst/>
              <a:gdLst/>
              <a:ahLst/>
              <a:cxnLst/>
              <a:rect l="l" t="t" r="r" b="b"/>
              <a:pathLst>
                <a:path w="1142364" h="114300">
                  <a:moveTo>
                    <a:pt x="1104309" y="38100"/>
                  </a:moveTo>
                  <a:lnTo>
                    <a:pt x="1046734" y="38100"/>
                  </a:lnTo>
                  <a:lnTo>
                    <a:pt x="1046861" y="76200"/>
                  </a:lnTo>
                  <a:lnTo>
                    <a:pt x="1027853" y="76243"/>
                  </a:lnTo>
                  <a:lnTo>
                    <a:pt x="1027938" y="114300"/>
                  </a:lnTo>
                  <a:lnTo>
                    <a:pt x="1142111" y="56896"/>
                  </a:lnTo>
                  <a:lnTo>
                    <a:pt x="1104309" y="38100"/>
                  </a:lnTo>
                  <a:close/>
                </a:path>
                <a:path w="1142364" h="114300">
                  <a:moveTo>
                    <a:pt x="1027768" y="38143"/>
                  </a:moveTo>
                  <a:lnTo>
                    <a:pt x="0" y="40512"/>
                  </a:lnTo>
                  <a:lnTo>
                    <a:pt x="0" y="78612"/>
                  </a:lnTo>
                  <a:lnTo>
                    <a:pt x="1027853" y="76243"/>
                  </a:lnTo>
                  <a:lnTo>
                    <a:pt x="1027768" y="38143"/>
                  </a:lnTo>
                  <a:close/>
                </a:path>
                <a:path w="1142364" h="114300">
                  <a:moveTo>
                    <a:pt x="1046734" y="38100"/>
                  </a:moveTo>
                  <a:lnTo>
                    <a:pt x="1027768" y="38143"/>
                  </a:lnTo>
                  <a:lnTo>
                    <a:pt x="1027853" y="76243"/>
                  </a:lnTo>
                  <a:lnTo>
                    <a:pt x="1046861" y="76200"/>
                  </a:lnTo>
                  <a:lnTo>
                    <a:pt x="1046734" y="38100"/>
                  </a:lnTo>
                  <a:close/>
                </a:path>
                <a:path w="1142364" h="114300">
                  <a:moveTo>
                    <a:pt x="1027684" y="0"/>
                  </a:moveTo>
                  <a:lnTo>
                    <a:pt x="1027768" y="38143"/>
                  </a:lnTo>
                  <a:lnTo>
                    <a:pt x="1104309" y="38100"/>
                  </a:lnTo>
                  <a:lnTo>
                    <a:pt x="1027684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655762" y="1381779"/>
            <a:ext cx="1054100" cy="168910"/>
            <a:chOff x="4655762" y="1381779"/>
            <a:chExt cx="1054100" cy="16891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5762" y="1381779"/>
              <a:ext cx="1054018" cy="1688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689855" y="1386586"/>
              <a:ext cx="1003300" cy="114300"/>
            </a:xfrm>
            <a:custGeom>
              <a:avLst/>
              <a:gdLst/>
              <a:ahLst/>
              <a:cxnLst/>
              <a:rect l="l" t="t" r="r" b="b"/>
              <a:pathLst>
                <a:path w="1003300" h="114300">
                  <a:moveTo>
                    <a:pt x="889127" y="0"/>
                  </a:moveTo>
                  <a:lnTo>
                    <a:pt x="888660" y="38129"/>
                  </a:lnTo>
                  <a:lnTo>
                    <a:pt x="907796" y="38353"/>
                  </a:lnTo>
                  <a:lnTo>
                    <a:pt x="907288" y="76453"/>
                  </a:lnTo>
                  <a:lnTo>
                    <a:pt x="888192" y="76453"/>
                  </a:lnTo>
                  <a:lnTo>
                    <a:pt x="887730" y="114300"/>
                  </a:lnTo>
                  <a:lnTo>
                    <a:pt x="965835" y="76453"/>
                  </a:lnTo>
                  <a:lnTo>
                    <a:pt x="907288" y="76453"/>
                  </a:lnTo>
                  <a:lnTo>
                    <a:pt x="888195" y="76229"/>
                  </a:lnTo>
                  <a:lnTo>
                    <a:pt x="966299" y="76229"/>
                  </a:lnTo>
                  <a:lnTo>
                    <a:pt x="1002792" y="58547"/>
                  </a:lnTo>
                  <a:lnTo>
                    <a:pt x="889127" y="0"/>
                  </a:lnTo>
                  <a:close/>
                </a:path>
                <a:path w="1003300" h="114300">
                  <a:moveTo>
                    <a:pt x="888660" y="38129"/>
                  </a:moveTo>
                  <a:lnTo>
                    <a:pt x="888195" y="76229"/>
                  </a:lnTo>
                  <a:lnTo>
                    <a:pt x="907288" y="76453"/>
                  </a:lnTo>
                  <a:lnTo>
                    <a:pt x="907796" y="38353"/>
                  </a:lnTo>
                  <a:lnTo>
                    <a:pt x="888660" y="38129"/>
                  </a:lnTo>
                  <a:close/>
                </a:path>
                <a:path w="1003300" h="114300">
                  <a:moveTo>
                    <a:pt x="508" y="27686"/>
                  </a:moveTo>
                  <a:lnTo>
                    <a:pt x="0" y="65786"/>
                  </a:lnTo>
                  <a:lnTo>
                    <a:pt x="888195" y="76229"/>
                  </a:lnTo>
                  <a:lnTo>
                    <a:pt x="888660" y="38129"/>
                  </a:lnTo>
                  <a:lnTo>
                    <a:pt x="508" y="27686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213602" y="730250"/>
            <a:ext cx="1948814" cy="1898650"/>
            <a:chOff x="6213602" y="730250"/>
            <a:chExt cx="1948814" cy="189865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4581" y="842771"/>
              <a:ext cx="1420218" cy="16535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226302" y="742950"/>
              <a:ext cx="1923414" cy="1873250"/>
            </a:xfrm>
            <a:custGeom>
              <a:avLst/>
              <a:gdLst/>
              <a:ahLst/>
              <a:cxnLst/>
              <a:rect l="l" t="t" r="r" b="b"/>
              <a:pathLst>
                <a:path w="1923415" h="1873250">
                  <a:moveTo>
                    <a:pt x="0" y="1872995"/>
                  </a:moveTo>
                  <a:lnTo>
                    <a:pt x="1923288" y="1872995"/>
                  </a:lnTo>
                  <a:lnTo>
                    <a:pt x="1923288" y="0"/>
                  </a:lnTo>
                  <a:lnTo>
                    <a:pt x="0" y="0"/>
                  </a:lnTo>
                  <a:lnTo>
                    <a:pt x="0" y="1872995"/>
                  </a:lnTo>
                  <a:close/>
                </a:path>
              </a:pathLst>
            </a:custGeom>
            <a:ln w="25400">
              <a:solidFill>
                <a:srgbClr val="3B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837433" y="4543755"/>
            <a:ext cx="2498725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204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ng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Pas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wo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9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ll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/</a:t>
            </a: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endParaRPr sz="800">
              <a:latin typeface="Trebuchet MS"/>
              <a:cs typeface="Trebuchet MS"/>
            </a:endParaRPr>
          </a:p>
          <a:p>
            <a:pPr marL="981710">
              <a:lnSpc>
                <a:spcPct val="100000"/>
              </a:lnSpc>
              <a:spcBef>
                <a:spcPts val="4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https://docs.microsoft.com/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61233" y="3804615"/>
            <a:ext cx="13493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Scope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tenant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20" dirty="0">
                <a:solidFill>
                  <a:srgbClr val="006FC0"/>
                </a:solidFill>
                <a:latin typeface="Trebuchet MS"/>
                <a:cs typeface="Trebuchet MS"/>
              </a:rPr>
              <a:t>level.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79979" y="3275457"/>
            <a:ext cx="2918460" cy="926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5470">
              <a:lnSpc>
                <a:spcPct val="100000"/>
              </a:lnSpc>
              <a:spcBef>
                <a:spcPts val="95"/>
              </a:spcBef>
            </a:pPr>
            <a:r>
              <a:rPr sz="1000" b="1" spc="114" dirty="0">
                <a:solidFill>
                  <a:srgbClr val="7C5503"/>
                </a:solidFill>
                <a:latin typeface="Trebuchet MS"/>
                <a:cs typeface="Trebuchet MS"/>
              </a:rPr>
              <a:t>A</a:t>
            </a:r>
            <a:r>
              <a:rPr sz="1000" b="1" spc="-30" dirty="0">
                <a:solidFill>
                  <a:srgbClr val="7C5503"/>
                </a:solidFill>
                <a:latin typeface="Trebuchet MS"/>
                <a:cs typeface="Trebuchet MS"/>
              </a:rPr>
              <a:t>z</a:t>
            </a:r>
            <a:r>
              <a:rPr sz="1000" b="1" spc="30" dirty="0">
                <a:solidFill>
                  <a:srgbClr val="7C5503"/>
                </a:solidFill>
                <a:latin typeface="Trebuchet MS"/>
                <a:cs typeface="Trebuchet MS"/>
              </a:rPr>
              <a:t>u</a:t>
            </a:r>
            <a:r>
              <a:rPr sz="1000" b="1" spc="-40" dirty="0">
                <a:solidFill>
                  <a:srgbClr val="7C5503"/>
                </a:solidFill>
                <a:latin typeface="Trebuchet MS"/>
                <a:cs typeface="Trebuchet MS"/>
              </a:rPr>
              <a:t>r</a:t>
            </a:r>
            <a:r>
              <a:rPr sz="1000" b="1" spc="-15" dirty="0">
                <a:solidFill>
                  <a:srgbClr val="7C5503"/>
                </a:solidFill>
                <a:latin typeface="Trebuchet MS"/>
                <a:cs typeface="Trebuchet MS"/>
              </a:rPr>
              <a:t>e</a:t>
            </a:r>
            <a:r>
              <a:rPr sz="1000" b="1" spc="-7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b="1" spc="114" dirty="0">
                <a:solidFill>
                  <a:srgbClr val="7C5503"/>
                </a:solidFill>
                <a:latin typeface="Trebuchet MS"/>
                <a:cs typeface="Trebuchet MS"/>
              </a:rPr>
              <a:t>A</a:t>
            </a:r>
            <a:r>
              <a:rPr sz="1000" b="1" spc="105" dirty="0">
                <a:solidFill>
                  <a:srgbClr val="7C5503"/>
                </a:solidFill>
                <a:latin typeface="Trebuchet MS"/>
                <a:cs typeface="Trebuchet MS"/>
              </a:rPr>
              <a:t>D</a:t>
            </a:r>
            <a:r>
              <a:rPr sz="1000" b="1" spc="-4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b="1" spc="35" dirty="0">
                <a:solidFill>
                  <a:srgbClr val="7C5503"/>
                </a:solidFill>
                <a:latin typeface="Trebuchet MS"/>
                <a:cs typeface="Trebuchet MS"/>
              </a:rPr>
              <a:t>a</a:t>
            </a:r>
            <a:r>
              <a:rPr sz="1000" b="1" spc="50" dirty="0">
                <a:solidFill>
                  <a:srgbClr val="7C5503"/>
                </a:solidFill>
                <a:latin typeface="Trebuchet MS"/>
                <a:cs typeface="Trebuchet MS"/>
              </a:rPr>
              <a:t>d</a:t>
            </a:r>
            <a:r>
              <a:rPr sz="1000" b="1" spc="60" dirty="0">
                <a:solidFill>
                  <a:srgbClr val="7C5503"/>
                </a:solidFill>
                <a:latin typeface="Trebuchet MS"/>
                <a:cs typeface="Trebuchet MS"/>
              </a:rPr>
              <a:t>m</a:t>
            </a:r>
            <a:r>
              <a:rPr sz="1000" b="1" spc="-45" dirty="0">
                <a:solidFill>
                  <a:srgbClr val="7C5503"/>
                </a:solidFill>
                <a:latin typeface="Trebuchet MS"/>
                <a:cs typeface="Trebuchet MS"/>
              </a:rPr>
              <a:t>i</a:t>
            </a:r>
            <a:r>
              <a:rPr sz="1000" b="1" spc="30" dirty="0">
                <a:solidFill>
                  <a:srgbClr val="7C5503"/>
                </a:solidFill>
                <a:latin typeface="Trebuchet MS"/>
                <a:cs typeface="Trebuchet MS"/>
              </a:rPr>
              <a:t>n</a:t>
            </a:r>
            <a:r>
              <a:rPr sz="1000" b="1" spc="-55" dirty="0">
                <a:solidFill>
                  <a:srgbClr val="7C5503"/>
                </a:solidFill>
                <a:latin typeface="Trebuchet MS"/>
                <a:cs typeface="Trebuchet MS"/>
              </a:rPr>
              <a:t>i</a:t>
            </a:r>
            <a:r>
              <a:rPr sz="1000" b="1" spc="35" dirty="0">
                <a:solidFill>
                  <a:srgbClr val="7C5503"/>
                </a:solidFill>
                <a:latin typeface="Trebuchet MS"/>
                <a:cs typeface="Trebuchet MS"/>
              </a:rPr>
              <a:t>s</a:t>
            </a:r>
            <a:r>
              <a:rPr sz="1000" b="1" spc="-10" dirty="0">
                <a:solidFill>
                  <a:srgbClr val="7C5503"/>
                </a:solidFill>
                <a:latin typeface="Trebuchet MS"/>
                <a:cs typeface="Trebuchet MS"/>
              </a:rPr>
              <a:t>tra</a:t>
            </a:r>
            <a:r>
              <a:rPr sz="1000" b="1" spc="-20" dirty="0">
                <a:solidFill>
                  <a:srgbClr val="7C5503"/>
                </a:solidFill>
                <a:latin typeface="Trebuchet MS"/>
                <a:cs typeface="Trebuchet MS"/>
              </a:rPr>
              <a:t>t</a:t>
            </a:r>
            <a:r>
              <a:rPr sz="1000" b="1" spc="40" dirty="0">
                <a:solidFill>
                  <a:srgbClr val="7C5503"/>
                </a:solidFill>
                <a:latin typeface="Trebuchet MS"/>
                <a:cs typeface="Trebuchet MS"/>
              </a:rPr>
              <a:t>o</a:t>
            </a:r>
            <a:r>
              <a:rPr sz="1000" b="1" spc="-50" dirty="0">
                <a:solidFill>
                  <a:srgbClr val="7C5503"/>
                </a:solidFill>
                <a:latin typeface="Trebuchet MS"/>
                <a:cs typeface="Trebuchet MS"/>
              </a:rPr>
              <a:t>r</a:t>
            </a:r>
            <a:r>
              <a:rPr sz="1000" b="1" spc="-7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b="1" spc="-40" dirty="0">
                <a:solidFill>
                  <a:srgbClr val="7C5503"/>
                </a:solidFill>
                <a:latin typeface="Trebuchet MS"/>
                <a:cs typeface="Trebuchet MS"/>
              </a:rPr>
              <a:t>r</a:t>
            </a:r>
            <a:r>
              <a:rPr sz="1000" b="1" spc="40" dirty="0">
                <a:solidFill>
                  <a:srgbClr val="7C5503"/>
                </a:solidFill>
                <a:latin typeface="Trebuchet MS"/>
                <a:cs typeface="Trebuchet MS"/>
              </a:rPr>
              <a:t>o</a:t>
            </a:r>
            <a:r>
              <a:rPr sz="1000" b="1" spc="-40" dirty="0">
                <a:solidFill>
                  <a:srgbClr val="7C5503"/>
                </a:solidFill>
                <a:latin typeface="Trebuchet MS"/>
                <a:cs typeface="Trebuchet MS"/>
              </a:rPr>
              <a:t>l</a:t>
            </a:r>
            <a:r>
              <a:rPr sz="1000" b="1" spc="-5" dirty="0">
                <a:solidFill>
                  <a:srgbClr val="7C5503"/>
                </a:solidFill>
                <a:latin typeface="Trebuchet MS"/>
                <a:cs typeface="Trebuchet MS"/>
              </a:rPr>
              <a:t>e</a:t>
            </a:r>
            <a:r>
              <a:rPr sz="1000" b="1" spc="45" dirty="0">
                <a:solidFill>
                  <a:srgbClr val="7C5503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1030"/>
              </a:spcBef>
              <a:buSzPct val="1125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8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Active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Directory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61233" y="4051503"/>
            <a:ext cx="521334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x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es: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37433" y="4296867"/>
            <a:ext cx="1606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ea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10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s/G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ou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s/R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es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30366" y="3296158"/>
            <a:ext cx="3186430" cy="859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algn="ctr">
              <a:lnSpc>
                <a:spcPct val="100000"/>
              </a:lnSpc>
              <a:spcBef>
                <a:spcPts val="95"/>
              </a:spcBef>
            </a:pPr>
            <a:r>
              <a:rPr sz="1000" b="1" spc="105" dirty="0">
                <a:solidFill>
                  <a:srgbClr val="7C5503"/>
                </a:solidFill>
                <a:latin typeface="Trebuchet MS"/>
                <a:cs typeface="Trebuchet MS"/>
              </a:rPr>
              <a:t>R</a:t>
            </a:r>
            <a:r>
              <a:rPr sz="1000" b="1" spc="110" dirty="0">
                <a:solidFill>
                  <a:srgbClr val="7C5503"/>
                </a:solidFill>
                <a:latin typeface="Trebuchet MS"/>
                <a:cs typeface="Trebuchet MS"/>
              </a:rPr>
              <a:t>B</a:t>
            </a:r>
            <a:r>
              <a:rPr sz="1000" b="1" spc="114" dirty="0">
                <a:solidFill>
                  <a:srgbClr val="7C5503"/>
                </a:solidFill>
                <a:latin typeface="Trebuchet MS"/>
                <a:cs typeface="Trebuchet MS"/>
              </a:rPr>
              <a:t>A</a:t>
            </a:r>
            <a:r>
              <a:rPr sz="1000" b="1" spc="80" dirty="0">
                <a:solidFill>
                  <a:srgbClr val="7C5503"/>
                </a:solidFill>
                <a:latin typeface="Trebuchet MS"/>
                <a:cs typeface="Trebuchet MS"/>
              </a:rPr>
              <a:t>C</a:t>
            </a:r>
            <a:r>
              <a:rPr sz="1000" b="1" spc="-6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b="1" spc="105" dirty="0">
                <a:solidFill>
                  <a:srgbClr val="7C5503"/>
                </a:solidFill>
                <a:latin typeface="Trebuchet MS"/>
                <a:cs typeface="Trebuchet MS"/>
              </a:rPr>
              <a:t>R</a:t>
            </a:r>
            <a:r>
              <a:rPr sz="1000" b="1" spc="40" dirty="0">
                <a:solidFill>
                  <a:srgbClr val="7C5503"/>
                </a:solidFill>
                <a:latin typeface="Trebuchet MS"/>
                <a:cs typeface="Trebuchet MS"/>
              </a:rPr>
              <a:t>o</a:t>
            </a:r>
            <a:r>
              <a:rPr sz="1000" b="1" spc="-40" dirty="0">
                <a:solidFill>
                  <a:srgbClr val="7C5503"/>
                </a:solidFill>
                <a:latin typeface="Trebuchet MS"/>
                <a:cs typeface="Trebuchet MS"/>
              </a:rPr>
              <a:t>l</a:t>
            </a:r>
            <a:r>
              <a:rPr sz="1000" b="1" spc="-5" dirty="0">
                <a:solidFill>
                  <a:srgbClr val="7C5503"/>
                </a:solidFill>
                <a:latin typeface="Trebuchet MS"/>
                <a:cs typeface="Trebuchet MS"/>
              </a:rPr>
              <a:t>e</a:t>
            </a:r>
            <a:r>
              <a:rPr sz="1000" b="1" spc="45" dirty="0">
                <a:solidFill>
                  <a:srgbClr val="7C5503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1025"/>
              </a:spcBef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Scope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specified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levels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(management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group,</a:t>
            </a:r>
            <a:endParaRPr sz="800">
              <a:latin typeface="Trebuchet MS"/>
              <a:cs typeface="Trebuchet MS"/>
            </a:endParaRPr>
          </a:p>
          <a:p>
            <a:pPr marL="184785">
              <a:lnSpc>
                <a:spcPct val="100000"/>
              </a:lnSpc>
              <a:spcBef>
                <a:spcPts val="480"/>
              </a:spcBef>
            </a:pP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su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cr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800" spc="-85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8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ou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ce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oup</a:t>
            </a:r>
            <a:r>
              <a:rPr sz="800" spc="-85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ou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20" dirty="0">
                <a:solidFill>
                  <a:srgbClr val="006FC0"/>
                </a:solidFill>
                <a:latin typeface="Trebuchet MS"/>
                <a:cs typeface="Trebuchet MS"/>
              </a:rPr>
              <a:t>ce).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87566" y="4255109"/>
            <a:ext cx="2483485" cy="39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ea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0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se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"/>
            </a:pPr>
            <a:endParaRPr sz="8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SzPct val="112500"/>
              <a:buFont typeface="Wingdings"/>
              <a:buChar char=""/>
              <a:tabLst>
                <a:tab pos="185420" algn="l"/>
              </a:tabLst>
            </a:pP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Create/manage/delete</a:t>
            </a:r>
            <a:r>
              <a:rPr sz="8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40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05097" y="2682494"/>
            <a:ext cx="289560" cy="596900"/>
            <a:chOff x="3705097" y="2682494"/>
            <a:chExt cx="289560" cy="596900"/>
          </a:xfrm>
        </p:grpSpPr>
        <p:sp>
          <p:nvSpPr>
            <p:cNvPr id="29" name="object 29"/>
            <p:cNvSpPr/>
            <p:nvPr/>
          </p:nvSpPr>
          <p:spPr>
            <a:xfrm>
              <a:off x="3717797" y="2695194"/>
              <a:ext cx="264160" cy="571500"/>
            </a:xfrm>
            <a:custGeom>
              <a:avLst/>
              <a:gdLst/>
              <a:ahLst/>
              <a:cxnLst/>
              <a:rect l="l" t="t" r="r" b="b"/>
              <a:pathLst>
                <a:path w="264160" h="571500">
                  <a:moveTo>
                    <a:pt x="131825" y="0"/>
                  </a:moveTo>
                  <a:lnTo>
                    <a:pt x="0" y="131825"/>
                  </a:lnTo>
                  <a:lnTo>
                    <a:pt x="65912" y="131825"/>
                  </a:lnTo>
                  <a:lnTo>
                    <a:pt x="65912" y="571500"/>
                  </a:lnTo>
                  <a:lnTo>
                    <a:pt x="197738" y="571500"/>
                  </a:lnTo>
                  <a:lnTo>
                    <a:pt x="197738" y="131825"/>
                  </a:lnTo>
                  <a:lnTo>
                    <a:pt x="263651" y="131825"/>
                  </a:lnTo>
                  <a:lnTo>
                    <a:pt x="131825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17797" y="2695194"/>
              <a:ext cx="264160" cy="571500"/>
            </a:xfrm>
            <a:custGeom>
              <a:avLst/>
              <a:gdLst/>
              <a:ahLst/>
              <a:cxnLst/>
              <a:rect l="l" t="t" r="r" b="b"/>
              <a:pathLst>
                <a:path w="264160" h="571500">
                  <a:moveTo>
                    <a:pt x="0" y="131825"/>
                  </a:moveTo>
                  <a:lnTo>
                    <a:pt x="131825" y="0"/>
                  </a:lnTo>
                  <a:lnTo>
                    <a:pt x="263651" y="131825"/>
                  </a:lnTo>
                  <a:lnTo>
                    <a:pt x="197738" y="131825"/>
                  </a:lnTo>
                  <a:lnTo>
                    <a:pt x="197738" y="571500"/>
                  </a:lnTo>
                  <a:lnTo>
                    <a:pt x="65912" y="571500"/>
                  </a:lnTo>
                  <a:lnTo>
                    <a:pt x="65912" y="131825"/>
                  </a:lnTo>
                  <a:lnTo>
                    <a:pt x="0" y="131825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175245" y="2680970"/>
            <a:ext cx="289560" cy="595630"/>
            <a:chOff x="7175245" y="2680970"/>
            <a:chExt cx="289560" cy="595630"/>
          </a:xfrm>
        </p:grpSpPr>
        <p:sp>
          <p:nvSpPr>
            <p:cNvPr id="32" name="object 32"/>
            <p:cNvSpPr/>
            <p:nvPr/>
          </p:nvSpPr>
          <p:spPr>
            <a:xfrm>
              <a:off x="7187945" y="2693670"/>
              <a:ext cx="264160" cy="570230"/>
            </a:xfrm>
            <a:custGeom>
              <a:avLst/>
              <a:gdLst/>
              <a:ahLst/>
              <a:cxnLst/>
              <a:rect l="l" t="t" r="r" b="b"/>
              <a:pathLst>
                <a:path w="264159" h="570229">
                  <a:moveTo>
                    <a:pt x="131825" y="0"/>
                  </a:moveTo>
                  <a:lnTo>
                    <a:pt x="0" y="131825"/>
                  </a:lnTo>
                  <a:lnTo>
                    <a:pt x="65912" y="131825"/>
                  </a:lnTo>
                  <a:lnTo>
                    <a:pt x="65912" y="569976"/>
                  </a:lnTo>
                  <a:lnTo>
                    <a:pt x="197738" y="569976"/>
                  </a:lnTo>
                  <a:lnTo>
                    <a:pt x="197738" y="131825"/>
                  </a:lnTo>
                  <a:lnTo>
                    <a:pt x="263651" y="131825"/>
                  </a:lnTo>
                  <a:lnTo>
                    <a:pt x="131825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87945" y="2693670"/>
              <a:ext cx="264160" cy="570230"/>
            </a:xfrm>
            <a:custGeom>
              <a:avLst/>
              <a:gdLst/>
              <a:ahLst/>
              <a:cxnLst/>
              <a:rect l="l" t="t" r="r" b="b"/>
              <a:pathLst>
                <a:path w="264159" h="570229">
                  <a:moveTo>
                    <a:pt x="0" y="131825"/>
                  </a:moveTo>
                  <a:lnTo>
                    <a:pt x="131825" y="0"/>
                  </a:lnTo>
                  <a:lnTo>
                    <a:pt x="263651" y="131825"/>
                  </a:lnTo>
                  <a:lnTo>
                    <a:pt x="197738" y="131825"/>
                  </a:lnTo>
                  <a:lnTo>
                    <a:pt x="197738" y="569976"/>
                  </a:lnTo>
                  <a:lnTo>
                    <a:pt x="65912" y="569976"/>
                  </a:lnTo>
                  <a:lnTo>
                    <a:pt x="65912" y="131825"/>
                  </a:lnTo>
                  <a:lnTo>
                    <a:pt x="0" y="131825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9670" y="16001"/>
            <a:ext cx="25203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60" dirty="0">
                <a:solidFill>
                  <a:srgbClr val="006FC0"/>
                </a:solidFill>
              </a:rPr>
              <a:t>Single</a:t>
            </a:r>
            <a:r>
              <a:rPr sz="2600" spc="265" dirty="0">
                <a:solidFill>
                  <a:srgbClr val="006FC0"/>
                </a:solidFill>
              </a:rPr>
              <a:t> </a:t>
            </a:r>
            <a:r>
              <a:rPr sz="2600" spc="-300" dirty="0">
                <a:solidFill>
                  <a:srgbClr val="006FC0"/>
                </a:solidFill>
              </a:rPr>
              <a:t>sign-on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250" dirty="0">
                <a:solidFill>
                  <a:srgbClr val="006FC0"/>
                </a:solidFill>
              </a:rPr>
              <a:t>(SSO)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7644" y="830961"/>
            <a:ext cx="5244465" cy="2997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Problem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statement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Why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it?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3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individual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password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3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Difficult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remember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credentials,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it’s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unsecure</a:t>
            </a:r>
            <a:endParaRPr sz="1000">
              <a:latin typeface="Trebuchet MS"/>
              <a:cs typeface="Trebuchet MS"/>
            </a:endParaRPr>
          </a:p>
          <a:p>
            <a:pPr marL="850900" marR="375920" lvl="1" indent="-381000">
              <a:lnSpc>
                <a:spcPct val="150000"/>
              </a:lnSpc>
              <a:spcBef>
                <a:spcPts val="994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leaves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organization,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finding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those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identities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disabling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them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difficult.</a:t>
            </a:r>
            <a:endParaRPr sz="1000">
              <a:latin typeface="Trebuchet MS"/>
              <a:cs typeface="Trebuchet MS"/>
            </a:endParaRPr>
          </a:p>
          <a:p>
            <a:pPr marL="393065" marR="213995" indent="-381000">
              <a:lnSpc>
                <a:spcPct val="150000"/>
              </a:lnSpc>
              <a:spcBef>
                <a:spcPts val="1010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sign-on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allows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sign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once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providers.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3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SSO,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remember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ID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password.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3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1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change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leave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organization,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tied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endParaRPr sz="10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600"/>
              </a:spcBef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i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ea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ma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e.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0532" y="1121283"/>
            <a:ext cx="3147055" cy="287921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915404" y="4171899"/>
            <a:ext cx="75628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</a:t>
            </a:r>
            <a:r>
              <a:rPr sz="800" spc="-10" dirty="0">
                <a:solidFill>
                  <a:srgbClr val="3B4053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3B4053"/>
                </a:solidFill>
                <a:latin typeface="Calibri"/>
                <a:cs typeface="Calibri"/>
              </a:rPr>
              <a:t>e</a:t>
            </a:r>
            <a:r>
              <a:rPr sz="800" dirty="0">
                <a:solidFill>
                  <a:srgbClr val="3B4053"/>
                </a:solidFill>
                <a:latin typeface="Calibri"/>
                <a:cs typeface="Calibri"/>
              </a:rPr>
              <a:t>: </a:t>
            </a:r>
            <a:r>
              <a:rPr sz="800" spc="-10" dirty="0">
                <a:solidFill>
                  <a:srgbClr val="3B4053"/>
                </a:solidFill>
                <a:latin typeface="Calibri"/>
                <a:cs typeface="Calibri"/>
              </a:rPr>
              <a:t>Mi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c</a:t>
            </a:r>
            <a:r>
              <a:rPr sz="800" spc="-10" dirty="0">
                <a:solidFill>
                  <a:srgbClr val="3B4053"/>
                </a:solidFill>
                <a:latin typeface="Calibri"/>
                <a:cs typeface="Calibri"/>
              </a:rPr>
              <a:t>ro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3B4053"/>
                </a:solidFill>
                <a:latin typeface="Calibri"/>
                <a:cs typeface="Calibri"/>
              </a:rPr>
              <a:t>of</a:t>
            </a:r>
            <a:r>
              <a:rPr sz="800" dirty="0">
                <a:solidFill>
                  <a:srgbClr val="3B4053"/>
                </a:solidFill>
                <a:latin typeface="Calibri"/>
                <a:cs typeface="Calibri"/>
              </a:rPr>
              <a:t>t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2338" y="1965198"/>
            <a:ext cx="287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85" dirty="0">
                <a:solidFill>
                  <a:srgbClr val="3A3838"/>
                </a:solidFill>
                <a:latin typeface="Trebuchet MS"/>
                <a:cs typeface="Trebuchet MS"/>
              </a:rPr>
              <a:t>W</a:t>
            </a:r>
            <a:r>
              <a:rPr sz="3600" b="1" spc="-160" dirty="0">
                <a:solidFill>
                  <a:srgbClr val="3A3838"/>
                </a:solidFill>
                <a:latin typeface="Trebuchet MS"/>
                <a:cs typeface="Trebuchet MS"/>
              </a:rPr>
              <a:t>h</a:t>
            </a:r>
            <a:r>
              <a:rPr sz="3600" b="1" spc="-120" dirty="0">
                <a:solidFill>
                  <a:srgbClr val="3A3838"/>
                </a:solidFill>
                <a:latin typeface="Trebuchet MS"/>
                <a:cs typeface="Trebuchet MS"/>
              </a:rPr>
              <a:t>y</a:t>
            </a:r>
            <a:r>
              <a:rPr sz="3600" b="1" spc="-70" dirty="0">
                <a:solidFill>
                  <a:srgbClr val="3A3838"/>
                </a:solidFill>
                <a:latin typeface="Trebuchet MS"/>
                <a:cs typeface="Trebuchet MS"/>
              </a:rPr>
              <a:t> </a:t>
            </a:r>
            <a:r>
              <a:rPr sz="3600" b="1" spc="-345" dirty="0">
                <a:solidFill>
                  <a:srgbClr val="3A3838"/>
                </a:solidFill>
                <a:latin typeface="Trebuchet MS"/>
                <a:cs typeface="Trebuchet MS"/>
              </a:rPr>
              <a:t>w</a:t>
            </a:r>
            <a:r>
              <a:rPr sz="3600" b="1" spc="-250" dirty="0">
                <a:solidFill>
                  <a:srgbClr val="3A3838"/>
                </a:solidFill>
                <a:latin typeface="Trebuchet MS"/>
                <a:cs typeface="Trebuchet MS"/>
              </a:rPr>
              <a:t>e</a:t>
            </a:r>
            <a:r>
              <a:rPr sz="3600" b="1" spc="-60" dirty="0">
                <a:solidFill>
                  <a:srgbClr val="3A3838"/>
                </a:solidFill>
                <a:latin typeface="Trebuchet MS"/>
                <a:cs typeface="Trebuchet MS"/>
              </a:rPr>
              <a:t> </a:t>
            </a:r>
            <a:r>
              <a:rPr sz="3600" b="1" spc="-150" dirty="0">
                <a:solidFill>
                  <a:srgbClr val="3A3838"/>
                </a:solidFill>
                <a:latin typeface="Trebuchet MS"/>
                <a:cs typeface="Trebuchet MS"/>
              </a:rPr>
              <a:t>n</a:t>
            </a:r>
            <a:r>
              <a:rPr sz="3600" b="1" spc="-409" dirty="0">
                <a:solidFill>
                  <a:srgbClr val="3A3838"/>
                </a:solidFill>
                <a:latin typeface="Trebuchet MS"/>
                <a:cs typeface="Trebuchet MS"/>
              </a:rPr>
              <a:t>e</a:t>
            </a:r>
            <a:r>
              <a:rPr sz="3600" b="1" spc="-325" dirty="0">
                <a:solidFill>
                  <a:srgbClr val="3A3838"/>
                </a:solidFill>
                <a:latin typeface="Trebuchet MS"/>
                <a:cs typeface="Trebuchet MS"/>
              </a:rPr>
              <a:t>e</a:t>
            </a:r>
            <a:r>
              <a:rPr sz="3600" b="1" spc="-310" dirty="0">
                <a:solidFill>
                  <a:srgbClr val="3A3838"/>
                </a:solidFill>
                <a:latin typeface="Trebuchet MS"/>
                <a:cs typeface="Trebuchet MS"/>
              </a:rPr>
              <a:t>d</a:t>
            </a:r>
            <a:r>
              <a:rPr sz="3600" b="1" spc="-60" dirty="0">
                <a:solidFill>
                  <a:srgbClr val="3A3838"/>
                </a:solidFill>
                <a:latin typeface="Trebuchet MS"/>
                <a:cs typeface="Trebuchet MS"/>
              </a:rPr>
              <a:t>?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5697" y="2639694"/>
            <a:ext cx="244792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-165" dirty="0">
                <a:solidFill>
                  <a:srgbClr val="3A3838"/>
                </a:solidFill>
                <a:latin typeface="Verdana"/>
                <a:cs typeface="Verdana"/>
              </a:rPr>
              <a:t>C</a:t>
            </a:r>
            <a:r>
              <a:rPr sz="2500" spc="-80" dirty="0">
                <a:solidFill>
                  <a:srgbClr val="3A3838"/>
                </a:solidFill>
                <a:latin typeface="Verdana"/>
                <a:cs typeface="Verdana"/>
              </a:rPr>
              <a:t>l</a:t>
            </a:r>
            <a:r>
              <a:rPr sz="2500" spc="-170" dirty="0">
                <a:solidFill>
                  <a:srgbClr val="3A3838"/>
                </a:solidFill>
                <a:latin typeface="Verdana"/>
                <a:cs typeface="Verdana"/>
              </a:rPr>
              <a:t>oud</a:t>
            </a:r>
            <a:r>
              <a:rPr sz="2500" spc="-260" dirty="0">
                <a:solidFill>
                  <a:srgbClr val="3A3838"/>
                </a:solidFill>
                <a:latin typeface="Verdana"/>
                <a:cs typeface="Verdana"/>
              </a:rPr>
              <a:t> </a:t>
            </a:r>
            <a:r>
              <a:rPr sz="2500" spc="-190" dirty="0">
                <a:solidFill>
                  <a:srgbClr val="3A3838"/>
                </a:solidFill>
                <a:latin typeface="Verdana"/>
                <a:cs typeface="Verdana"/>
              </a:rPr>
              <a:t>C</a:t>
            </a:r>
            <a:r>
              <a:rPr sz="2500" spc="-175" dirty="0">
                <a:solidFill>
                  <a:srgbClr val="3A3838"/>
                </a:solidFill>
                <a:latin typeface="Verdana"/>
                <a:cs typeface="Verdana"/>
              </a:rPr>
              <a:t>o</a:t>
            </a:r>
            <a:r>
              <a:rPr sz="2500" spc="-170" dirty="0">
                <a:solidFill>
                  <a:srgbClr val="3A3838"/>
                </a:solidFill>
                <a:latin typeface="Verdana"/>
                <a:cs typeface="Verdana"/>
              </a:rPr>
              <a:t>mputing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8929" y="67818"/>
            <a:ext cx="33407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4025" algn="l"/>
                <a:tab pos="3327400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6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H</a:t>
            </a:r>
            <a:r>
              <a:rPr sz="2600" u="heavy" spc="-6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</a:t>
            </a:r>
            <a:r>
              <a:rPr sz="2600" u="heavy" spc="3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</a:t>
            </a:r>
            <a:r>
              <a:rPr sz="2600" u="heavy" spc="-1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</a:t>
            </a:r>
            <a:r>
              <a:rPr sz="2600" u="heavy" spc="3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F</a:t>
            </a:r>
            <a:r>
              <a:rPr sz="2600" u="heavy" spc="-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</a:t>
            </a:r>
            <a:r>
              <a:rPr sz="2600" u="heavy" spc="3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</a:t>
            </a:r>
            <a:r>
              <a:rPr sz="2600" u="heavy" spc="-1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</a:t>
            </a:r>
            <a:r>
              <a:rPr sz="2600" u="heavy" spc="3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</a:t>
            </a:r>
            <a:r>
              <a:rPr sz="2600" u="heavy" spc="-2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</a:t>
            </a:r>
            <a:r>
              <a:rPr sz="2600" u="heavy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	</a:t>
            </a:r>
            <a:endParaRPr sz="2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716"/>
            <a:ext cx="9143999" cy="5116065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9170" y="16001"/>
            <a:ext cx="29006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65" dirty="0">
                <a:solidFill>
                  <a:srgbClr val="006FC0"/>
                </a:solidFill>
              </a:rPr>
              <a:t>Multifactor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409" dirty="0">
                <a:solidFill>
                  <a:srgbClr val="006FC0"/>
                </a:solidFill>
              </a:rPr>
              <a:t>authentication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7644" y="2418714"/>
            <a:ext cx="8194675" cy="2185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processes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enable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authentication: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Multi-Factor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Conditional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Access.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3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Multifactor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additional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identities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requiring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elements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fully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authenticate.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3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Something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knows: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might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email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password.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3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Something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has: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might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code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that's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sent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user's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mobile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phone.</a:t>
            </a:r>
            <a:endParaRPr sz="1000">
              <a:latin typeface="Trebuchet MS"/>
              <a:cs typeface="Trebuchet MS"/>
            </a:endParaRPr>
          </a:p>
          <a:p>
            <a:pPr marL="850900" marR="164465" lvl="1" indent="-381000">
              <a:lnSpc>
                <a:spcPct val="150200"/>
              </a:lnSpc>
              <a:spcBef>
                <a:spcPts val="1005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Something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is: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typically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some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sort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biometric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property,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fingerprint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face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scan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that's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mobile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devices.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Segoe UI Symbol"/>
              <a:buChar char="⮚"/>
            </a:pPr>
            <a:endParaRPr sz="13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Recommended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administrative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accounts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6138" y="1190742"/>
            <a:ext cx="1067027" cy="61157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9211" y="1138818"/>
            <a:ext cx="587216" cy="66061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00241" y="982591"/>
            <a:ext cx="534729" cy="942539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1986" y="16001"/>
            <a:ext cx="203453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65" dirty="0">
                <a:solidFill>
                  <a:srgbClr val="006FC0"/>
                </a:solidFill>
              </a:rPr>
              <a:t>Co</a:t>
            </a:r>
            <a:r>
              <a:rPr sz="2600" spc="-475" dirty="0">
                <a:solidFill>
                  <a:srgbClr val="006FC0"/>
                </a:solidFill>
              </a:rPr>
              <a:t>n</a:t>
            </a:r>
            <a:r>
              <a:rPr sz="2600" spc="-745" dirty="0">
                <a:solidFill>
                  <a:srgbClr val="006FC0"/>
                </a:solidFill>
              </a:rPr>
              <a:t>d</a:t>
            </a:r>
            <a:r>
              <a:rPr sz="2600" spc="-400" dirty="0">
                <a:solidFill>
                  <a:srgbClr val="006FC0"/>
                </a:solidFill>
              </a:rPr>
              <a:t>i</a:t>
            </a:r>
            <a:r>
              <a:rPr sz="2600" spc="-434" dirty="0">
                <a:solidFill>
                  <a:srgbClr val="006FC0"/>
                </a:solidFill>
              </a:rPr>
              <a:t>t</a:t>
            </a:r>
            <a:r>
              <a:rPr sz="2600" spc="-345" dirty="0">
                <a:solidFill>
                  <a:srgbClr val="006FC0"/>
                </a:solidFill>
              </a:rPr>
              <a:t>i</a:t>
            </a:r>
            <a:r>
              <a:rPr sz="2600" spc="-790" dirty="0">
                <a:solidFill>
                  <a:srgbClr val="006FC0"/>
                </a:solidFill>
              </a:rPr>
              <a:t>o</a:t>
            </a:r>
            <a:r>
              <a:rPr sz="2600" spc="-300" dirty="0">
                <a:solidFill>
                  <a:srgbClr val="006FC0"/>
                </a:solidFill>
              </a:rPr>
              <a:t>n</a:t>
            </a:r>
            <a:r>
              <a:rPr sz="2600" spc="-455" dirty="0">
                <a:solidFill>
                  <a:srgbClr val="006FC0"/>
                </a:solidFill>
              </a:rPr>
              <a:t>a</a:t>
            </a:r>
            <a:r>
              <a:rPr sz="2600" spc="-409" dirty="0">
                <a:solidFill>
                  <a:srgbClr val="006FC0"/>
                </a:solidFill>
              </a:rPr>
              <a:t>l</a:t>
            </a:r>
            <a:r>
              <a:rPr sz="2600" spc="325" dirty="0">
                <a:solidFill>
                  <a:srgbClr val="006FC0"/>
                </a:solidFill>
              </a:rPr>
              <a:t> </a:t>
            </a:r>
            <a:r>
              <a:rPr sz="2600" spc="-640" dirty="0">
                <a:solidFill>
                  <a:srgbClr val="006FC0"/>
                </a:solidFill>
              </a:rPr>
              <a:t>A</a:t>
            </a:r>
            <a:r>
              <a:rPr sz="2600" spc="-325" dirty="0">
                <a:solidFill>
                  <a:srgbClr val="006FC0"/>
                </a:solidFill>
              </a:rPr>
              <a:t>cc</a:t>
            </a:r>
            <a:r>
              <a:rPr sz="2600" spc="-310" dirty="0">
                <a:solidFill>
                  <a:srgbClr val="006FC0"/>
                </a:solidFill>
              </a:rPr>
              <a:t>e</a:t>
            </a:r>
            <a:r>
              <a:rPr sz="2600" spc="-190" dirty="0">
                <a:solidFill>
                  <a:srgbClr val="006FC0"/>
                </a:solidFill>
              </a:rPr>
              <a:t>s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9557" y="774318"/>
            <a:ext cx="689610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Active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Directory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Conditional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grant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(or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deny)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signals.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994"/>
              </a:spcBef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Who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(Administrator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normal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user)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1010"/>
              </a:spcBef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Where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(usual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unexpected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location?)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994"/>
              </a:spcBef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device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requesting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(is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device?)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00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signals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5" dirty="0">
                <a:solidFill>
                  <a:srgbClr val="006FC0"/>
                </a:solidFill>
                <a:latin typeface="Trebuchet MS"/>
                <a:cs typeface="Trebuchet MS"/>
              </a:rPr>
              <a:t>AAD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decide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allow,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deny,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require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5" dirty="0">
                <a:solidFill>
                  <a:srgbClr val="006FC0"/>
                </a:solidFill>
                <a:latin typeface="Trebuchet MS"/>
                <a:cs typeface="Trebuchet MS"/>
              </a:rPr>
              <a:t>MFA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access.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0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Multi-authentication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sign-in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signals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unusual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(like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unexpected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location)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94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Premium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P1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P2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license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6384" y="4762601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2791" y="3622867"/>
            <a:ext cx="474209" cy="51904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0181" y="2494026"/>
            <a:ext cx="652559" cy="6858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67092" y="1487699"/>
            <a:ext cx="570205" cy="42618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511795" y="2028444"/>
            <a:ext cx="76200" cy="356235"/>
          </a:xfrm>
          <a:custGeom>
            <a:avLst/>
            <a:gdLst/>
            <a:ahLst/>
            <a:cxnLst/>
            <a:rect l="l" t="t" r="r" b="b"/>
            <a:pathLst>
              <a:path w="76200" h="356235">
                <a:moveTo>
                  <a:pt x="44450" y="63500"/>
                </a:moveTo>
                <a:lnTo>
                  <a:pt x="31750" y="63500"/>
                </a:lnTo>
                <a:lnTo>
                  <a:pt x="31750" y="356107"/>
                </a:lnTo>
                <a:lnTo>
                  <a:pt x="44450" y="356107"/>
                </a:lnTo>
                <a:lnTo>
                  <a:pt x="44450" y="63500"/>
                </a:lnTo>
                <a:close/>
              </a:path>
              <a:path w="76200" h="35623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5623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829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11795" y="3323844"/>
            <a:ext cx="76200" cy="23075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2561" y="2729490"/>
            <a:ext cx="4824981" cy="2010142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3514" y="16001"/>
            <a:ext cx="34905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80" dirty="0">
                <a:solidFill>
                  <a:srgbClr val="006FC0"/>
                </a:solidFill>
              </a:rPr>
              <a:t>Conditional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295" dirty="0">
                <a:solidFill>
                  <a:srgbClr val="006FC0"/>
                </a:solidFill>
              </a:rPr>
              <a:t>access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330" dirty="0">
                <a:solidFill>
                  <a:srgbClr val="006FC0"/>
                </a:solidFill>
              </a:rPr>
              <a:t>use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240" dirty="0">
                <a:solidFill>
                  <a:srgbClr val="006FC0"/>
                </a:solidFill>
              </a:rPr>
              <a:t>cases?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1036" y="896873"/>
            <a:ext cx="8683625" cy="2451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Require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multifactor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app.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specify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whether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users,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just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administrators,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require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multifactor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authentication.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Choose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whether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multifactor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required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all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networks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just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untrusted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ones.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Require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approved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client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apps.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000">
              <a:lnSpc>
                <a:spcPct val="150000"/>
              </a:lnSpc>
              <a:spcBef>
                <a:spcPts val="505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example,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allow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Office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365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mobile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device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approved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client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apps,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Outlook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mobile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app.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Require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devices.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device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meets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compliance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requirements.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Block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untrusted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unknown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unexpected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locations.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1115" y="4727549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6245" y="3129373"/>
            <a:ext cx="3842339" cy="1602045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486" y="16001"/>
            <a:ext cx="31756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60" dirty="0">
                <a:solidFill>
                  <a:srgbClr val="006FC0"/>
                </a:solidFill>
              </a:rPr>
              <a:t>Passwordless</a:t>
            </a:r>
            <a:r>
              <a:rPr sz="2600" spc="285" dirty="0">
                <a:solidFill>
                  <a:srgbClr val="006FC0"/>
                </a:solidFill>
              </a:rPr>
              <a:t> </a:t>
            </a:r>
            <a:r>
              <a:rPr sz="2600" spc="-409" dirty="0">
                <a:solidFill>
                  <a:srgbClr val="006FC0"/>
                </a:solidFill>
              </a:rPr>
              <a:t>authentication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44565" y="876071"/>
            <a:ext cx="2555240" cy="386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8890" indent="-381635">
              <a:lnSpc>
                <a:spcPct val="150000"/>
              </a:lnSpc>
              <a:spcBef>
                <a:spcPts val="100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135" dirty="0">
                <a:solidFill>
                  <a:srgbClr val="006FC0"/>
                </a:solidFill>
                <a:latin typeface="Trebuchet MS"/>
                <a:cs typeface="Trebuchet MS"/>
              </a:rPr>
              <a:t>89%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breaches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involve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weak,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default,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stolen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passwords.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155" dirty="0">
                <a:solidFill>
                  <a:srgbClr val="006FC0"/>
                </a:solidFill>
                <a:latin typeface="Trebuchet MS"/>
                <a:cs typeface="Trebuchet MS"/>
              </a:rPr>
              <a:t>MFA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Better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than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passwords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"/>
            </a:pP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Ease-of-use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challenges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Wingdings"/>
              <a:buChar char=""/>
            </a:pPr>
            <a:endParaRPr sz="9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Passwordless</a:t>
            </a:r>
            <a:endParaRPr sz="1000">
              <a:latin typeface="Trebuchet MS"/>
              <a:cs typeface="Trebuchet MS"/>
            </a:endParaRPr>
          </a:p>
          <a:p>
            <a:pPr marL="850900" marR="5080" indent="-381000">
              <a:lnSpc>
                <a:spcPct val="150000"/>
              </a:lnSpc>
              <a:spcBef>
                <a:spcPts val="509"/>
              </a:spcBef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End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longer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create,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store or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remember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 passwords.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Sign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look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tap.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Passwordless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hello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business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"/>
            </a:pPr>
            <a:endParaRPr sz="9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Authenticator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"/>
            </a:pPr>
            <a:endParaRPr sz="95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FIDO2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Key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1178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19" y="1069612"/>
            <a:ext cx="5614456" cy="2768055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4579" y="16001"/>
            <a:ext cx="32296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30" dirty="0">
                <a:solidFill>
                  <a:srgbClr val="006FC0"/>
                </a:solidFill>
              </a:rPr>
              <a:t>Windows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455" dirty="0">
                <a:solidFill>
                  <a:srgbClr val="006FC0"/>
                </a:solidFill>
              </a:rPr>
              <a:t>hello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for</a:t>
            </a:r>
            <a:r>
              <a:rPr sz="2600" spc="315" dirty="0">
                <a:solidFill>
                  <a:srgbClr val="006FC0"/>
                </a:solidFill>
              </a:rPr>
              <a:t> </a:t>
            </a:r>
            <a:r>
              <a:rPr sz="2600" spc="-315" dirty="0">
                <a:solidFill>
                  <a:srgbClr val="006FC0"/>
                </a:solidFill>
              </a:rPr>
              <a:t>business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59046" y="898042"/>
            <a:ext cx="3358515" cy="165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Ideal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information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workers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own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designated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PC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Biometric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sign-in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Facial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recognition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Fingerprint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recognition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4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digit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0" dirty="0">
                <a:solidFill>
                  <a:srgbClr val="006FC0"/>
                </a:solidFill>
                <a:latin typeface="Trebuchet MS"/>
                <a:cs typeface="Trebuchet MS"/>
              </a:rPr>
              <a:t>PIN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1178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994" y="1017011"/>
            <a:ext cx="3832680" cy="215329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819400"/>
            <a:ext cx="3925824" cy="1895856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4995" y="16001"/>
            <a:ext cx="26689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60" dirty="0">
                <a:solidFill>
                  <a:srgbClr val="006FC0"/>
                </a:solidFill>
              </a:rPr>
              <a:t>Microsoft</a:t>
            </a:r>
            <a:r>
              <a:rPr sz="2600" spc="275" dirty="0">
                <a:solidFill>
                  <a:srgbClr val="006FC0"/>
                </a:solidFill>
              </a:rPr>
              <a:t> </a:t>
            </a:r>
            <a:r>
              <a:rPr sz="2600" spc="-405" dirty="0">
                <a:solidFill>
                  <a:srgbClr val="006FC0"/>
                </a:solidFill>
              </a:rPr>
              <a:t>Authenticator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91178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363" y="760476"/>
            <a:ext cx="5477256" cy="35112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802884" y="1412240"/>
            <a:ext cx="290512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mobile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devices.</a:t>
            </a:r>
            <a:endParaRPr sz="10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spcBef>
                <a:spcPts val="50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Get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push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notification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verify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identity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biometric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PIN.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4325" y="16001"/>
            <a:ext cx="6921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20" dirty="0">
                <a:solidFill>
                  <a:srgbClr val="006FC0"/>
                </a:solidFill>
              </a:rPr>
              <a:t>F</a:t>
            </a:r>
            <a:r>
              <a:rPr sz="2600" spc="-320" dirty="0">
                <a:solidFill>
                  <a:srgbClr val="006FC0"/>
                </a:solidFill>
              </a:rPr>
              <a:t>I</a:t>
            </a:r>
            <a:r>
              <a:rPr sz="2600" spc="-260" dirty="0">
                <a:solidFill>
                  <a:srgbClr val="006FC0"/>
                </a:solidFill>
              </a:rPr>
              <a:t>D</a:t>
            </a:r>
            <a:r>
              <a:rPr sz="2600" spc="-850" dirty="0">
                <a:solidFill>
                  <a:srgbClr val="006FC0"/>
                </a:solidFill>
              </a:rPr>
              <a:t>O</a:t>
            </a:r>
            <a:r>
              <a:rPr sz="2600" spc="-190" dirty="0">
                <a:solidFill>
                  <a:srgbClr val="006FC0"/>
                </a:solidFill>
              </a:rPr>
              <a:t>2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90771" y="2387345"/>
            <a:ext cx="3417570" cy="20948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Fast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Online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(FIDO2)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Standards-based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passwordless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WebAuthN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CTAP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standards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final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shared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devices.</a:t>
            </a:r>
            <a:endParaRPr sz="1000">
              <a:latin typeface="Trebuchet MS"/>
              <a:cs typeface="Trebuchet MS"/>
            </a:endParaRPr>
          </a:p>
          <a:p>
            <a:pPr marL="393700" marR="353695" indent="-381000">
              <a:lnSpc>
                <a:spcPct val="150000"/>
              </a:lnSpc>
              <a:spcBef>
                <a:spcPts val="50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Replace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passwords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key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using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multifactor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authentication.</a:t>
            </a:r>
            <a:endParaRPr sz="10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spcBef>
                <a:spcPts val="490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FIDO2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keys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typically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USB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devices,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but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could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Bluetooth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NFC.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1178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2680" y="809544"/>
            <a:ext cx="1561899" cy="13374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692" y="1141475"/>
            <a:ext cx="3720084" cy="2755392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360" dirty="0"/>
              <a:t>R</a:t>
            </a:r>
            <a:r>
              <a:rPr spc="-65" dirty="0"/>
              <a:t>B</a:t>
            </a:r>
            <a:r>
              <a:rPr spc="-50" dirty="0"/>
              <a:t>A</a:t>
            </a:r>
            <a:r>
              <a:rPr dirty="0"/>
              <a:t>C</a:t>
            </a:r>
          </a:p>
          <a:p>
            <a:pPr marL="55244" algn="ctr">
              <a:lnSpc>
                <a:spcPct val="100000"/>
              </a:lnSpc>
              <a:spcBef>
                <a:spcPts val="520"/>
              </a:spcBef>
            </a:pPr>
            <a:r>
              <a:rPr sz="1200" b="0" spc="-45" dirty="0">
                <a:latin typeface="Verdana"/>
                <a:cs typeface="Verdana"/>
              </a:rPr>
              <a:t>R</a:t>
            </a:r>
            <a:r>
              <a:rPr sz="1200" b="0" spc="-75" dirty="0">
                <a:latin typeface="Verdana"/>
                <a:cs typeface="Verdana"/>
              </a:rPr>
              <a:t>ol</a:t>
            </a:r>
            <a:r>
              <a:rPr sz="1200" b="0" spc="-120" dirty="0">
                <a:latin typeface="Verdana"/>
                <a:cs typeface="Verdana"/>
              </a:rPr>
              <a:t>e</a:t>
            </a:r>
            <a:r>
              <a:rPr sz="1200" b="0" spc="-105" dirty="0">
                <a:latin typeface="Verdana"/>
                <a:cs typeface="Verdana"/>
              </a:rPr>
              <a:t>-</a:t>
            </a:r>
            <a:r>
              <a:rPr sz="1200" b="0" spc="-85" dirty="0">
                <a:latin typeface="Verdana"/>
                <a:cs typeface="Verdana"/>
              </a:rPr>
              <a:t>based</a:t>
            </a:r>
            <a:r>
              <a:rPr sz="1200" b="0" spc="-100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ac</a:t>
            </a:r>
            <a:r>
              <a:rPr sz="1200" b="0" spc="-85" dirty="0">
                <a:latin typeface="Verdana"/>
                <a:cs typeface="Verdana"/>
              </a:rPr>
              <a:t>cess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co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70" dirty="0">
                <a:latin typeface="Verdana"/>
                <a:cs typeface="Verdana"/>
              </a:rPr>
              <a:t>trol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2782" y="16001"/>
            <a:ext cx="30130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80" dirty="0">
                <a:solidFill>
                  <a:srgbClr val="006FC0"/>
                </a:solidFill>
              </a:rPr>
              <a:t>Role-based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295" dirty="0">
                <a:solidFill>
                  <a:srgbClr val="006FC0"/>
                </a:solidFill>
              </a:rPr>
              <a:t>access</a:t>
            </a:r>
            <a:r>
              <a:rPr sz="2600" spc="300" dirty="0">
                <a:solidFill>
                  <a:srgbClr val="006FC0"/>
                </a:solidFill>
              </a:rPr>
              <a:t> </a:t>
            </a:r>
            <a:r>
              <a:rPr sz="2600" spc="-430" dirty="0">
                <a:solidFill>
                  <a:srgbClr val="006FC0"/>
                </a:solidFill>
              </a:rPr>
              <a:t>control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5432" y="592305"/>
            <a:ext cx="4740275" cy="43205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RBAC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system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allows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who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600"/>
              </a:spcBef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those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people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those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Consists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elements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Who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resources?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1307465" lvl="2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1307465" algn="l"/>
                <a:tab pos="13081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principal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gets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permissions.</a:t>
            </a:r>
            <a:endParaRPr sz="1000">
              <a:latin typeface="Trebuchet MS"/>
              <a:cs typeface="Trebuchet MS"/>
            </a:endParaRPr>
          </a:p>
          <a:p>
            <a:pPr marL="1307465">
              <a:lnSpc>
                <a:spcPct val="100000"/>
              </a:lnSpc>
              <a:spcBef>
                <a:spcPts val="605"/>
              </a:spcBef>
            </a:pP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could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user,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group,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principal.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those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resources?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1307465" lvl="2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1307465" algn="l"/>
                <a:tab pos="13081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Role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definition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collection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permissions.</a:t>
            </a:r>
            <a:endParaRPr sz="10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Scope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access?</a:t>
            </a:r>
            <a:endParaRPr sz="1000">
              <a:latin typeface="Trebuchet MS"/>
              <a:cs typeface="Trebuchet MS"/>
            </a:endParaRPr>
          </a:p>
          <a:p>
            <a:pPr marL="1307465" marR="554990" lvl="2" indent="-381000">
              <a:lnSpc>
                <a:spcPct val="150000"/>
              </a:lnSpc>
              <a:spcBef>
                <a:spcPts val="505"/>
              </a:spcBef>
              <a:buSzPct val="90000"/>
              <a:buFont typeface="Segoe UI Symbol"/>
              <a:buChar char="⮚"/>
              <a:tabLst>
                <a:tab pos="1307465" algn="l"/>
                <a:tab pos="1308100" algn="l"/>
              </a:tabLst>
            </a:pP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way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constrain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where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those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permissions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applicable.</a:t>
            </a:r>
            <a:endParaRPr sz="10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assign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account</a:t>
            </a:r>
            <a:endParaRPr sz="1000">
              <a:latin typeface="Trebuchet MS"/>
              <a:cs typeface="Trebuchet MS"/>
            </a:endParaRPr>
          </a:p>
          <a:p>
            <a:pPr marL="393700" marR="592455" indent="-381000">
              <a:lnSpc>
                <a:spcPct val="150000"/>
              </a:lnSpc>
              <a:spcBef>
                <a:spcPts val="4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custom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assign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custom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permissions</a:t>
            </a:r>
            <a:endParaRPr sz="1000">
              <a:latin typeface="Trebuchet MS"/>
              <a:cs typeface="Trebuchet MS"/>
            </a:endParaRPr>
          </a:p>
          <a:p>
            <a:pPr marL="393700" marR="665480" indent="-381000">
              <a:lnSpc>
                <a:spcPct val="150000"/>
              </a:lnSpc>
              <a:spcBef>
                <a:spcPts val="50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assign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portal,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CLI,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PowerShell,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SDKs,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REST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APIs.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4939" y="2433519"/>
            <a:ext cx="3884532" cy="2108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5211" y="875938"/>
            <a:ext cx="3095243" cy="1257661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8254" y="2194051"/>
            <a:ext cx="41776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Zero</a:t>
            </a:r>
            <a:r>
              <a:rPr sz="4000" b="0" spc="50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b="0" spc="-430" dirty="0">
                <a:solidFill>
                  <a:srgbClr val="FFFFFF"/>
                </a:solidFill>
                <a:latin typeface="Lucida Sans Unicode"/>
                <a:cs typeface="Lucida Sans Unicode"/>
              </a:rPr>
              <a:t>Trust</a:t>
            </a:r>
            <a:r>
              <a:rPr sz="4000" b="0" spc="5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000" b="0" spc="-515" dirty="0">
                <a:solidFill>
                  <a:srgbClr val="FFFFFF"/>
                </a:solidFill>
                <a:latin typeface="Lucida Sans Unicode"/>
                <a:cs typeface="Lucida Sans Unicode"/>
              </a:rPr>
              <a:t>principles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7116" y="1553844"/>
            <a:ext cx="5378450" cy="1556385"/>
            <a:chOff x="1817116" y="1553844"/>
            <a:chExt cx="5378450" cy="1556385"/>
          </a:xfrm>
        </p:grpSpPr>
        <p:sp>
          <p:nvSpPr>
            <p:cNvPr id="5" name="object 5"/>
            <p:cNvSpPr/>
            <p:nvPr/>
          </p:nvSpPr>
          <p:spPr>
            <a:xfrm>
              <a:off x="1817116" y="1553844"/>
              <a:ext cx="1045210" cy="522605"/>
            </a:xfrm>
            <a:custGeom>
              <a:avLst/>
              <a:gdLst/>
              <a:ahLst/>
              <a:cxnLst/>
              <a:rect l="l" t="t" r="r" b="b"/>
              <a:pathLst>
                <a:path w="1045210" h="522605">
                  <a:moveTo>
                    <a:pt x="49656" y="60578"/>
                  </a:moveTo>
                  <a:lnTo>
                    <a:pt x="10286" y="66801"/>
                  </a:lnTo>
                  <a:lnTo>
                    <a:pt x="0" y="67690"/>
                  </a:lnTo>
                  <a:lnTo>
                    <a:pt x="1269" y="80390"/>
                  </a:lnTo>
                  <a:lnTo>
                    <a:pt x="11429" y="79501"/>
                  </a:lnTo>
                  <a:lnTo>
                    <a:pt x="23240" y="77850"/>
                  </a:lnTo>
                  <a:lnTo>
                    <a:pt x="35940" y="75945"/>
                  </a:lnTo>
                  <a:lnTo>
                    <a:pt x="52069" y="73025"/>
                  </a:lnTo>
                  <a:lnTo>
                    <a:pt x="49656" y="60578"/>
                  </a:lnTo>
                  <a:close/>
                </a:path>
                <a:path w="1045210" h="522605">
                  <a:moveTo>
                    <a:pt x="136778" y="42925"/>
                  </a:moveTo>
                  <a:lnTo>
                    <a:pt x="131571" y="44068"/>
                  </a:lnTo>
                  <a:lnTo>
                    <a:pt x="95376" y="51562"/>
                  </a:lnTo>
                  <a:lnTo>
                    <a:pt x="86994" y="53212"/>
                  </a:lnTo>
                  <a:lnTo>
                    <a:pt x="89534" y="65658"/>
                  </a:lnTo>
                  <a:lnTo>
                    <a:pt x="97916" y="64007"/>
                  </a:lnTo>
                  <a:lnTo>
                    <a:pt x="134111" y="56514"/>
                  </a:lnTo>
                  <a:lnTo>
                    <a:pt x="139319" y="55371"/>
                  </a:lnTo>
                  <a:lnTo>
                    <a:pt x="136778" y="42925"/>
                  </a:lnTo>
                  <a:close/>
                </a:path>
                <a:path w="1045210" h="522605">
                  <a:moveTo>
                    <a:pt x="224027" y="25653"/>
                  </a:moveTo>
                  <a:lnTo>
                    <a:pt x="191261" y="31876"/>
                  </a:lnTo>
                  <a:lnTo>
                    <a:pt x="174116" y="35305"/>
                  </a:lnTo>
                  <a:lnTo>
                    <a:pt x="176529" y="47751"/>
                  </a:lnTo>
                  <a:lnTo>
                    <a:pt x="193675" y="44322"/>
                  </a:lnTo>
                  <a:lnTo>
                    <a:pt x="226440" y="38100"/>
                  </a:lnTo>
                  <a:lnTo>
                    <a:pt x="224027" y="25653"/>
                  </a:lnTo>
                  <a:close/>
                </a:path>
                <a:path w="1045210" h="522605">
                  <a:moveTo>
                    <a:pt x="312038" y="11302"/>
                  </a:moveTo>
                  <a:lnTo>
                    <a:pt x="277367" y="16255"/>
                  </a:lnTo>
                  <a:lnTo>
                    <a:pt x="261619" y="19050"/>
                  </a:lnTo>
                  <a:lnTo>
                    <a:pt x="263778" y="31495"/>
                  </a:lnTo>
                  <a:lnTo>
                    <a:pt x="279526" y="28828"/>
                  </a:lnTo>
                  <a:lnTo>
                    <a:pt x="313816" y="23875"/>
                  </a:lnTo>
                  <a:lnTo>
                    <a:pt x="312038" y="11302"/>
                  </a:lnTo>
                  <a:close/>
                </a:path>
                <a:path w="1045210" h="522605">
                  <a:moveTo>
                    <a:pt x="400811" y="2031"/>
                  </a:moveTo>
                  <a:lnTo>
                    <a:pt x="367156" y="4571"/>
                  </a:lnTo>
                  <a:lnTo>
                    <a:pt x="350011" y="6476"/>
                  </a:lnTo>
                  <a:lnTo>
                    <a:pt x="351535" y="19176"/>
                  </a:lnTo>
                  <a:lnTo>
                    <a:pt x="368681" y="17144"/>
                  </a:lnTo>
                  <a:lnTo>
                    <a:pt x="401827" y="14604"/>
                  </a:lnTo>
                  <a:lnTo>
                    <a:pt x="400811" y="2031"/>
                  </a:lnTo>
                  <a:close/>
                </a:path>
                <a:path w="1045210" h="522605">
                  <a:moveTo>
                    <a:pt x="489890" y="12700"/>
                  </a:moveTo>
                  <a:lnTo>
                    <a:pt x="456183" y="12700"/>
                  </a:lnTo>
                  <a:lnTo>
                    <a:pt x="477392" y="13080"/>
                  </a:lnTo>
                  <a:lnTo>
                    <a:pt x="489838" y="13715"/>
                  </a:lnTo>
                  <a:lnTo>
                    <a:pt x="489890" y="12700"/>
                  </a:lnTo>
                  <a:close/>
                </a:path>
                <a:path w="1045210" h="522605">
                  <a:moveTo>
                    <a:pt x="456056" y="0"/>
                  </a:moveTo>
                  <a:lnTo>
                    <a:pt x="439292" y="253"/>
                  </a:lnTo>
                  <a:lnTo>
                    <a:pt x="439419" y="12953"/>
                  </a:lnTo>
                  <a:lnTo>
                    <a:pt x="456183" y="12700"/>
                  </a:lnTo>
                  <a:lnTo>
                    <a:pt x="489890" y="12700"/>
                  </a:lnTo>
                  <a:lnTo>
                    <a:pt x="490473" y="1142"/>
                  </a:lnTo>
                  <a:lnTo>
                    <a:pt x="477519" y="380"/>
                  </a:lnTo>
                  <a:lnTo>
                    <a:pt x="456056" y="0"/>
                  </a:lnTo>
                  <a:close/>
                </a:path>
                <a:path w="1045210" h="522605">
                  <a:moveTo>
                    <a:pt x="528954" y="4699"/>
                  </a:moveTo>
                  <a:lnTo>
                    <a:pt x="527303" y="17271"/>
                  </a:lnTo>
                  <a:lnTo>
                    <a:pt x="537717" y="18668"/>
                  </a:lnTo>
                  <a:lnTo>
                    <a:pt x="556513" y="22225"/>
                  </a:lnTo>
                  <a:lnTo>
                    <a:pt x="574675" y="26669"/>
                  </a:lnTo>
                  <a:lnTo>
                    <a:pt x="575944" y="27050"/>
                  </a:lnTo>
                  <a:lnTo>
                    <a:pt x="579754" y="14858"/>
                  </a:lnTo>
                  <a:lnTo>
                    <a:pt x="577722" y="14224"/>
                  </a:lnTo>
                  <a:lnTo>
                    <a:pt x="558926" y="9778"/>
                  </a:lnTo>
                  <a:lnTo>
                    <a:pt x="539495" y="6095"/>
                  </a:lnTo>
                  <a:lnTo>
                    <a:pt x="528954" y="4699"/>
                  </a:lnTo>
                  <a:close/>
                </a:path>
                <a:path w="1045210" h="522605">
                  <a:moveTo>
                    <a:pt x="616331" y="28066"/>
                  </a:moveTo>
                  <a:lnTo>
                    <a:pt x="610996" y="39496"/>
                  </a:lnTo>
                  <a:lnTo>
                    <a:pt x="624332" y="45846"/>
                  </a:lnTo>
                  <a:lnTo>
                    <a:pt x="640207" y="54863"/>
                  </a:lnTo>
                  <a:lnTo>
                    <a:pt x="654557" y="63880"/>
                  </a:lnTo>
                  <a:lnTo>
                    <a:pt x="661415" y="53212"/>
                  </a:lnTo>
                  <a:lnTo>
                    <a:pt x="646557" y="43814"/>
                  </a:lnTo>
                  <a:lnTo>
                    <a:pt x="629665" y="34289"/>
                  </a:lnTo>
                  <a:lnTo>
                    <a:pt x="616331" y="28066"/>
                  </a:lnTo>
                  <a:close/>
                </a:path>
                <a:path w="1045210" h="522605">
                  <a:moveTo>
                    <a:pt x="692531" y="76200"/>
                  </a:moveTo>
                  <a:lnTo>
                    <a:pt x="684657" y="86232"/>
                  </a:lnTo>
                  <a:lnTo>
                    <a:pt x="688847" y="89407"/>
                  </a:lnTo>
                  <a:lnTo>
                    <a:pt x="704976" y="103250"/>
                  </a:lnTo>
                  <a:lnTo>
                    <a:pt x="721232" y="117982"/>
                  </a:lnTo>
                  <a:lnTo>
                    <a:pt x="722376" y="119125"/>
                  </a:lnTo>
                  <a:lnTo>
                    <a:pt x="731265" y="109981"/>
                  </a:lnTo>
                  <a:lnTo>
                    <a:pt x="729741" y="108457"/>
                  </a:lnTo>
                  <a:lnTo>
                    <a:pt x="713232" y="93471"/>
                  </a:lnTo>
                  <a:lnTo>
                    <a:pt x="696594" y="79501"/>
                  </a:lnTo>
                  <a:lnTo>
                    <a:pt x="692531" y="76200"/>
                  </a:lnTo>
                  <a:close/>
                </a:path>
                <a:path w="1045210" h="522605">
                  <a:moveTo>
                    <a:pt x="758444" y="137032"/>
                  </a:moveTo>
                  <a:lnTo>
                    <a:pt x="749300" y="145922"/>
                  </a:lnTo>
                  <a:lnTo>
                    <a:pt x="753363" y="149987"/>
                  </a:lnTo>
                  <a:lnTo>
                    <a:pt x="769238" y="167131"/>
                  </a:lnTo>
                  <a:lnTo>
                    <a:pt x="783589" y="183006"/>
                  </a:lnTo>
                  <a:lnTo>
                    <a:pt x="792988" y="174497"/>
                  </a:lnTo>
                  <a:lnTo>
                    <a:pt x="778509" y="158368"/>
                  </a:lnTo>
                  <a:lnTo>
                    <a:pt x="762381" y="141096"/>
                  </a:lnTo>
                  <a:lnTo>
                    <a:pt x="758444" y="137032"/>
                  </a:lnTo>
                  <a:close/>
                </a:path>
                <a:path w="1045210" h="522605">
                  <a:moveTo>
                    <a:pt x="817752" y="203834"/>
                  </a:moveTo>
                  <a:lnTo>
                    <a:pt x="807973" y="211962"/>
                  </a:lnTo>
                  <a:lnTo>
                    <a:pt x="831214" y="240410"/>
                  </a:lnTo>
                  <a:lnTo>
                    <a:pt x="839723" y="251332"/>
                  </a:lnTo>
                  <a:lnTo>
                    <a:pt x="849757" y="243585"/>
                  </a:lnTo>
                  <a:lnTo>
                    <a:pt x="841120" y="232409"/>
                  </a:lnTo>
                  <a:lnTo>
                    <a:pt x="817752" y="203834"/>
                  </a:lnTo>
                  <a:close/>
                </a:path>
                <a:path w="1045210" h="522605">
                  <a:moveTo>
                    <a:pt x="873125" y="273938"/>
                  </a:moveTo>
                  <a:lnTo>
                    <a:pt x="862838" y="281431"/>
                  </a:lnTo>
                  <a:lnTo>
                    <a:pt x="889381" y="317245"/>
                  </a:lnTo>
                  <a:lnTo>
                    <a:pt x="892936" y="322199"/>
                  </a:lnTo>
                  <a:lnTo>
                    <a:pt x="903223" y="314832"/>
                  </a:lnTo>
                  <a:lnTo>
                    <a:pt x="899540" y="309625"/>
                  </a:lnTo>
                  <a:lnTo>
                    <a:pt x="873125" y="273938"/>
                  </a:lnTo>
                  <a:close/>
                </a:path>
                <a:path w="1045210" h="522605">
                  <a:moveTo>
                    <a:pt x="925448" y="345820"/>
                  </a:moveTo>
                  <a:lnTo>
                    <a:pt x="915161" y="353186"/>
                  </a:lnTo>
                  <a:lnTo>
                    <a:pt x="916432" y="354964"/>
                  </a:lnTo>
                  <a:lnTo>
                    <a:pt x="941958" y="391413"/>
                  </a:lnTo>
                  <a:lnTo>
                    <a:pt x="944244" y="394715"/>
                  </a:lnTo>
                  <a:lnTo>
                    <a:pt x="954658" y="387476"/>
                  </a:lnTo>
                  <a:lnTo>
                    <a:pt x="952372" y="384047"/>
                  </a:lnTo>
                  <a:lnTo>
                    <a:pt x="926719" y="347598"/>
                  </a:lnTo>
                  <a:lnTo>
                    <a:pt x="925448" y="345820"/>
                  </a:lnTo>
                  <a:close/>
                </a:path>
                <a:path w="1045210" h="522605">
                  <a:moveTo>
                    <a:pt x="1028191" y="439038"/>
                  </a:moveTo>
                  <a:lnTo>
                    <a:pt x="1013713" y="482472"/>
                  </a:lnTo>
                  <a:lnTo>
                    <a:pt x="968120" y="485901"/>
                  </a:lnTo>
                  <a:lnTo>
                    <a:pt x="1044956" y="522604"/>
                  </a:lnTo>
                  <a:lnTo>
                    <a:pt x="1028191" y="439038"/>
                  </a:lnTo>
                  <a:close/>
                </a:path>
                <a:path w="1045210" h="522605">
                  <a:moveTo>
                    <a:pt x="976502" y="418718"/>
                  </a:moveTo>
                  <a:lnTo>
                    <a:pt x="966088" y="425957"/>
                  </a:lnTo>
                  <a:lnTo>
                    <a:pt x="977010" y="441705"/>
                  </a:lnTo>
                  <a:lnTo>
                    <a:pt x="995171" y="467613"/>
                  </a:lnTo>
                  <a:lnTo>
                    <a:pt x="1005585" y="460374"/>
                  </a:lnTo>
                  <a:lnTo>
                    <a:pt x="987425" y="434466"/>
                  </a:lnTo>
                  <a:lnTo>
                    <a:pt x="976502" y="418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37076" y="3080003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09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50008" y="302909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4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96027" y="1783968"/>
              <a:ext cx="297180" cy="410845"/>
            </a:xfrm>
            <a:custGeom>
              <a:avLst/>
              <a:gdLst/>
              <a:ahLst/>
              <a:cxnLst/>
              <a:rect l="l" t="t" r="r" b="b"/>
              <a:pathLst>
                <a:path w="297179" h="410844">
                  <a:moveTo>
                    <a:pt x="13462" y="326643"/>
                  </a:moveTo>
                  <a:lnTo>
                    <a:pt x="0" y="410844"/>
                  </a:lnTo>
                  <a:lnTo>
                    <a:pt x="71220" y="373252"/>
                  </a:lnTo>
                  <a:lnTo>
                    <a:pt x="34798" y="373252"/>
                  </a:lnTo>
                  <a:lnTo>
                    <a:pt x="24384" y="365759"/>
                  </a:lnTo>
                  <a:lnTo>
                    <a:pt x="26890" y="362278"/>
                  </a:lnTo>
                  <a:lnTo>
                    <a:pt x="13462" y="326643"/>
                  </a:lnTo>
                  <a:close/>
                </a:path>
                <a:path w="297179" h="410844">
                  <a:moveTo>
                    <a:pt x="26890" y="362278"/>
                  </a:moveTo>
                  <a:lnTo>
                    <a:pt x="24384" y="365759"/>
                  </a:lnTo>
                  <a:lnTo>
                    <a:pt x="34798" y="373252"/>
                  </a:lnTo>
                  <a:lnTo>
                    <a:pt x="37329" y="369722"/>
                  </a:lnTo>
                  <a:lnTo>
                    <a:pt x="29591" y="369442"/>
                  </a:lnTo>
                  <a:lnTo>
                    <a:pt x="26890" y="362278"/>
                  </a:lnTo>
                  <a:close/>
                </a:path>
                <a:path w="297179" h="410844">
                  <a:moveTo>
                    <a:pt x="37329" y="369722"/>
                  </a:moveTo>
                  <a:lnTo>
                    <a:pt x="34798" y="373252"/>
                  </a:lnTo>
                  <a:lnTo>
                    <a:pt x="71220" y="373252"/>
                  </a:lnTo>
                  <a:lnTo>
                    <a:pt x="75311" y="371093"/>
                  </a:lnTo>
                  <a:lnTo>
                    <a:pt x="37329" y="369722"/>
                  </a:lnTo>
                  <a:close/>
                </a:path>
                <a:path w="297179" h="410844">
                  <a:moveTo>
                    <a:pt x="54101" y="324484"/>
                  </a:moveTo>
                  <a:lnTo>
                    <a:pt x="26890" y="362278"/>
                  </a:lnTo>
                  <a:lnTo>
                    <a:pt x="29591" y="369442"/>
                  </a:lnTo>
                  <a:lnTo>
                    <a:pt x="37329" y="369722"/>
                  </a:lnTo>
                  <a:lnTo>
                    <a:pt x="64388" y="331977"/>
                  </a:lnTo>
                  <a:lnTo>
                    <a:pt x="54101" y="324484"/>
                  </a:lnTo>
                  <a:close/>
                </a:path>
                <a:path w="297179" h="410844">
                  <a:moveTo>
                    <a:pt x="105791" y="252221"/>
                  </a:moveTo>
                  <a:lnTo>
                    <a:pt x="76200" y="293496"/>
                  </a:lnTo>
                  <a:lnTo>
                    <a:pt x="86613" y="300989"/>
                  </a:lnTo>
                  <a:lnTo>
                    <a:pt x="116205" y="259714"/>
                  </a:lnTo>
                  <a:lnTo>
                    <a:pt x="105791" y="252221"/>
                  </a:lnTo>
                  <a:close/>
                </a:path>
                <a:path w="297179" h="410844">
                  <a:moveTo>
                    <a:pt x="157607" y="179958"/>
                  </a:moveTo>
                  <a:lnTo>
                    <a:pt x="128016" y="221360"/>
                  </a:lnTo>
                  <a:lnTo>
                    <a:pt x="138302" y="228726"/>
                  </a:lnTo>
                  <a:lnTo>
                    <a:pt x="168021" y="187451"/>
                  </a:lnTo>
                  <a:lnTo>
                    <a:pt x="157607" y="179958"/>
                  </a:lnTo>
                  <a:close/>
                </a:path>
                <a:path w="297179" h="410844">
                  <a:moveTo>
                    <a:pt x="209423" y="107822"/>
                  </a:moveTo>
                  <a:lnTo>
                    <a:pt x="179832" y="149097"/>
                  </a:lnTo>
                  <a:lnTo>
                    <a:pt x="190119" y="156463"/>
                  </a:lnTo>
                  <a:lnTo>
                    <a:pt x="219710" y="115188"/>
                  </a:lnTo>
                  <a:lnTo>
                    <a:pt x="209423" y="107822"/>
                  </a:lnTo>
                  <a:close/>
                </a:path>
                <a:path w="297179" h="410844">
                  <a:moveTo>
                    <a:pt x="261238" y="35559"/>
                  </a:moveTo>
                  <a:lnTo>
                    <a:pt x="231648" y="76834"/>
                  </a:lnTo>
                  <a:lnTo>
                    <a:pt x="241935" y="84200"/>
                  </a:lnTo>
                  <a:lnTo>
                    <a:pt x="271525" y="42925"/>
                  </a:lnTo>
                  <a:lnTo>
                    <a:pt x="261238" y="35559"/>
                  </a:lnTo>
                  <a:close/>
                </a:path>
                <a:path w="297179" h="410844">
                  <a:moveTo>
                    <a:pt x="286766" y="0"/>
                  </a:moveTo>
                  <a:lnTo>
                    <a:pt x="283463" y="4571"/>
                  </a:lnTo>
                  <a:lnTo>
                    <a:pt x="293750" y="11937"/>
                  </a:lnTo>
                  <a:lnTo>
                    <a:pt x="297052" y="7365"/>
                  </a:lnTo>
                  <a:lnTo>
                    <a:pt x="2867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12008" y="3041903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98788" y="2011197"/>
              <a:ext cx="2467610" cy="1094105"/>
            </a:xfrm>
            <a:custGeom>
              <a:avLst/>
              <a:gdLst/>
              <a:ahLst/>
              <a:cxnLst/>
              <a:rect l="l" t="t" r="r" b="b"/>
              <a:pathLst>
                <a:path w="2467610" h="1094105">
                  <a:moveTo>
                    <a:pt x="1528432" y="59537"/>
                  </a:moveTo>
                  <a:lnTo>
                    <a:pt x="1480033" y="50868"/>
                  </a:lnTo>
                  <a:lnTo>
                    <a:pt x="1431094" y="41285"/>
                  </a:lnTo>
                  <a:lnTo>
                    <a:pt x="1381750" y="31419"/>
                  </a:lnTo>
                  <a:lnTo>
                    <a:pt x="1332140" y="21904"/>
                  </a:lnTo>
                  <a:lnTo>
                    <a:pt x="1282401" y="13373"/>
                  </a:lnTo>
                  <a:lnTo>
                    <a:pt x="1232669" y="6456"/>
                  </a:lnTo>
                  <a:lnTo>
                    <a:pt x="1183082" y="1788"/>
                  </a:lnTo>
                  <a:lnTo>
                    <a:pt x="1133777" y="0"/>
                  </a:lnTo>
                  <a:lnTo>
                    <a:pt x="1084890" y="1724"/>
                  </a:lnTo>
                  <a:lnTo>
                    <a:pt x="1036561" y="7594"/>
                  </a:lnTo>
                  <a:lnTo>
                    <a:pt x="989762" y="16281"/>
                  </a:lnTo>
                  <a:lnTo>
                    <a:pt x="942247" y="26578"/>
                  </a:lnTo>
                  <a:lnTo>
                    <a:pt x="894181" y="38414"/>
                  </a:lnTo>
                  <a:lnTo>
                    <a:pt x="845734" y="51720"/>
                  </a:lnTo>
                  <a:lnTo>
                    <a:pt x="797072" y="66427"/>
                  </a:lnTo>
                  <a:lnTo>
                    <a:pt x="748362" y="82464"/>
                  </a:lnTo>
                  <a:lnTo>
                    <a:pt x="699772" y="99763"/>
                  </a:lnTo>
                  <a:lnTo>
                    <a:pt x="651469" y="118252"/>
                  </a:lnTo>
                  <a:lnTo>
                    <a:pt x="603622" y="137864"/>
                  </a:lnTo>
                  <a:lnTo>
                    <a:pt x="556396" y="158528"/>
                  </a:lnTo>
                  <a:lnTo>
                    <a:pt x="509960" y="180174"/>
                  </a:lnTo>
                  <a:lnTo>
                    <a:pt x="464482" y="202734"/>
                  </a:lnTo>
                  <a:lnTo>
                    <a:pt x="420127" y="226136"/>
                  </a:lnTo>
                  <a:lnTo>
                    <a:pt x="377065" y="250312"/>
                  </a:lnTo>
                  <a:lnTo>
                    <a:pt x="335462" y="275193"/>
                  </a:lnTo>
                  <a:lnTo>
                    <a:pt x="295485" y="300707"/>
                  </a:lnTo>
                  <a:lnTo>
                    <a:pt x="257303" y="326787"/>
                  </a:lnTo>
                  <a:lnTo>
                    <a:pt x="221082" y="353361"/>
                  </a:lnTo>
                  <a:lnTo>
                    <a:pt x="186991" y="380361"/>
                  </a:lnTo>
                  <a:lnTo>
                    <a:pt x="155195" y="407717"/>
                  </a:lnTo>
                  <a:lnTo>
                    <a:pt x="125864" y="435360"/>
                  </a:lnTo>
                  <a:lnTo>
                    <a:pt x="99164" y="463218"/>
                  </a:lnTo>
                  <a:lnTo>
                    <a:pt x="54327" y="519307"/>
                  </a:lnTo>
                  <a:lnTo>
                    <a:pt x="22023" y="575427"/>
                  </a:lnTo>
                  <a:lnTo>
                    <a:pt x="3593" y="631020"/>
                  </a:lnTo>
                  <a:lnTo>
                    <a:pt x="0" y="658445"/>
                  </a:lnTo>
                  <a:lnTo>
                    <a:pt x="376" y="685530"/>
                  </a:lnTo>
                  <a:lnTo>
                    <a:pt x="13711" y="738399"/>
                  </a:lnTo>
                  <a:lnTo>
                    <a:pt x="44937" y="789071"/>
                  </a:lnTo>
                  <a:lnTo>
                    <a:pt x="94348" y="836943"/>
                  </a:lnTo>
                  <a:lnTo>
                    <a:pt x="155258" y="880614"/>
                  </a:lnTo>
                  <a:lnTo>
                    <a:pt x="189252" y="900770"/>
                  </a:lnTo>
                  <a:lnTo>
                    <a:pt x="225441" y="919818"/>
                  </a:lnTo>
                  <a:lnTo>
                    <a:pt x="263702" y="937766"/>
                  </a:lnTo>
                  <a:lnTo>
                    <a:pt x="303913" y="954624"/>
                  </a:lnTo>
                  <a:lnTo>
                    <a:pt x="345951" y="970401"/>
                  </a:lnTo>
                  <a:lnTo>
                    <a:pt x="389692" y="985104"/>
                  </a:lnTo>
                  <a:lnTo>
                    <a:pt x="435014" y="998745"/>
                  </a:lnTo>
                  <a:lnTo>
                    <a:pt x="481794" y="1011330"/>
                  </a:lnTo>
                  <a:lnTo>
                    <a:pt x="529909" y="1022869"/>
                  </a:lnTo>
                  <a:lnTo>
                    <a:pt x="579237" y="1033371"/>
                  </a:lnTo>
                  <a:lnTo>
                    <a:pt x="629654" y="1042845"/>
                  </a:lnTo>
                  <a:lnTo>
                    <a:pt x="681037" y="1051300"/>
                  </a:lnTo>
                  <a:lnTo>
                    <a:pt x="733264" y="1058744"/>
                  </a:lnTo>
                  <a:lnTo>
                    <a:pt x="786212" y="1065187"/>
                  </a:lnTo>
                  <a:lnTo>
                    <a:pt x="839757" y="1070636"/>
                  </a:lnTo>
                  <a:lnTo>
                    <a:pt x="893778" y="1075102"/>
                  </a:lnTo>
                  <a:lnTo>
                    <a:pt x="948151" y="1078594"/>
                  </a:lnTo>
                  <a:lnTo>
                    <a:pt x="1002753" y="1081119"/>
                  </a:lnTo>
                  <a:lnTo>
                    <a:pt x="1057461" y="1082686"/>
                  </a:lnTo>
                  <a:lnTo>
                    <a:pt x="1112153" y="1083306"/>
                  </a:lnTo>
                  <a:lnTo>
                    <a:pt x="1166705" y="1082986"/>
                  </a:lnTo>
                  <a:lnTo>
                    <a:pt x="1220995" y="1081735"/>
                  </a:lnTo>
                  <a:lnTo>
                    <a:pt x="1274900" y="1079563"/>
                  </a:lnTo>
                  <a:lnTo>
                    <a:pt x="1328297" y="1076478"/>
                  </a:lnTo>
                  <a:lnTo>
                    <a:pt x="1381063" y="1072489"/>
                  </a:lnTo>
                  <a:lnTo>
                    <a:pt x="1433076" y="1067605"/>
                  </a:lnTo>
                  <a:lnTo>
                    <a:pt x="1484211" y="1061835"/>
                  </a:lnTo>
                  <a:lnTo>
                    <a:pt x="1534347" y="1055188"/>
                  </a:lnTo>
                  <a:lnTo>
                    <a:pt x="1583361" y="1047672"/>
                  </a:lnTo>
                  <a:lnTo>
                    <a:pt x="1631129" y="1039297"/>
                  </a:lnTo>
                  <a:lnTo>
                    <a:pt x="1677530" y="1030071"/>
                  </a:lnTo>
                  <a:lnTo>
                    <a:pt x="1728045" y="1018323"/>
                  </a:lnTo>
                  <a:lnTo>
                    <a:pt x="1778404" y="1004543"/>
                  </a:lnTo>
                  <a:lnTo>
                    <a:pt x="1828418" y="988838"/>
                  </a:lnTo>
                  <a:lnTo>
                    <a:pt x="1877899" y="971312"/>
                  </a:lnTo>
                  <a:lnTo>
                    <a:pt x="1926661" y="952074"/>
                  </a:lnTo>
                  <a:lnTo>
                    <a:pt x="1974516" y="931230"/>
                  </a:lnTo>
                  <a:lnTo>
                    <a:pt x="2021275" y="908885"/>
                  </a:lnTo>
                  <a:lnTo>
                    <a:pt x="2066752" y="885147"/>
                  </a:lnTo>
                  <a:lnTo>
                    <a:pt x="2110760" y="860122"/>
                  </a:lnTo>
                  <a:lnTo>
                    <a:pt x="2153109" y="833915"/>
                  </a:lnTo>
                  <a:lnTo>
                    <a:pt x="2193614" y="806635"/>
                  </a:lnTo>
                  <a:lnTo>
                    <a:pt x="2232087" y="778386"/>
                  </a:lnTo>
                  <a:lnTo>
                    <a:pt x="2268339" y="749276"/>
                  </a:lnTo>
                  <a:lnTo>
                    <a:pt x="2302184" y="719411"/>
                  </a:lnTo>
                  <a:lnTo>
                    <a:pt x="2333433" y="688897"/>
                  </a:lnTo>
                  <a:lnTo>
                    <a:pt x="2361900" y="657840"/>
                  </a:lnTo>
                  <a:lnTo>
                    <a:pt x="2387397" y="626348"/>
                  </a:lnTo>
                  <a:lnTo>
                    <a:pt x="2409736" y="594527"/>
                  </a:lnTo>
                  <a:lnTo>
                    <a:pt x="2444192" y="530321"/>
                  </a:lnTo>
                  <a:lnTo>
                    <a:pt x="2463766" y="466075"/>
                  </a:lnTo>
                  <a:lnTo>
                    <a:pt x="2467504" y="434203"/>
                  </a:lnTo>
                  <a:lnTo>
                    <a:pt x="2466959" y="402640"/>
                  </a:lnTo>
                  <a:lnTo>
                    <a:pt x="2452270" y="340867"/>
                  </a:lnTo>
                  <a:lnTo>
                    <a:pt x="2420602" y="285120"/>
                  </a:lnTo>
                  <a:lnTo>
                    <a:pt x="2374769" y="237241"/>
                  </a:lnTo>
                  <a:lnTo>
                    <a:pt x="2314973" y="194185"/>
                  </a:lnTo>
                  <a:lnTo>
                    <a:pt x="2280369" y="174464"/>
                  </a:lnTo>
                  <a:lnTo>
                    <a:pt x="2242911" y="155945"/>
                  </a:lnTo>
                  <a:lnTo>
                    <a:pt x="2202810" y="138628"/>
                  </a:lnTo>
                  <a:lnTo>
                    <a:pt x="2160279" y="122512"/>
                  </a:lnTo>
                  <a:lnTo>
                    <a:pt x="2115530" y="107596"/>
                  </a:lnTo>
                  <a:lnTo>
                    <a:pt x="2068775" y="93879"/>
                  </a:lnTo>
                  <a:lnTo>
                    <a:pt x="2020226" y="81361"/>
                  </a:lnTo>
                  <a:lnTo>
                    <a:pt x="1970096" y="70039"/>
                  </a:lnTo>
                  <a:lnTo>
                    <a:pt x="1918595" y="59913"/>
                  </a:lnTo>
                  <a:lnTo>
                    <a:pt x="1865937" y="50983"/>
                  </a:lnTo>
                  <a:lnTo>
                    <a:pt x="1812334" y="43246"/>
                  </a:lnTo>
                  <a:lnTo>
                    <a:pt x="1757998" y="36703"/>
                  </a:lnTo>
                  <a:lnTo>
                    <a:pt x="1703140" y="31352"/>
                  </a:lnTo>
                  <a:lnTo>
                    <a:pt x="1647973" y="27192"/>
                  </a:lnTo>
                  <a:lnTo>
                    <a:pt x="1592709" y="24223"/>
                  </a:lnTo>
                  <a:lnTo>
                    <a:pt x="1537560" y="22443"/>
                  </a:lnTo>
                  <a:lnTo>
                    <a:pt x="1482739" y="21851"/>
                  </a:lnTo>
                  <a:lnTo>
                    <a:pt x="1428457" y="22447"/>
                  </a:lnTo>
                  <a:lnTo>
                    <a:pt x="1374926" y="24229"/>
                  </a:lnTo>
                  <a:lnTo>
                    <a:pt x="1322359" y="27196"/>
                  </a:lnTo>
                  <a:lnTo>
                    <a:pt x="1270967" y="31348"/>
                  </a:lnTo>
                  <a:lnTo>
                    <a:pt x="1220964" y="36684"/>
                  </a:lnTo>
                  <a:lnTo>
                    <a:pt x="1172560" y="43202"/>
                  </a:lnTo>
                  <a:lnTo>
                    <a:pt x="1125969" y="50901"/>
                  </a:lnTo>
                  <a:lnTo>
                    <a:pt x="1072062" y="61223"/>
                  </a:lnTo>
                  <a:lnTo>
                    <a:pt x="1017783" y="72673"/>
                  </a:lnTo>
                  <a:lnTo>
                    <a:pt x="963296" y="85228"/>
                  </a:lnTo>
                  <a:lnTo>
                    <a:pt x="908767" y="98863"/>
                  </a:lnTo>
                  <a:lnTo>
                    <a:pt x="854360" y="113557"/>
                  </a:lnTo>
                  <a:lnTo>
                    <a:pt x="800241" y="129285"/>
                  </a:lnTo>
                  <a:lnTo>
                    <a:pt x="746576" y="146024"/>
                  </a:lnTo>
                  <a:lnTo>
                    <a:pt x="693529" y="163752"/>
                  </a:lnTo>
                  <a:lnTo>
                    <a:pt x="641266" y="182445"/>
                  </a:lnTo>
                  <a:lnTo>
                    <a:pt x="589952" y="202079"/>
                  </a:lnTo>
                  <a:lnTo>
                    <a:pt x="539753" y="222633"/>
                  </a:lnTo>
                  <a:lnTo>
                    <a:pt x="490833" y="244081"/>
                  </a:lnTo>
                  <a:lnTo>
                    <a:pt x="443358" y="266402"/>
                  </a:lnTo>
                  <a:lnTo>
                    <a:pt x="397493" y="289571"/>
                  </a:lnTo>
                  <a:lnTo>
                    <a:pt x="353404" y="313566"/>
                  </a:lnTo>
                  <a:lnTo>
                    <a:pt x="311255" y="338364"/>
                  </a:lnTo>
                  <a:lnTo>
                    <a:pt x="271212" y="363941"/>
                  </a:lnTo>
                  <a:lnTo>
                    <a:pt x="233441" y="390273"/>
                  </a:lnTo>
                  <a:lnTo>
                    <a:pt x="198106" y="417339"/>
                  </a:lnTo>
                  <a:lnTo>
                    <a:pt x="165373" y="445114"/>
                  </a:lnTo>
                  <a:lnTo>
                    <a:pt x="135407" y="473575"/>
                  </a:lnTo>
                  <a:lnTo>
                    <a:pt x="108373" y="502699"/>
                  </a:lnTo>
                  <a:lnTo>
                    <a:pt x="84437" y="532463"/>
                  </a:lnTo>
                  <a:lnTo>
                    <a:pt x="46518" y="593818"/>
                  </a:lnTo>
                  <a:lnTo>
                    <a:pt x="22974" y="657453"/>
                  </a:lnTo>
                  <a:lnTo>
                    <a:pt x="18185" y="696215"/>
                  </a:lnTo>
                  <a:lnTo>
                    <a:pt x="22143" y="736036"/>
                  </a:lnTo>
                  <a:lnTo>
                    <a:pt x="34325" y="776177"/>
                  </a:lnTo>
                  <a:lnTo>
                    <a:pt x="54212" y="815898"/>
                  </a:lnTo>
                  <a:lnTo>
                    <a:pt x="81283" y="854462"/>
                  </a:lnTo>
                  <a:lnTo>
                    <a:pt x="115017" y="891128"/>
                  </a:lnTo>
                  <a:lnTo>
                    <a:pt x="154895" y="925158"/>
                  </a:lnTo>
                  <a:lnTo>
                    <a:pt x="200396" y="955812"/>
                  </a:lnTo>
                  <a:lnTo>
                    <a:pt x="250999" y="982351"/>
                  </a:lnTo>
                  <a:lnTo>
                    <a:pt x="306184" y="1004036"/>
                  </a:lnTo>
                  <a:lnTo>
                    <a:pt x="349290" y="1017529"/>
                  </a:lnTo>
                  <a:lnTo>
                    <a:pt x="394142" y="1029970"/>
                  </a:lnTo>
                  <a:lnTo>
                    <a:pt x="440584" y="1041346"/>
                  </a:lnTo>
                  <a:lnTo>
                    <a:pt x="488459" y="1051645"/>
                  </a:lnTo>
                  <a:lnTo>
                    <a:pt x="537613" y="1060854"/>
                  </a:lnTo>
                  <a:lnTo>
                    <a:pt x="587888" y="1068961"/>
                  </a:lnTo>
                  <a:lnTo>
                    <a:pt x="639130" y="1075954"/>
                  </a:lnTo>
                  <a:lnTo>
                    <a:pt x="691182" y="1081819"/>
                  </a:lnTo>
                  <a:lnTo>
                    <a:pt x="743890" y="1086545"/>
                  </a:lnTo>
                  <a:lnTo>
                    <a:pt x="797096" y="1090120"/>
                  </a:lnTo>
                  <a:lnTo>
                    <a:pt x="850646" y="1092530"/>
                  </a:lnTo>
                  <a:lnTo>
                    <a:pt x="904383" y="1093763"/>
                  </a:lnTo>
                  <a:lnTo>
                    <a:pt x="958151" y="1093808"/>
                  </a:lnTo>
                  <a:lnTo>
                    <a:pt x="1011796" y="1092650"/>
                  </a:lnTo>
                  <a:lnTo>
                    <a:pt x="1065160" y="1090279"/>
                  </a:lnTo>
                  <a:lnTo>
                    <a:pt x="1118089" y="1086682"/>
                  </a:lnTo>
                  <a:lnTo>
                    <a:pt x="1170426" y="1081845"/>
                  </a:lnTo>
                  <a:lnTo>
                    <a:pt x="1222017" y="1075758"/>
                  </a:lnTo>
                  <a:lnTo>
                    <a:pt x="1272704" y="1068406"/>
                  </a:lnTo>
                  <a:lnTo>
                    <a:pt x="1322332" y="1059779"/>
                  </a:lnTo>
                  <a:lnTo>
                    <a:pt x="1370745" y="1049863"/>
                  </a:lnTo>
                  <a:lnTo>
                    <a:pt x="1417788" y="1038646"/>
                  </a:lnTo>
                  <a:lnTo>
                    <a:pt x="1463305" y="1026116"/>
                  </a:lnTo>
                  <a:lnTo>
                    <a:pt x="1507140" y="1012260"/>
                  </a:lnTo>
                  <a:lnTo>
                    <a:pt x="1549137" y="997066"/>
                  </a:lnTo>
                  <a:lnTo>
                    <a:pt x="1589141" y="980521"/>
                  </a:lnTo>
                  <a:lnTo>
                    <a:pt x="1626995" y="962613"/>
                  </a:lnTo>
                  <a:lnTo>
                    <a:pt x="1662544" y="94333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8929" y="67818"/>
            <a:ext cx="33407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5445" algn="l"/>
                <a:tab pos="3327400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2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Disaster</a:t>
            </a:r>
            <a:r>
              <a:rPr sz="2600" u="heavy" spc="-229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Recovery	</a:t>
            </a:r>
            <a:endParaRPr sz="2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350" y="1102060"/>
            <a:ext cx="7991125" cy="384596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2708" y="1728342"/>
            <a:ext cx="157734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200" b="1" spc="28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ob</a:t>
            </a:r>
            <a:r>
              <a:rPr sz="1200" b="1" spc="-45" dirty="0">
                <a:solidFill>
                  <a:srgbClr val="006FC0"/>
                </a:solidFill>
                <a:latin typeface="Trebuchet MS"/>
                <a:cs typeface="Trebuchet MS"/>
              </a:rPr>
              <a:t>ile</a:t>
            </a:r>
            <a:r>
              <a:rPr sz="1200" b="1" spc="-9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cc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55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7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200" b="1" spc="114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200" b="1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200" b="1" spc="3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b="1" spc="4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8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16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-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-2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"/>
            </a:pPr>
            <a:endParaRPr sz="17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200" b="1" spc="1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25" dirty="0">
                <a:solidFill>
                  <a:srgbClr val="006FC0"/>
                </a:solidFill>
                <a:latin typeface="Trebuchet MS"/>
                <a:cs typeface="Trebuchet MS"/>
              </a:rPr>
              <a:t>sk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8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7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200" b="1" spc="1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-5" dirty="0">
                <a:solidFill>
                  <a:srgbClr val="006FC0"/>
                </a:solidFill>
                <a:latin typeface="Trebuchet MS"/>
                <a:cs typeface="Trebuchet MS"/>
              </a:rPr>
              <a:t>io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7417" y="4786985"/>
            <a:ext cx="2717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80" dirty="0">
                <a:solidFill>
                  <a:srgbClr val="969CB8"/>
                </a:solidFill>
                <a:latin typeface="Lucida Sans Unicode"/>
                <a:cs typeface="Lucida Sans Unicode"/>
              </a:rPr>
              <a:t>225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07384" y="67818"/>
            <a:ext cx="21132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80" dirty="0">
                <a:solidFill>
                  <a:srgbClr val="006FC0"/>
                </a:solidFill>
              </a:rPr>
              <a:t>Why</a:t>
            </a:r>
            <a:r>
              <a:rPr sz="2600" spc="270" dirty="0">
                <a:solidFill>
                  <a:srgbClr val="006FC0"/>
                </a:solidFill>
              </a:rPr>
              <a:t> </a:t>
            </a:r>
            <a:r>
              <a:rPr sz="2600" spc="-229" dirty="0">
                <a:solidFill>
                  <a:srgbClr val="006FC0"/>
                </a:solidFill>
              </a:rPr>
              <a:t>Zero</a:t>
            </a:r>
            <a:r>
              <a:rPr sz="2600" spc="285" dirty="0">
                <a:solidFill>
                  <a:srgbClr val="006FC0"/>
                </a:solidFill>
              </a:rPr>
              <a:t> </a:t>
            </a:r>
            <a:r>
              <a:rPr sz="2600" spc="-240" dirty="0">
                <a:solidFill>
                  <a:srgbClr val="006FC0"/>
                </a:solidFill>
              </a:rPr>
              <a:t>Trust</a:t>
            </a:r>
            <a:endParaRPr sz="2600"/>
          </a:p>
        </p:txBody>
      </p:sp>
      <p:grpSp>
        <p:nvGrpSpPr>
          <p:cNvPr id="5" name="object 5"/>
          <p:cNvGrpSpPr/>
          <p:nvPr/>
        </p:nvGrpSpPr>
        <p:grpSpPr>
          <a:xfrm>
            <a:off x="-7365" y="0"/>
            <a:ext cx="7015480" cy="5151120"/>
            <a:chOff x="-7365" y="0"/>
            <a:chExt cx="7015480" cy="5151120"/>
          </a:xfrm>
        </p:grpSpPr>
        <p:sp>
          <p:nvSpPr>
            <p:cNvPr id="6" name="object 6"/>
            <p:cNvSpPr/>
            <p:nvPr/>
          </p:nvSpPr>
          <p:spPr>
            <a:xfrm>
              <a:off x="3320795" y="449579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25239" y="447475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5244" y="469392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" y="9906"/>
              <a:ext cx="3179445" cy="5125720"/>
            </a:xfrm>
            <a:custGeom>
              <a:avLst/>
              <a:gdLst/>
              <a:ahLst/>
              <a:cxnLst/>
              <a:rect l="l" t="t" r="r" b="b"/>
              <a:pathLst>
                <a:path w="3179445" h="5125720">
                  <a:moveTo>
                    <a:pt x="1589532" y="0"/>
                  </a:moveTo>
                  <a:lnTo>
                    <a:pt x="0" y="0"/>
                  </a:lnTo>
                  <a:lnTo>
                    <a:pt x="0" y="5125211"/>
                  </a:lnTo>
                  <a:lnTo>
                    <a:pt x="1589532" y="5125211"/>
                  </a:lnTo>
                  <a:lnTo>
                    <a:pt x="1626010" y="5124550"/>
                  </a:lnTo>
                  <a:lnTo>
                    <a:pt x="1698355" y="5119299"/>
                  </a:lnTo>
                  <a:lnTo>
                    <a:pt x="1769825" y="5108907"/>
                  </a:lnTo>
                  <a:lnTo>
                    <a:pt x="1840352" y="5093485"/>
                  </a:lnTo>
                  <a:lnTo>
                    <a:pt x="1909863" y="5073148"/>
                  </a:lnTo>
                  <a:lnTo>
                    <a:pt x="1978290" y="5048008"/>
                  </a:lnTo>
                  <a:lnTo>
                    <a:pt x="2045562" y="5018178"/>
                  </a:lnTo>
                  <a:lnTo>
                    <a:pt x="2111608" y="4983772"/>
                  </a:lnTo>
                  <a:lnTo>
                    <a:pt x="2176360" y="4944902"/>
                  </a:lnTo>
                  <a:lnTo>
                    <a:pt x="2208228" y="4923829"/>
                  </a:lnTo>
                  <a:lnTo>
                    <a:pt x="2239746" y="4901682"/>
                  </a:lnTo>
                  <a:lnTo>
                    <a:pt x="2270905" y="4878476"/>
                  </a:lnTo>
                  <a:lnTo>
                    <a:pt x="2301696" y="4854224"/>
                  </a:lnTo>
                  <a:lnTo>
                    <a:pt x="2332111" y="4828942"/>
                  </a:lnTo>
                  <a:lnTo>
                    <a:pt x="2362141" y="4802643"/>
                  </a:lnTo>
                  <a:lnTo>
                    <a:pt x="2391776" y="4775340"/>
                  </a:lnTo>
                  <a:lnTo>
                    <a:pt x="2421009" y="4747049"/>
                  </a:lnTo>
                  <a:lnTo>
                    <a:pt x="2449831" y="4717784"/>
                  </a:lnTo>
                  <a:lnTo>
                    <a:pt x="2478232" y="4687558"/>
                  </a:lnTo>
                  <a:lnTo>
                    <a:pt x="2506204" y="4656386"/>
                  </a:lnTo>
                  <a:lnTo>
                    <a:pt x="2533738" y="4624282"/>
                  </a:lnTo>
                  <a:lnTo>
                    <a:pt x="2560826" y="4591260"/>
                  </a:lnTo>
                  <a:lnTo>
                    <a:pt x="2587458" y="4557334"/>
                  </a:lnTo>
                  <a:lnTo>
                    <a:pt x="2613626" y="4522518"/>
                  </a:lnTo>
                  <a:lnTo>
                    <a:pt x="2639321" y="4486827"/>
                  </a:lnTo>
                  <a:lnTo>
                    <a:pt x="2664535" y="4450274"/>
                  </a:lnTo>
                  <a:lnTo>
                    <a:pt x="2689258" y="4412874"/>
                  </a:lnTo>
                  <a:lnTo>
                    <a:pt x="2713482" y="4374641"/>
                  </a:lnTo>
                  <a:lnTo>
                    <a:pt x="2737197" y="4335589"/>
                  </a:lnTo>
                  <a:lnTo>
                    <a:pt x="2760396" y="4295732"/>
                  </a:lnTo>
                  <a:lnTo>
                    <a:pt x="2783070" y="4255084"/>
                  </a:lnTo>
                  <a:lnTo>
                    <a:pt x="2805209" y="4213660"/>
                  </a:lnTo>
                  <a:lnTo>
                    <a:pt x="2826805" y="4171473"/>
                  </a:lnTo>
                  <a:lnTo>
                    <a:pt x="2847849" y="4128537"/>
                  </a:lnTo>
                  <a:lnTo>
                    <a:pt x="2868333" y="4084868"/>
                  </a:lnTo>
                  <a:lnTo>
                    <a:pt x="2888247" y="4040478"/>
                  </a:lnTo>
                  <a:lnTo>
                    <a:pt x="2907583" y="3995383"/>
                  </a:lnTo>
                  <a:lnTo>
                    <a:pt x="2926332" y="3949595"/>
                  </a:lnTo>
                  <a:lnTo>
                    <a:pt x="2944486" y="3903130"/>
                  </a:lnTo>
                  <a:lnTo>
                    <a:pt x="2962035" y="3856002"/>
                  </a:lnTo>
                  <a:lnTo>
                    <a:pt x="2978970" y="3808224"/>
                  </a:lnTo>
                  <a:lnTo>
                    <a:pt x="2995284" y="3759810"/>
                  </a:lnTo>
                  <a:lnTo>
                    <a:pt x="3010967" y="3710776"/>
                  </a:lnTo>
                  <a:lnTo>
                    <a:pt x="3026010" y="3661135"/>
                  </a:lnTo>
                  <a:lnTo>
                    <a:pt x="3040405" y="3610900"/>
                  </a:lnTo>
                  <a:lnTo>
                    <a:pt x="3054143" y="3560087"/>
                  </a:lnTo>
                  <a:lnTo>
                    <a:pt x="3067215" y="3508710"/>
                  </a:lnTo>
                  <a:lnTo>
                    <a:pt x="3079613" y="3456782"/>
                  </a:lnTo>
                  <a:lnTo>
                    <a:pt x="3091327" y="3404317"/>
                  </a:lnTo>
                  <a:lnTo>
                    <a:pt x="3102348" y="3351331"/>
                  </a:lnTo>
                  <a:lnTo>
                    <a:pt x="3112669" y="3297836"/>
                  </a:lnTo>
                  <a:lnTo>
                    <a:pt x="3122280" y="3243848"/>
                  </a:lnTo>
                  <a:lnTo>
                    <a:pt x="3131173" y="3189379"/>
                  </a:lnTo>
                  <a:lnTo>
                    <a:pt x="3139338" y="3134445"/>
                  </a:lnTo>
                  <a:lnTo>
                    <a:pt x="3146768" y="3079060"/>
                  </a:lnTo>
                  <a:lnTo>
                    <a:pt x="3153452" y="3023237"/>
                  </a:lnTo>
                  <a:lnTo>
                    <a:pt x="3159383" y="2966991"/>
                  </a:lnTo>
                  <a:lnTo>
                    <a:pt x="3164552" y="2910336"/>
                  </a:lnTo>
                  <a:lnTo>
                    <a:pt x="3168950" y="2853286"/>
                  </a:lnTo>
                  <a:lnTo>
                    <a:pt x="3172567" y="2795855"/>
                  </a:lnTo>
                  <a:lnTo>
                    <a:pt x="3175396" y="2738057"/>
                  </a:lnTo>
                  <a:lnTo>
                    <a:pt x="3177428" y="2679907"/>
                  </a:lnTo>
                  <a:lnTo>
                    <a:pt x="3178653" y="2621418"/>
                  </a:lnTo>
                  <a:lnTo>
                    <a:pt x="3179064" y="2562606"/>
                  </a:lnTo>
                  <a:lnTo>
                    <a:pt x="3178653" y="2503793"/>
                  </a:lnTo>
                  <a:lnTo>
                    <a:pt x="3177428" y="2445304"/>
                  </a:lnTo>
                  <a:lnTo>
                    <a:pt x="3175396" y="2387154"/>
                  </a:lnTo>
                  <a:lnTo>
                    <a:pt x="3172567" y="2329356"/>
                  </a:lnTo>
                  <a:lnTo>
                    <a:pt x="3168950" y="2271925"/>
                  </a:lnTo>
                  <a:lnTo>
                    <a:pt x="3164552" y="2214875"/>
                  </a:lnTo>
                  <a:lnTo>
                    <a:pt x="3159383" y="2158220"/>
                  </a:lnTo>
                  <a:lnTo>
                    <a:pt x="3153452" y="2101974"/>
                  </a:lnTo>
                  <a:lnTo>
                    <a:pt x="3146768" y="2046151"/>
                  </a:lnTo>
                  <a:lnTo>
                    <a:pt x="3139338" y="1990766"/>
                  </a:lnTo>
                  <a:lnTo>
                    <a:pt x="3131173" y="1935832"/>
                  </a:lnTo>
                  <a:lnTo>
                    <a:pt x="3122280" y="1881363"/>
                  </a:lnTo>
                  <a:lnTo>
                    <a:pt x="3112669" y="1827375"/>
                  </a:lnTo>
                  <a:lnTo>
                    <a:pt x="3102348" y="1773880"/>
                  </a:lnTo>
                  <a:lnTo>
                    <a:pt x="3091327" y="1720894"/>
                  </a:lnTo>
                  <a:lnTo>
                    <a:pt x="3079613" y="1668429"/>
                  </a:lnTo>
                  <a:lnTo>
                    <a:pt x="3067215" y="1616501"/>
                  </a:lnTo>
                  <a:lnTo>
                    <a:pt x="3054143" y="1565124"/>
                  </a:lnTo>
                  <a:lnTo>
                    <a:pt x="3040405" y="1514311"/>
                  </a:lnTo>
                  <a:lnTo>
                    <a:pt x="3026010" y="1464076"/>
                  </a:lnTo>
                  <a:lnTo>
                    <a:pt x="3010967" y="1414435"/>
                  </a:lnTo>
                  <a:lnTo>
                    <a:pt x="2995284" y="1365401"/>
                  </a:lnTo>
                  <a:lnTo>
                    <a:pt x="2978970" y="1316987"/>
                  </a:lnTo>
                  <a:lnTo>
                    <a:pt x="2962035" y="1269209"/>
                  </a:lnTo>
                  <a:lnTo>
                    <a:pt x="2944486" y="1222081"/>
                  </a:lnTo>
                  <a:lnTo>
                    <a:pt x="2926332" y="1175616"/>
                  </a:lnTo>
                  <a:lnTo>
                    <a:pt x="2907583" y="1129828"/>
                  </a:lnTo>
                  <a:lnTo>
                    <a:pt x="2888247" y="1084733"/>
                  </a:lnTo>
                  <a:lnTo>
                    <a:pt x="2868333" y="1040343"/>
                  </a:lnTo>
                  <a:lnTo>
                    <a:pt x="2847849" y="996673"/>
                  </a:lnTo>
                  <a:lnTo>
                    <a:pt x="2826805" y="953738"/>
                  </a:lnTo>
                  <a:lnTo>
                    <a:pt x="2805209" y="911551"/>
                  </a:lnTo>
                  <a:lnTo>
                    <a:pt x="2783070" y="870127"/>
                  </a:lnTo>
                  <a:lnTo>
                    <a:pt x="2760396" y="829479"/>
                  </a:lnTo>
                  <a:lnTo>
                    <a:pt x="2737197" y="789622"/>
                  </a:lnTo>
                  <a:lnTo>
                    <a:pt x="2713482" y="750569"/>
                  </a:lnTo>
                  <a:lnTo>
                    <a:pt x="2689258" y="712336"/>
                  </a:lnTo>
                  <a:lnTo>
                    <a:pt x="2664535" y="674936"/>
                  </a:lnTo>
                  <a:lnTo>
                    <a:pt x="2639321" y="638384"/>
                  </a:lnTo>
                  <a:lnTo>
                    <a:pt x="2613626" y="602692"/>
                  </a:lnTo>
                  <a:lnTo>
                    <a:pt x="2587458" y="567877"/>
                  </a:lnTo>
                  <a:lnTo>
                    <a:pt x="2560826" y="533951"/>
                  </a:lnTo>
                  <a:lnTo>
                    <a:pt x="2533738" y="500929"/>
                  </a:lnTo>
                  <a:lnTo>
                    <a:pt x="2506204" y="468824"/>
                  </a:lnTo>
                  <a:lnTo>
                    <a:pt x="2478232" y="437652"/>
                  </a:lnTo>
                  <a:lnTo>
                    <a:pt x="2449831" y="407427"/>
                  </a:lnTo>
                  <a:lnTo>
                    <a:pt x="2421009" y="378161"/>
                  </a:lnTo>
                  <a:lnTo>
                    <a:pt x="2391776" y="349870"/>
                  </a:lnTo>
                  <a:lnTo>
                    <a:pt x="2362141" y="322568"/>
                  </a:lnTo>
                  <a:lnTo>
                    <a:pt x="2332111" y="296269"/>
                  </a:lnTo>
                  <a:lnTo>
                    <a:pt x="2301696" y="270986"/>
                  </a:lnTo>
                  <a:lnTo>
                    <a:pt x="2270905" y="246735"/>
                  </a:lnTo>
                  <a:lnTo>
                    <a:pt x="2239746" y="223529"/>
                  </a:lnTo>
                  <a:lnTo>
                    <a:pt x="2208228" y="201382"/>
                  </a:lnTo>
                  <a:lnTo>
                    <a:pt x="2176360" y="180308"/>
                  </a:lnTo>
                  <a:lnTo>
                    <a:pt x="2111608" y="141439"/>
                  </a:lnTo>
                  <a:lnTo>
                    <a:pt x="2045562" y="107032"/>
                  </a:lnTo>
                  <a:lnTo>
                    <a:pt x="1978290" y="77203"/>
                  </a:lnTo>
                  <a:lnTo>
                    <a:pt x="1909863" y="52063"/>
                  </a:lnTo>
                  <a:lnTo>
                    <a:pt x="1840352" y="31725"/>
                  </a:lnTo>
                  <a:lnTo>
                    <a:pt x="1769825" y="16304"/>
                  </a:lnTo>
                  <a:lnTo>
                    <a:pt x="1698355" y="5912"/>
                  </a:lnTo>
                  <a:lnTo>
                    <a:pt x="1626010" y="661"/>
                  </a:lnTo>
                  <a:lnTo>
                    <a:pt x="15895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" y="9906"/>
              <a:ext cx="3179445" cy="5125720"/>
            </a:xfrm>
            <a:custGeom>
              <a:avLst/>
              <a:gdLst/>
              <a:ahLst/>
              <a:cxnLst/>
              <a:rect l="l" t="t" r="r" b="b"/>
              <a:pathLst>
                <a:path w="3179445" h="5125720">
                  <a:moveTo>
                    <a:pt x="0" y="0"/>
                  </a:moveTo>
                  <a:lnTo>
                    <a:pt x="1589532" y="0"/>
                  </a:lnTo>
                  <a:lnTo>
                    <a:pt x="1626010" y="661"/>
                  </a:lnTo>
                  <a:lnTo>
                    <a:pt x="1698355" y="5912"/>
                  </a:lnTo>
                  <a:lnTo>
                    <a:pt x="1769825" y="16304"/>
                  </a:lnTo>
                  <a:lnTo>
                    <a:pt x="1840352" y="31725"/>
                  </a:lnTo>
                  <a:lnTo>
                    <a:pt x="1909863" y="52063"/>
                  </a:lnTo>
                  <a:lnTo>
                    <a:pt x="1978290" y="77203"/>
                  </a:lnTo>
                  <a:lnTo>
                    <a:pt x="2045562" y="107032"/>
                  </a:lnTo>
                  <a:lnTo>
                    <a:pt x="2111608" y="141439"/>
                  </a:lnTo>
                  <a:lnTo>
                    <a:pt x="2176360" y="180308"/>
                  </a:lnTo>
                  <a:lnTo>
                    <a:pt x="2208228" y="201382"/>
                  </a:lnTo>
                  <a:lnTo>
                    <a:pt x="2239746" y="223529"/>
                  </a:lnTo>
                  <a:lnTo>
                    <a:pt x="2270905" y="246735"/>
                  </a:lnTo>
                  <a:lnTo>
                    <a:pt x="2301696" y="270986"/>
                  </a:lnTo>
                  <a:lnTo>
                    <a:pt x="2332111" y="296269"/>
                  </a:lnTo>
                  <a:lnTo>
                    <a:pt x="2362141" y="322568"/>
                  </a:lnTo>
                  <a:lnTo>
                    <a:pt x="2391776" y="349870"/>
                  </a:lnTo>
                  <a:lnTo>
                    <a:pt x="2421009" y="378161"/>
                  </a:lnTo>
                  <a:lnTo>
                    <a:pt x="2449831" y="407427"/>
                  </a:lnTo>
                  <a:lnTo>
                    <a:pt x="2478232" y="437652"/>
                  </a:lnTo>
                  <a:lnTo>
                    <a:pt x="2506204" y="468824"/>
                  </a:lnTo>
                  <a:lnTo>
                    <a:pt x="2533738" y="500929"/>
                  </a:lnTo>
                  <a:lnTo>
                    <a:pt x="2560826" y="533951"/>
                  </a:lnTo>
                  <a:lnTo>
                    <a:pt x="2587458" y="567877"/>
                  </a:lnTo>
                  <a:lnTo>
                    <a:pt x="2613626" y="602692"/>
                  </a:lnTo>
                  <a:lnTo>
                    <a:pt x="2639321" y="638384"/>
                  </a:lnTo>
                  <a:lnTo>
                    <a:pt x="2664535" y="674936"/>
                  </a:lnTo>
                  <a:lnTo>
                    <a:pt x="2689258" y="712336"/>
                  </a:lnTo>
                  <a:lnTo>
                    <a:pt x="2713482" y="750569"/>
                  </a:lnTo>
                  <a:lnTo>
                    <a:pt x="2737197" y="789622"/>
                  </a:lnTo>
                  <a:lnTo>
                    <a:pt x="2760396" y="829479"/>
                  </a:lnTo>
                  <a:lnTo>
                    <a:pt x="2783070" y="870127"/>
                  </a:lnTo>
                  <a:lnTo>
                    <a:pt x="2805209" y="911551"/>
                  </a:lnTo>
                  <a:lnTo>
                    <a:pt x="2826805" y="953738"/>
                  </a:lnTo>
                  <a:lnTo>
                    <a:pt x="2847849" y="996673"/>
                  </a:lnTo>
                  <a:lnTo>
                    <a:pt x="2868333" y="1040343"/>
                  </a:lnTo>
                  <a:lnTo>
                    <a:pt x="2888247" y="1084733"/>
                  </a:lnTo>
                  <a:lnTo>
                    <a:pt x="2907583" y="1129828"/>
                  </a:lnTo>
                  <a:lnTo>
                    <a:pt x="2926332" y="1175616"/>
                  </a:lnTo>
                  <a:lnTo>
                    <a:pt x="2944486" y="1222081"/>
                  </a:lnTo>
                  <a:lnTo>
                    <a:pt x="2962035" y="1269209"/>
                  </a:lnTo>
                  <a:lnTo>
                    <a:pt x="2978970" y="1316987"/>
                  </a:lnTo>
                  <a:lnTo>
                    <a:pt x="2995284" y="1365401"/>
                  </a:lnTo>
                  <a:lnTo>
                    <a:pt x="3010967" y="1414435"/>
                  </a:lnTo>
                  <a:lnTo>
                    <a:pt x="3026010" y="1464076"/>
                  </a:lnTo>
                  <a:lnTo>
                    <a:pt x="3040405" y="1514311"/>
                  </a:lnTo>
                  <a:lnTo>
                    <a:pt x="3054143" y="1565124"/>
                  </a:lnTo>
                  <a:lnTo>
                    <a:pt x="3067215" y="1616501"/>
                  </a:lnTo>
                  <a:lnTo>
                    <a:pt x="3079613" y="1668429"/>
                  </a:lnTo>
                  <a:lnTo>
                    <a:pt x="3091327" y="1720894"/>
                  </a:lnTo>
                  <a:lnTo>
                    <a:pt x="3102348" y="1773880"/>
                  </a:lnTo>
                  <a:lnTo>
                    <a:pt x="3112669" y="1827375"/>
                  </a:lnTo>
                  <a:lnTo>
                    <a:pt x="3122280" y="1881363"/>
                  </a:lnTo>
                  <a:lnTo>
                    <a:pt x="3131173" y="1935832"/>
                  </a:lnTo>
                  <a:lnTo>
                    <a:pt x="3139338" y="1990766"/>
                  </a:lnTo>
                  <a:lnTo>
                    <a:pt x="3146768" y="2046151"/>
                  </a:lnTo>
                  <a:lnTo>
                    <a:pt x="3153452" y="2101974"/>
                  </a:lnTo>
                  <a:lnTo>
                    <a:pt x="3159383" y="2158220"/>
                  </a:lnTo>
                  <a:lnTo>
                    <a:pt x="3164552" y="2214875"/>
                  </a:lnTo>
                  <a:lnTo>
                    <a:pt x="3168950" y="2271925"/>
                  </a:lnTo>
                  <a:lnTo>
                    <a:pt x="3172567" y="2329356"/>
                  </a:lnTo>
                  <a:lnTo>
                    <a:pt x="3175396" y="2387154"/>
                  </a:lnTo>
                  <a:lnTo>
                    <a:pt x="3177428" y="2445304"/>
                  </a:lnTo>
                  <a:lnTo>
                    <a:pt x="3178653" y="2503793"/>
                  </a:lnTo>
                  <a:lnTo>
                    <a:pt x="3179064" y="2562606"/>
                  </a:lnTo>
                  <a:lnTo>
                    <a:pt x="3178653" y="2621418"/>
                  </a:lnTo>
                  <a:lnTo>
                    <a:pt x="3177428" y="2679907"/>
                  </a:lnTo>
                  <a:lnTo>
                    <a:pt x="3175396" y="2738057"/>
                  </a:lnTo>
                  <a:lnTo>
                    <a:pt x="3172567" y="2795855"/>
                  </a:lnTo>
                  <a:lnTo>
                    <a:pt x="3168950" y="2853286"/>
                  </a:lnTo>
                  <a:lnTo>
                    <a:pt x="3164552" y="2910336"/>
                  </a:lnTo>
                  <a:lnTo>
                    <a:pt x="3159383" y="2966991"/>
                  </a:lnTo>
                  <a:lnTo>
                    <a:pt x="3153452" y="3023237"/>
                  </a:lnTo>
                  <a:lnTo>
                    <a:pt x="3146768" y="3079060"/>
                  </a:lnTo>
                  <a:lnTo>
                    <a:pt x="3139338" y="3134445"/>
                  </a:lnTo>
                  <a:lnTo>
                    <a:pt x="3131173" y="3189379"/>
                  </a:lnTo>
                  <a:lnTo>
                    <a:pt x="3122280" y="3243848"/>
                  </a:lnTo>
                  <a:lnTo>
                    <a:pt x="3112669" y="3297836"/>
                  </a:lnTo>
                  <a:lnTo>
                    <a:pt x="3102348" y="3351331"/>
                  </a:lnTo>
                  <a:lnTo>
                    <a:pt x="3091327" y="3404317"/>
                  </a:lnTo>
                  <a:lnTo>
                    <a:pt x="3079613" y="3456782"/>
                  </a:lnTo>
                  <a:lnTo>
                    <a:pt x="3067215" y="3508710"/>
                  </a:lnTo>
                  <a:lnTo>
                    <a:pt x="3054143" y="3560087"/>
                  </a:lnTo>
                  <a:lnTo>
                    <a:pt x="3040405" y="3610900"/>
                  </a:lnTo>
                  <a:lnTo>
                    <a:pt x="3026010" y="3661135"/>
                  </a:lnTo>
                  <a:lnTo>
                    <a:pt x="3010967" y="3710776"/>
                  </a:lnTo>
                  <a:lnTo>
                    <a:pt x="2995284" y="3759810"/>
                  </a:lnTo>
                  <a:lnTo>
                    <a:pt x="2978970" y="3808224"/>
                  </a:lnTo>
                  <a:lnTo>
                    <a:pt x="2962035" y="3856002"/>
                  </a:lnTo>
                  <a:lnTo>
                    <a:pt x="2944486" y="3903130"/>
                  </a:lnTo>
                  <a:lnTo>
                    <a:pt x="2926332" y="3949595"/>
                  </a:lnTo>
                  <a:lnTo>
                    <a:pt x="2907583" y="3995383"/>
                  </a:lnTo>
                  <a:lnTo>
                    <a:pt x="2888247" y="4040478"/>
                  </a:lnTo>
                  <a:lnTo>
                    <a:pt x="2868333" y="4084868"/>
                  </a:lnTo>
                  <a:lnTo>
                    <a:pt x="2847849" y="4128537"/>
                  </a:lnTo>
                  <a:lnTo>
                    <a:pt x="2826805" y="4171473"/>
                  </a:lnTo>
                  <a:lnTo>
                    <a:pt x="2805209" y="4213660"/>
                  </a:lnTo>
                  <a:lnTo>
                    <a:pt x="2783070" y="4255084"/>
                  </a:lnTo>
                  <a:lnTo>
                    <a:pt x="2760396" y="4295732"/>
                  </a:lnTo>
                  <a:lnTo>
                    <a:pt x="2737197" y="4335589"/>
                  </a:lnTo>
                  <a:lnTo>
                    <a:pt x="2713482" y="4374641"/>
                  </a:lnTo>
                  <a:lnTo>
                    <a:pt x="2689258" y="4412874"/>
                  </a:lnTo>
                  <a:lnTo>
                    <a:pt x="2664535" y="4450274"/>
                  </a:lnTo>
                  <a:lnTo>
                    <a:pt x="2639321" y="4486827"/>
                  </a:lnTo>
                  <a:lnTo>
                    <a:pt x="2613626" y="4522518"/>
                  </a:lnTo>
                  <a:lnTo>
                    <a:pt x="2587458" y="4557334"/>
                  </a:lnTo>
                  <a:lnTo>
                    <a:pt x="2560826" y="4591260"/>
                  </a:lnTo>
                  <a:lnTo>
                    <a:pt x="2533738" y="4624282"/>
                  </a:lnTo>
                  <a:lnTo>
                    <a:pt x="2506204" y="4656386"/>
                  </a:lnTo>
                  <a:lnTo>
                    <a:pt x="2478232" y="4687558"/>
                  </a:lnTo>
                  <a:lnTo>
                    <a:pt x="2449831" y="4717784"/>
                  </a:lnTo>
                  <a:lnTo>
                    <a:pt x="2421009" y="4747049"/>
                  </a:lnTo>
                  <a:lnTo>
                    <a:pt x="2391776" y="4775340"/>
                  </a:lnTo>
                  <a:lnTo>
                    <a:pt x="2362141" y="4802643"/>
                  </a:lnTo>
                  <a:lnTo>
                    <a:pt x="2332111" y="4828942"/>
                  </a:lnTo>
                  <a:lnTo>
                    <a:pt x="2301696" y="4854224"/>
                  </a:lnTo>
                  <a:lnTo>
                    <a:pt x="2270905" y="4878476"/>
                  </a:lnTo>
                  <a:lnTo>
                    <a:pt x="2239746" y="4901682"/>
                  </a:lnTo>
                  <a:lnTo>
                    <a:pt x="2208228" y="4923829"/>
                  </a:lnTo>
                  <a:lnTo>
                    <a:pt x="2176360" y="4944902"/>
                  </a:lnTo>
                  <a:lnTo>
                    <a:pt x="2111608" y="4983772"/>
                  </a:lnTo>
                  <a:lnTo>
                    <a:pt x="2045562" y="5018178"/>
                  </a:lnTo>
                  <a:lnTo>
                    <a:pt x="1978290" y="5048008"/>
                  </a:lnTo>
                  <a:lnTo>
                    <a:pt x="1909863" y="5073148"/>
                  </a:lnTo>
                  <a:lnTo>
                    <a:pt x="1840352" y="5093485"/>
                  </a:lnTo>
                  <a:lnTo>
                    <a:pt x="1769825" y="5108907"/>
                  </a:lnTo>
                  <a:lnTo>
                    <a:pt x="1698355" y="5119299"/>
                  </a:lnTo>
                  <a:lnTo>
                    <a:pt x="1626010" y="5124550"/>
                  </a:lnTo>
                  <a:lnTo>
                    <a:pt x="1589532" y="5125211"/>
                  </a:lnTo>
                  <a:lnTo>
                    <a:pt x="0" y="512521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B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556" y="2031491"/>
              <a:ext cx="1255776" cy="1080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47947" y="1707896"/>
            <a:ext cx="233997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b="1" spc="9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ri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fy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-10" dirty="0">
                <a:solidFill>
                  <a:srgbClr val="006FC0"/>
                </a:solidFill>
                <a:latin typeface="Trebuchet MS"/>
                <a:cs typeface="Trebuchet MS"/>
              </a:rPr>
              <a:t>x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200" b="1" spc="-35" dirty="0">
                <a:solidFill>
                  <a:srgbClr val="006FC0"/>
                </a:solidFill>
                <a:latin typeface="Trebuchet MS"/>
                <a:cs typeface="Trebuchet MS"/>
              </a:rPr>
              <a:t>licit</a:t>
            </a:r>
            <a:r>
              <a:rPr sz="1200" b="1" spc="-30" dirty="0">
                <a:solidFill>
                  <a:srgbClr val="006FC0"/>
                </a:solidFill>
                <a:latin typeface="Trebuchet MS"/>
                <a:cs typeface="Trebuchet MS"/>
              </a:rPr>
              <a:t>ly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7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b="1" spc="10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200" b="1" spc="-1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st</a:t>
            </a:r>
            <a:r>
              <a:rPr sz="12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ri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1200" b="1" spc="-45" dirty="0">
                <a:solidFill>
                  <a:srgbClr val="006FC0"/>
                </a:solidFill>
                <a:latin typeface="Trebuchet MS"/>
                <a:cs typeface="Trebuchet MS"/>
              </a:rPr>
              <a:t>ile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ed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cc</a:t>
            </a:r>
            <a:r>
              <a:rPr sz="1200" b="1" spc="35" dirty="0">
                <a:solidFill>
                  <a:srgbClr val="006FC0"/>
                </a:solidFill>
                <a:latin typeface="Trebuchet MS"/>
                <a:cs typeface="Trebuchet MS"/>
              </a:rPr>
              <a:t>ess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"/>
            </a:pPr>
            <a:endParaRPr sz="17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b="1" spc="1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r>
              <a:rPr sz="1200" b="1" spc="45" dirty="0">
                <a:solidFill>
                  <a:srgbClr val="006FC0"/>
                </a:solidFill>
                <a:latin typeface="Trebuchet MS"/>
                <a:cs typeface="Trebuchet MS"/>
              </a:rPr>
              <a:t>um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-9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200" b="1" spc="1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5038" y="4786985"/>
            <a:ext cx="25463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25" dirty="0">
                <a:solidFill>
                  <a:srgbClr val="969CB8"/>
                </a:solidFill>
                <a:latin typeface="Lucida Sans Unicode"/>
                <a:cs typeface="Lucida Sans Unicode"/>
              </a:rPr>
              <a:t>226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1027" y="67818"/>
            <a:ext cx="399287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5" dirty="0">
                <a:solidFill>
                  <a:srgbClr val="006FC0"/>
                </a:solidFill>
              </a:rPr>
              <a:t>Guiding</a:t>
            </a:r>
            <a:r>
              <a:rPr sz="2600" spc="300" dirty="0">
                <a:solidFill>
                  <a:srgbClr val="006FC0"/>
                </a:solidFill>
              </a:rPr>
              <a:t> </a:t>
            </a:r>
            <a:r>
              <a:rPr sz="2600" spc="-300" dirty="0">
                <a:solidFill>
                  <a:srgbClr val="006FC0"/>
                </a:solidFill>
              </a:rPr>
              <a:t>Principles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420" dirty="0">
                <a:solidFill>
                  <a:srgbClr val="006FC0"/>
                </a:solidFill>
              </a:rPr>
              <a:t>of</a:t>
            </a:r>
            <a:r>
              <a:rPr sz="2600" spc="335" dirty="0">
                <a:solidFill>
                  <a:srgbClr val="006FC0"/>
                </a:solidFill>
              </a:rPr>
              <a:t> </a:t>
            </a:r>
            <a:r>
              <a:rPr sz="2600" spc="-229" dirty="0">
                <a:solidFill>
                  <a:srgbClr val="006FC0"/>
                </a:solidFill>
              </a:rPr>
              <a:t>Zero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40" dirty="0">
                <a:solidFill>
                  <a:srgbClr val="006FC0"/>
                </a:solidFill>
              </a:rPr>
              <a:t>Trust</a:t>
            </a:r>
            <a:endParaRPr sz="2600"/>
          </a:p>
        </p:txBody>
      </p:sp>
      <p:grpSp>
        <p:nvGrpSpPr>
          <p:cNvPr id="5" name="object 5"/>
          <p:cNvGrpSpPr/>
          <p:nvPr/>
        </p:nvGrpSpPr>
        <p:grpSpPr>
          <a:xfrm>
            <a:off x="-7365" y="0"/>
            <a:ext cx="7015480" cy="5151120"/>
            <a:chOff x="-7365" y="0"/>
            <a:chExt cx="7015480" cy="5151120"/>
          </a:xfrm>
        </p:grpSpPr>
        <p:sp>
          <p:nvSpPr>
            <p:cNvPr id="6" name="object 6"/>
            <p:cNvSpPr/>
            <p:nvPr/>
          </p:nvSpPr>
          <p:spPr>
            <a:xfrm>
              <a:off x="3320795" y="449579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25239" y="447475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5244" y="469392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" y="9906"/>
              <a:ext cx="3179445" cy="5125720"/>
            </a:xfrm>
            <a:custGeom>
              <a:avLst/>
              <a:gdLst/>
              <a:ahLst/>
              <a:cxnLst/>
              <a:rect l="l" t="t" r="r" b="b"/>
              <a:pathLst>
                <a:path w="3179445" h="5125720">
                  <a:moveTo>
                    <a:pt x="1589532" y="0"/>
                  </a:moveTo>
                  <a:lnTo>
                    <a:pt x="0" y="0"/>
                  </a:lnTo>
                  <a:lnTo>
                    <a:pt x="0" y="5125211"/>
                  </a:lnTo>
                  <a:lnTo>
                    <a:pt x="1589532" y="5125211"/>
                  </a:lnTo>
                  <a:lnTo>
                    <a:pt x="1626010" y="5124550"/>
                  </a:lnTo>
                  <a:lnTo>
                    <a:pt x="1698355" y="5119299"/>
                  </a:lnTo>
                  <a:lnTo>
                    <a:pt x="1769825" y="5108907"/>
                  </a:lnTo>
                  <a:lnTo>
                    <a:pt x="1840352" y="5093485"/>
                  </a:lnTo>
                  <a:lnTo>
                    <a:pt x="1909863" y="5073148"/>
                  </a:lnTo>
                  <a:lnTo>
                    <a:pt x="1978290" y="5048008"/>
                  </a:lnTo>
                  <a:lnTo>
                    <a:pt x="2045562" y="5018178"/>
                  </a:lnTo>
                  <a:lnTo>
                    <a:pt x="2111608" y="4983772"/>
                  </a:lnTo>
                  <a:lnTo>
                    <a:pt x="2176360" y="4944902"/>
                  </a:lnTo>
                  <a:lnTo>
                    <a:pt x="2208228" y="4923829"/>
                  </a:lnTo>
                  <a:lnTo>
                    <a:pt x="2239746" y="4901682"/>
                  </a:lnTo>
                  <a:lnTo>
                    <a:pt x="2270905" y="4878476"/>
                  </a:lnTo>
                  <a:lnTo>
                    <a:pt x="2301696" y="4854224"/>
                  </a:lnTo>
                  <a:lnTo>
                    <a:pt x="2332111" y="4828942"/>
                  </a:lnTo>
                  <a:lnTo>
                    <a:pt x="2362141" y="4802643"/>
                  </a:lnTo>
                  <a:lnTo>
                    <a:pt x="2391776" y="4775340"/>
                  </a:lnTo>
                  <a:lnTo>
                    <a:pt x="2421009" y="4747049"/>
                  </a:lnTo>
                  <a:lnTo>
                    <a:pt x="2449831" y="4717784"/>
                  </a:lnTo>
                  <a:lnTo>
                    <a:pt x="2478232" y="4687558"/>
                  </a:lnTo>
                  <a:lnTo>
                    <a:pt x="2506204" y="4656386"/>
                  </a:lnTo>
                  <a:lnTo>
                    <a:pt x="2533738" y="4624282"/>
                  </a:lnTo>
                  <a:lnTo>
                    <a:pt x="2560826" y="4591260"/>
                  </a:lnTo>
                  <a:lnTo>
                    <a:pt x="2587458" y="4557334"/>
                  </a:lnTo>
                  <a:lnTo>
                    <a:pt x="2613626" y="4522518"/>
                  </a:lnTo>
                  <a:lnTo>
                    <a:pt x="2639321" y="4486827"/>
                  </a:lnTo>
                  <a:lnTo>
                    <a:pt x="2664535" y="4450274"/>
                  </a:lnTo>
                  <a:lnTo>
                    <a:pt x="2689258" y="4412874"/>
                  </a:lnTo>
                  <a:lnTo>
                    <a:pt x="2713482" y="4374641"/>
                  </a:lnTo>
                  <a:lnTo>
                    <a:pt x="2737197" y="4335589"/>
                  </a:lnTo>
                  <a:lnTo>
                    <a:pt x="2760396" y="4295732"/>
                  </a:lnTo>
                  <a:lnTo>
                    <a:pt x="2783070" y="4255084"/>
                  </a:lnTo>
                  <a:lnTo>
                    <a:pt x="2805209" y="4213660"/>
                  </a:lnTo>
                  <a:lnTo>
                    <a:pt x="2826805" y="4171473"/>
                  </a:lnTo>
                  <a:lnTo>
                    <a:pt x="2847849" y="4128537"/>
                  </a:lnTo>
                  <a:lnTo>
                    <a:pt x="2868333" y="4084868"/>
                  </a:lnTo>
                  <a:lnTo>
                    <a:pt x="2888247" y="4040478"/>
                  </a:lnTo>
                  <a:lnTo>
                    <a:pt x="2907583" y="3995383"/>
                  </a:lnTo>
                  <a:lnTo>
                    <a:pt x="2926332" y="3949595"/>
                  </a:lnTo>
                  <a:lnTo>
                    <a:pt x="2944486" y="3903130"/>
                  </a:lnTo>
                  <a:lnTo>
                    <a:pt x="2962035" y="3856002"/>
                  </a:lnTo>
                  <a:lnTo>
                    <a:pt x="2978970" y="3808224"/>
                  </a:lnTo>
                  <a:lnTo>
                    <a:pt x="2995284" y="3759810"/>
                  </a:lnTo>
                  <a:lnTo>
                    <a:pt x="3010967" y="3710776"/>
                  </a:lnTo>
                  <a:lnTo>
                    <a:pt x="3026010" y="3661135"/>
                  </a:lnTo>
                  <a:lnTo>
                    <a:pt x="3040405" y="3610900"/>
                  </a:lnTo>
                  <a:lnTo>
                    <a:pt x="3054143" y="3560087"/>
                  </a:lnTo>
                  <a:lnTo>
                    <a:pt x="3067215" y="3508710"/>
                  </a:lnTo>
                  <a:lnTo>
                    <a:pt x="3079613" y="3456782"/>
                  </a:lnTo>
                  <a:lnTo>
                    <a:pt x="3091327" y="3404317"/>
                  </a:lnTo>
                  <a:lnTo>
                    <a:pt x="3102348" y="3351331"/>
                  </a:lnTo>
                  <a:lnTo>
                    <a:pt x="3112669" y="3297836"/>
                  </a:lnTo>
                  <a:lnTo>
                    <a:pt x="3122280" y="3243848"/>
                  </a:lnTo>
                  <a:lnTo>
                    <a:pt x="3131173" y="3189379"/>
                  </a:lnTo>
                  <a:lnTo>
                    <a:pt x="3139338" y="3134445"/>
                  </a:lnTo>
                  <a:lnTo>
                    <a:pt x="3146768" y="3079060"/>
                  </a:lnTo>
                  <a:lnTo>
                    <a:pt x="3153452" y="3023237"/>
                  </a:lnTo>
                  <a:lnTo>
                    <a:pt x="3159383" y="2966991"/>
                  </a:lnTo>
                  <a:lnTo>
                    <a:pt x="3164552" y="2910336"/>
                  </a:lnTo>
                  <a:lnTo>
                    <a:pt x="3168950" y="2853286"/>
                  </a:lnTo>
                  <a:lnTo>
                    <a:pt x="3172567" y="2795855"/>
                  </a:lnTo>
                  <a:lnTo>
                    <a:pt x="3175396" y="2738057"/>
                  </a:lnTo>
                  <a:lnTo>
                    <a:pt x="3177428" y="2679907"/>
                  </a:lnTo>
                  <a:lnTo>
                    <a:pt x="3178653" y="2621418"/>
                  </a:lnTo>
                  <a:lnTo>
                    <a:pt x="3179064" y="2562606"/>
                  </a:lnTo>
                  <a:lnTo>
                    <a:pt x="3178653" y="2503793"/>
                  </a:lnTo>
                  <a:lnTo>
                    <a:pt x="3177428" y="2445304"/>
                  </a:lnTo>
                  <a:lnTo>
                    <a:pt x="3175396" y="2387154"/>
                  </a:lnTo>
                  <a:lnTo>
                    <a:pt x="3172567" y="2329356"/>
                  </a:lnTo>
                  <a:lnTo>
                    <a:pt x="3168950" y="2271925"/>
                  </a:lnTo>
                  <a:lnTo>
                    <a:pt x="3164552" y="2214875"/>
                  </a:lnTo>
                  <a:lnTo>
                    <a:pt x="3159383" y="2158220"/>
                  </a:lnTo>
                  <a:lnTo>
                    <a:pt x="3153452" y="2101974"/>
                  </a:lnTo>
                  <a:lnTo>
                    <a:pt x="3146768" y="2046151"/>
                  </a:lnTo>
                  <a:lnTo>
                    <a:pt x="3139338" y="1990766"/>
                  </a:lnTo>
                  <a:lnTo>
                    <a:pt x="3131173" y="1935832"/>
                  </a:lnTo>
                  <a:lnTo>
                    <a:pt x="3122280" y="1881363"/>
                  </a:lnTo>
                  <a:lnTo>
                    <a:pt x="3112669" y="1827375"/>
                  </a:lnTo>
                  <a:lnTo>
                    <a:pt x="3102348" y="1773880"/>
                  </a:lnTo>
                  <a:lnTo>
                    <a:pt x="3091327" y="1720894"/>
                  </a:lnTo>
                  <a:lnTo>
                    <a:pt x="3079613" y="1668429"/>
                  </a:lnTo>
                  <a:lnTo>
                    <a:pt x="3067215" y="1616501"/>
                  </a:lnTo>
                  <a:lnTo>
                    <a:pt x="3054143" y="1565124"/>
                  </a:lnTo>
                  <a:lnTo>
                    <a:pt x="3040405" y="1514311"/>
                  </a:lnTo>
                  <a:lnTo>
                    <a:pt x="3026010" y="1464076"/>
                  </a:lnTo>
                  <a:lnTo>
                    <a:pt x="3010967" y="1414435"/>
                  </a:lnTo>
                  <a:lnTo>
                    <a:pt x="2995284" y="1365401"/>
                  </a:lnTo>
                  <a:lnTo>
                    <a:pt x="2978970" y="1316987"/>
                  </a:lnTo>
                  <a:lnTo>
                    <a:pt x="2962035" y="1269209"/>
                  </a:lnTo>
                  <a:lnTo>
                    <a:pt x="2944486" y="1222081"/>
                  </a:lnTo>
                  <a:lnTo>
                    <a:pt x="2926332" y="1175616"/>
                  </a:lnTo>
                  <a:lnTo>
                    <a:pt x="2907583" y="1129828"/>
                  </a:lnTo>
                  <a:lnTo>
                    <a:pt x="2888247" y="1084733"/>
                  </a:lnTo>
                  <a:lnTo>
                    <a:pt x="2868333" y="1040343"/>
                  </a:lnTo>
                  <a:lnTo>
                    <a:pt x="2847849" y="996673"/>
                  </a:lnTo>
                  <a:lnTo>
                    <a:pt x="2826805" y="953738"/>
                  </a:lnTo>
                  <a:lnTo>
                    <a:pt x="2805209" y="911551"/>
                  </a:lnTo>
                  <a:lnTo>
                    <a:pt x="2783070" y="870127"/>
                  </a:lnTo>
                  <a:lnTo>
                    <a:pt x="2760396" y="829479"/>
                  </a:lnTo>
                  <a:lnTo>
                    <a:pt x="2737197" y="789622"/>
                  </a:lnTo>
                  <a:lnTo>
                    <a:pt x="2713482" y="750569"/>
                  </a:lnTo>
                  <a:lnTo>
                    <a:pt x="2689258" y="712336"/>
                  </a:lnTo>
                  <a:lnTo>
                    <a:pt x="2664535" y="674936"/>
                  </a:lnTo>
                  <a:lnTo>
                    <a:pt x="2639321" y="638384"/>
                  </a:lnTo>
                  <a:lnTo>
                    <a:pt x="2613626" y="602692"/>
                  </a:lnTo>
                  <a:lnTo>
                    <a:pt x="2587458" y="567877"/>
                  </a:lnTo>
                  <a:lnTo>
                    <a:pt x="2560826" y="533951"/>
                  </a:lnTo>
                  <a:lnTo>
                    <a:pt x="2533738" y="500929"/>
                  </a:lnTo>
                  <a:lnTo>
                    <a:pt x="2506204" y="468824"/>
                  </a:lnTo>
                  <a:lnTo>
                    <a:pt x="2478232" y="437652"/>
                  </a:lnTo>
                  <a:lnTo>
                    <a:pt x="2449831" y="407427"/>
                  </a:lnTo>
                  <a:lnTo>
                    <a:pt x="2421009" y="378161"/>
                  </a:lnTo>
                  <a:lnTo>
                    <a:pt x="2391776" y="349870"/>
                  </a:lnTo>
                  <a:lnTo>
                    <a:pt x="2362141" y="322568"/>
                  </a:lnTo>
                  <a:lnTo>
                    <a:pt x="2332111" y="296269"/>
                  </a:lnTo>
                  <a:lnTo>
                    <a:pt x="2301696" y="270986"/>
                  </a:lnTo>
                  <a:lnTo>
                    <a:pt x="2270905" y="246735"/>
                  </a:lnTo>
                  <a:lnTo>
                    <a:pt x="2239746" y="223529"/>
                  </a:lnTo>
                  <a:lnTo>
                    <a:pt x="2208228" y="201382"/>
                  </a:lnTo>
                  <a:lnTo>
                    <a:pt x="2176360" y="180308"/>
                  </a:lnTo>
                  <a:lnTo>
                    <a:pt x="2111608" y="141439"/>
                  </a:lnTo>
                  <a:lnTo>
                    <a:pt x="2045562" y="107032"/>
                  </a:lnTo>
                  <a:lnTo>
                    <a:pt x="1978290" y="77203"/>
                  </a:lnTo>
                  <a:lnTo>
                    <a:pt x="1909863" y="52063"/>
                  </a:lnTo>
                  <a:lnTo>
                    <a:pt x="1840352" y="31725"/>
                  </a:lnTo>
                  <a:lnTo>
                    <a:pt x="1769825" y="16304"/>
                  </a:lnTo>
                  <a:lnTo>
                    <a:pt x="1698355" y="5912"/>
                  </a:lnTo>
                  <a:lnTo>
                    <a:pt x="1626010" y="661"/>
                  </a:lnTo>
                  <a:lnTo>
                    <a:pt x="15895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" y="9906"/>
              <a:ext cx="3179445" cy="5125720"/>
            </a:xfrm>
            <a:custGeom>
              <a:avLst/>
              <a:gdLst/>
              <a:ahLst/>
              <a:cxnLst/>
              <a:rect l="l" t="t" r="r" b="b"/>
              <a:pathLst>
                <a:path w="3179445" h="5125720">
                  <a:moveTo>
                    <a:pt x="0" y="0"/>
                  </a:moveTo>
                  <a:lnTo>
                    <a:pt x="1589532" y="0"/>
                  </a:lnTo>
                  <a:lnTo>
                    <a:pt x="1626010" y="661"/>
                  </a:lnTo>
                  <a:lnTo>
                    <a:pt x="1698355" y="5912"/>
                  </a:lnTo>
                  <a:lnTo>
                    <a:pt x="1769825" y="16304"/>
                  </a:lnTo>
                  <a:lnTo>
                    <a:pt x="1840352" y="31725"/>
                  </a:lnTo>
                  <a:lnTo>
                    <a:pt x="1909863" y="52063"/>
                  </a:lnTo>
                  <a:lnTo>
                    <a:pt x="1978290" y="77203"/>
                  </a:lnTo>
                  <a:lnTo>
                    <a:pt x="2045562" y="107032"/>
                  </a:lnTo>
                  <a:lnTo>
                    <a:pt x="2111608" y="141439"/>
                  </a:lnTo>
                  <a:lnTo>
                    <a:pt x="2176360" y="180308"/>
                  </a:lnTo>
                  <a:lnTo>
                    <a:pt x="2208228" y="201382"/>
                  </a:lnTo>
                  <a:lnTo>
                    <a:pt x="2239746" y="223529"/>
                  </a:lnTo>
                  <a:lnTo>
                    <a:pt x="2270905" y="246735"/>
                  </a:lnTo>
                  <a:lnTo>
                    <a:pt x="2301696" y="270986"/>
                  </a:lnTo>
                  <a:lnTo>
                    <a:pt x="2332111" y="296269"/>
                  </a:lnTo>
                  <a:lnTo>
                    <a:pt x="2362141" y="322568"/>
                  </a:lnTo>
                  <a:lnTo>
                    <a:pt x="2391776" y="349870"/>
                  </a:lnTo>
                  <a:lnTo>
                    <a:pt x="2421009" y="378161"/>
                  </a:lnTo>
                  <a:lnTo>
                    <a:pt x="2449831" y="407427"/>
                  </a:lnTo>
                  <a:lnTo>
                    <a:pt x="2478232" y="437652"/>
                  </a:lnTo>
                  <a:lnTo>
                    <a:pt x="2506204" y="468824"/>
                  </a:lnTo>
                  <a:lnTo>
                    <a:pt x="2533738" y="500929"/>
                  </a:lnTo>
                  <a:lnTo>
                    <a:pt x="2560826" y="533951"/>
                  </a:lnTo>
                  <a:lnTo>
                    <a:pt x="2587458" y="567877"/>
                  </a:lnTo>
                  <a:lnTo>
                    <a:pt x="2613626" y="602692"/>
                  </a:lnTo>
                  <a:lnTo>
                    <a:pt x="2639321" y="638384"/>
                  </a:lnTo>
                  <a:lnTo>
                    <a:pt x="2664535" y="674936"/>
                  </a:lnTo>
                  <a:lnTo>
                    <a:pt x="2689258" y="712336"/>
                  </a:lnTo>
                  <a:lnTo>
                    <a:pt x="2713482" y="750569"/>
                  </a:lnTo>
                  <a:lnTo>
                    <a:pt x="2737197" y="789622"/>
                  </a:lnTo>
                  <a:lnTo>
                    <a:pt x="2760396" y="829479"/>
                  </a:lnTo>
                  <a:lnTo>
                    <a:pt x="2783070" y="870127"/>
                  </a:lnTo>
                  <a:lnTo>
                    <a:pt x="2805209" y="911551"/>
                  </a:lnTo>
                  <a:lnTo>
                    <a:pt x="2826805" y="953738"/>
                  </a:lnTo>
                  <a:lnTo>
                    <a:pt x="2847849" y="996673"/>
                  </a:lnTo>
                  <a:lnTo>
                    <a:pt x="2868333" y="1040343"/>
                  </a:lnTo>
                  <a:lnTo>
                    <a:pt x="2888247" y="1084733"/>
                  </a:lnTo>
                  <a:lnTo>
                    <a:pt x="2907583" y="1129828"/>
                  </a:lnTo>
                  <a:lnTo>
                    <a:pt x="2926332" y="1175616"/>
                  </a:lnTo>
                  <a:lnTo>
                    <a:pt x="2944486" y="1222081"/>
                  </a:lnTo>
                  <a:lnTo>
                    <a:pt x="2962035" y="1269209"/>
                  </a:lnTo>
                  <a:lnTo>
                    <a:pt x="2978970" y="1316987"/>
                  </a:lnTo>
                  <a:lnTo>
                    <a:pt x="2995284" y="1365401"/>
                  </a:lnTo>
                  <a:lnTo>
                    <a:pt x="3010967" y="1414435"/>
                  </a:lnTo>
                  <a:lnTo>
                    <a:pt x="3026010" y="1464076"/>
                  </a:lnTo>
                  <a:lnTo>
                    <a:pt x="3040405" y="1514311"/>
                  </a:lnTo>
                  <a:lnTo>
                    <a:pt x="3054143" y="1565124"/>
                  </a:lnTo>
                  <a:lnTo>
                    <a:pt x="3067215" y="1616501"/>
                  </a:lnTo>
                  <a:lnTo>
                    <a:pt x="3079613" y="1668429"/>
                  </a:lnTo>
                  <a:lnTo>
                    <a:pt x="3091327" y="1720894"/>
                  </a:lnTo>
                  <a:lnTo>
                    <a:pt x="3102348" y="1773880"/>
                  </a:lnTo>
                  <a:lnTo>
                    <a:pt x="3112669" y="1827375"/>
                  </a:lnTo>
                  <a:lnTo>
                    <a:pt x="3122280" y="1881363"/>
                  </a:lnTo>
                  <a:lnTo>
                    <a:pt x="3131173" y="1935832"/>
                  </a:lnTo>
                  <a:lnTo>
                    <a:pt x="3139338" y="1990766"/>
                  </a:lnTo>
                  <a:lnTo>
                    <a:pt x="3146768" y="2046151"/>
                  </a:lnTo>
                  <a:lnTo>
                    <a:pt x="3153452" y="2101974"/>
                  </a:lnTo>
                  <a:lnTo>
                    <a:pt x="3159383" y="2158220"/>
                  </a:lnTo>
                  <a:lnTo>
                    <a:pt x="3164552" y="2214875"/>
                  </a:lnTo>
                  <a:lnTo>
                    <a:pt x="3168950" y="2271925"/>
                  </a:lnTo>
                  <a:lnTo>
                    <a:pt x="3172567" y="2329356"/>
                  </a:lnTo>
                  <a:lnTo>
                    <a:pt x="3175396" y="2387154"/>
                  </a:lnTo>
                  <a:lnTo>
                    <a:pt x="3177428" y="2445304"/>
                  </a:lnTo>
                  <a:lnTo>
                    <a:pt x="3178653" y="2503793"/>
                  </a:lnTo>
                  <a:lnTo>
                    <a:pt x="3179064" y="2562606"/>
                  </a:lnTo>
                  <a:lnTo>
                    <a:pt x="3178653" y="2621418"/>
                  </a:lnTo>
                  <a:lnTo>
                    <a:pt x="3177428" y="2679907"/>
                  </a:lnTo>
                  <a:lnTo>
                    <a:pt x="3175396" y="2738057"/>
                  </a:lnTo>
                  <a:lnTo>
                    <a:pt x="3172567" y="2795855"/>
                  </a:lnTo>
                  <a:lnTo>
                    <a:pt x="3168950" y="2853286"/>
                  </a:lnTo>
                  <a:lnTo>
                    <a:pt x="3164552" y="2910336"/>
                  </a:lnTo>
                  <a:lnTo>
                    <a:pt x="3159383" y="2966991"/>
                  </a:lnTo>
                  <a:lnTo>
                    <a:pt x="3153452" y="3023237"/>
                  </a:lnTo>
                  <a:lnTo>
                    <a:pt x="3146768" y="3079060"/>
                  </a:lnTo>
                  <a:lnTo>
                    <a:pt x="3139338" y="3134445"/>
                  </a:lnTo>
                  <a:lnTo>
                    <a:pt x="3131173" y="3189379"/>
                  </a:lnTo>
                  <a:lnTo>
                    <a:pt x="3122280" y="3243848"/>
                  </a:lnTo>
                  <a:lnTo>
                    <a:pt x="3112669" y="3297836"/>
                  </a:lnTo>
                  <a:lnTo>
                    <a:pt x="3102348" y="3351331"/>
                  </a:lnTo>
                  <a:lnTo>
                    <a:pt x="3091327" y="3404317"/>
                  </a:lnTo>
                  <a:lnTo>
                    <a:pt x="3079613" y="3456782"/>
                  </a:lnTo>
                  <a:lnTo>
                    <a:pt x="3067215" y="3508710"/>
                  </a:lnTo>
                  <a:lnTo>
                    <a:pt x="3054143" y="3560087"/>
                  </a:lnTo>
                  <a:lnTo>
                    <a:pt x="3040405" y="3610900"/>
                  </a:lnTo>
                  <a:lnTo>
                    <a:pt x="3026010" y="3661135"/>
                  </a:lnTo>
                  <a:lnTo>
                    <a:pt x="3010967" y="3710776"/>
                  </a:lnTo>
                  <a:lnTo>
                    <a:pt x="2995284" y="3759810"/>
                  </a:lnTo>
                  <a:lnTo>
                    <a:pt x="2978970" y="3808224"/>
                  </a:lnTo>
                  <a:lnTo>
                    <a:pt x="2962035" y="3856002"/>
                  </a:lnTo>
                  <a:lnTo>
                    <a:pt x="2944486" y="3903130"/>
                  </a:lnTo>
                  <a:lnTo>
                    <a:pt x="2926332" y="3949595"/>
                  </a:lnTo>
                  <a:lnTo>
                    <a:pt x="2907583" y="3995383"/>
                  </a:lnTo>
                  <a:lnTo>
                    <a:pt x="2888247" y="4040478"/>
                  </a:lnTo>
                  <a:lnTo>
                    <a:pt x="2868333" y="4084868"/>
                  </a:lnTo>
                  <a:lnTo>
                    <a:pt x="2847849" y="4128537"/>
                  </a:lnTo>
                  <a:lnTo>
                    <a:pt x="2826805" y="4171473"/>
                  </a:lnTo>
                  <a:lnTo>
                    <a:pt x="2805209" y="4213660"/>
                  </a:lnTo>
                  <a:lnTo>
                    <a:pt x="2783070" y="4255084"/>
                  </a:lnTo>
                  <a:lnTo>
                    <a:pt x="2760396" y="4295732"/>
                  </a:lnTo>
                  <a:lnTo>
                    <a:pt x="2737197" y="4335589"/>
                  </a:lnTo>
                  <a:lnTo>
                    <a:pt x="2713482" y="4374641"/>
                  </a:lnTo>
                  <a:lnTo>
                    <a:pt x="2689258" y="4412874"/>
                  </a:lnTo>
                  <a:lnTo>
                    <a:pt x="2664535" y="4450274"/>
                  </a:lnTo>
                  <a:lnTo>
                    <a:pt x="2639321" y="4486827"/>
                  </a:lnTo>
                  <a:lnTo>
                    <a:pt x="2613626" y="4522518"/>
                  </a:lnTo>
                  <a:lnTo>
                    <a:pt x="2587458" y="4557334"/>
                  </a:lnTo>
                  <a:lnTo>
                    <a:pt x="2560826" y="4591260"/>
                  </a:lnTo>
                  <a:lnTo>
                    <a:pt x="2533738" y="4624282"/>
                  </a:lnTo>
                  <a:lnTo>
                    <a:pt x="2506204" y="4656386"/>
                  </a:lnTo>
                  <a:lnTo>
                    <a:pt x="2478232" y="4687558"/>
                  </a:lnTo>
                  <a:lnTo>
                    <a:pt x="2449831" y="4717784"/>
                  </a:lnTo>
                  <a:lnTo>
                    <a:pt x="2421009" y="4747049"/>
                  </a:lnTo>
                  <a:lnTo>
                    <a:pt x="2391776" y="4775340"/>
                  </a:lnTo>
                  <a:lnTo>
                    <a:pt x="2362141" y="4802643"/>
                  </a:lnTo>
                  <a:lnTo>
                    <a:pt x="2332111" y="4828942"/>
                  </a:lnTo>
                  <a:lnTo>
                    <a:pt x="2301696" y="4854224"/>
                  </a:lnTo>
                  <a:lnTo>
                    <a:pt x="2270905" y="4878476"/>
                  </a:lnTo>
                  <a:lnTo>
                    <a:pt x="2239746" y="4901682"/>
                  </a:lnTo>
                  <a:lnTo>
                    <a:pt x="2208228" y="4923829"/>
                  </a:lnTo>
                  <a:lnTo>
                    <a:pt x="2176360" y="4944902"/>
                  </a:lnTo>
                  <a:lnTo>
                    <a:pt x="2111608" y="4983772"/>
                  </a:lnTo>
                  <a:lnTo>
                    <a:pt x="2045562" y="5018178"/>
                  </a:lnTo>
                  <a:lnTo>
                    <a:pt x="1978290" y="5048008"/>
                  </a:lnTo>
                  <a:lnTo>
                    <a:pt x="1909863" y="5073148"/>
                  </a:lnTo>
                  <a:lnTo>
                    <a:pt x="1840352" y="5093485"/>
                  </a:lnTo>
                  <a:lnTo>
                    <a:pt x="1769825" y="5108907"/>
                  </a:lnTo>
                  <a:lnTo>
                    <a:pt x="1698355" y="5119299"/>
                  </a:lnTo>
                  <a:lnTo>
                    <a:pt x="1626010" y="5124550"/>
                  </a:lnTo>
                  <a:lnTo>
                    <a:pt x="1589532" y="5125211"/>
                  </a:lnTo>
                  <a:lnTo>
                    <a:pt x="0" y="512521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B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556" y="2031491"/>
              <a:ext cx="1255776" cy="1080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0613" y="1188465"/>
            <a:ext cx="3557270" cy="193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b="1" spc="35" dirty="0">
                <a:solidFill>
                  <a:srgbClr val="006FC0"/>
                </a:solidFill>
                <a:latin typeface="Trebuchet MS"/>
                <a:cs typeface="Trebuchet MS"/>
              </a:rPr>
              <a:t>Always</a:t>
            </a:r>
            <a:r>
              <a:rPr sz="12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authenticate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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b="1" spc="1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2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200" b="1" spc="-25" dirty="0">
                <a:solidFill>
                  <a:srgbClr val="006FC0"/>
                </a:solidFill>
                <a:latin typeface="Trebuchet MS"/>
                <a:cs typeface="Trebuchet MS"/>
              </a:rPr>
              <a:t>orize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2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200" b="1" spc="-6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2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1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10" dirty="0">
                <a:solidFill>
                  <a:srgbClr val="006FC0"/>
                </a:solidFill>
                <a:latin typeface="Trebuchet MS"/>
                <a:cs typeface="Trebuchet MS"/>
              </a:rPr>
              <a:t>la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200" b="1" spc="-35" dirty="0">
                <a:solidFill>
                  <a:srgbClr val="006FC0"/>
                </a:solidFill>
                <a:latin typeface="Trebuchet MS"/>
                <a:cs typeface="Trebuchet MS"/>
              </a:rPr>
              <a:t>le</a:t>
            </a:r>
            <a:r>
              <a:rPr sz="1200" b="1" spc="-9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po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10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-5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en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-25" dirty="0">
                <a:solidFill>
                  <a:srgbClr val="006FC0"/>
                </a:solidFill>
                <a:latin typeface="Trebuchet MS"/>
                <a:cs typeface="Trebuchet MS"/>
              </a:rPr>
              <a:t>ity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15" dirty="0">
                <a:solidFill>
                  <a:srgbClr val="006FC0"/>
                </a:solidFill>
                <a:latin typeface="Trebuchet MS"/>
                <a:cs typeface="Trebuchet MS"/>
              </a:rPr>
              <a:t>Location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13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-10" dirty="0">
                <a:solidFill>
                  <a:srgbClr val="006FC0"/>
                </a:solidFill>
                <a:latin typeface="Trebuchet MS"/>
                <a:cs typeface="Trebuchet MS"/>
              </a:rPr>
              <a:t>vi</a:t>
            </a:r>
            <a:r>
              <a:rPr sz="1200" b="1" spc="-2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200" b="1" spc="-1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20" dirty="0">
                <a:solidFill>
                  <a:srgbClr val="006FC0"/>
                </a:solidFill>
                <a:latin typeface="Trebuchet MS"/>
                <a:cs typeface="Trebuchet MS"/>
              </a:rPr>
              <a:t>lth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13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15" dirty="0">
                <a:solidFill>
                  <a:srgbClr val="006FC0"/>
                </a:solidFill>
                <a:latin typeface="Trebuchet MS"/>
                <a:cs typeface="Trebuchet MS"/>
              </a:rPr>
              <a:t>ssi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ic</a:t>
            </a:r>
            <a:r>
              <a:rPr sz="1200" b="1" spc="-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-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-2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8941" y="4786985"/>
            <a:ext cx="2679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90" dirty="0">
                <a:solidFill>
                  <a:srgbClr val="969CB8"/>
                </a:solidFill>
                <a:latin typeface="Lucida Sans Unicode"/>
                <a:cs typeface="Lucida Sans Unicode"/>
              </a:rPr>
              <a:t>227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0" y="67818"/>
            <a:ext cx="18605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Verify</a:t>
            </a:r>
            <a:r>
              <a:rPr sz="2600" spc="265" dirty="0">
                <a:solidFill>
                  <a:srgbClr val="006FC0"/>
                </a:solidFill>
              </a:rPr>
              <a:t> </a:t>
            </a:r>
            <a:r>
              <a:rPr sz="2600" spc="-370" dirty="0">
                <a:solidFill>
                  <a:srgbClr val="006FC0"/>
                </a:solidFill>
              </a:rPr>
              <a:t>explicitly</a:t>
            </a:r>
            <a:endParaRPr sz="2600"/>
          </a:p>
        </p:txBody>
      </p:sp>
      <p:grpSp>
        <p:nvGrpSpPr>
          <p:cNvPr id="5" name="object 5"/>
          <p:cNvGrpSpPr/>
          <p:nvPr/>
        </p:nvGrpSpPr>
        <p:grpSpPr>
          <a:xfrm>
            <a:off x="-7365" y="0"/>
            <a:ext cx="7015480" cy="5151120"/>
            <a:chOff x="-7365" y="0"/>
            <a:chExt cx="7015480" cy="5151120"/>
          </a:xfrm>
        </p:grpSpPr>
        <p:sp>
          <p:nvSpPr>
            <p:cNvPr id="6" name="object 6"/>
            <p:cNvSpPr/>
            <p:nvPr/>
          </p:nvSpPr>
          <p:spPr>
            <a:xfrm>
              <a:off x="3320795" y="449579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25239" y="447475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5244" y="469392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" y="9906"/>
              <a:ext cx="3179445" cy="5125720"/>
            </a:xfrm>
            <a:custGeom>
              <a:avLst/>
              <a:gdLst/>
              <a:ahLst/>
              <a:cxnLst/>
              <a:rect l="l" t="t" r="r" b="b"/>
              <a:pathLst>
                <a:path w="3179445" h="5125720">
                  <a:moveTo>
                    <a:pt x="1589532" y="0"/>
                  </a:moveTo>
                  <a:lnTo>
                    <a:pt x="0" y="0"/>
                  </a:lnTo>
                  <a:lnTo>
                    <a:pt x="0" y="5125211"/>
                  </a:lnTo>
                  <a:lnTo>
                    <a:pt x="1589532" y="5125211"/>
                  </a:lnTo>
                  <a:lnTo>
                    <a:pt x="1626010" y="5124550"/>
                  </a:lnTo>
                  <a:lnTo>
                    <a:pt x="1698355" y="5119299"/>
                  </a:lnTo>
                  <a:lnTo>
                    <a:pt x="1769825" y="5108907"/>
                  </a:lnTo>
                  <a:lnTo>
                    <a:pt x="1840352" y="5093485"/>
                  </a:lnTo>
                  <a:lnTo>
                    <a:pt x="1909863" y="5073148"/>
                  </a:lnTo>
                  <a:lnTo>
                    <a:pt x="1978290" y="5048008"/>
                  </a:lnTo>
                  <a:lnTo>
                    <a:pt x="2045562" y="5018178"/>
                  </a:lnTo>
                  <a:lnTo>
                    <a:pt x="2111608" y="4983772"/>
                  </a:lnTo>
                  <a:lnTo>
                    <a:pt x="2176360" y="4944902"/>
                  </a:lnTo>
                  <a:lnTo>
                    <a:pt x="2208228" y="4923829"/>
                  </a:lnTo>
                  <a:lnTo>
                    <a:pt x="2239746" y="4901682"/>
                  </a:lnTo>
                  <a:lnTo>
                    <a:pt x="2270905" y="4878476"/>
                  </a:lnTo>
                  <a:lnTo>
                    <a:pt x="2301696" y="4854224"/>
                  </a:lnTo>
                  <a:lnTo>
                    <a:pt x="2332111" y="4828942"/>
                  </a:lnTo>
                  <a:lnTo>
                    <a:pt x="2362141" y="4802643"/>
                  </a:lnTo>
                  <a:lnTo>
                    <a:pt x="2391776" y="4775340"/>
                  </a:lnTo>
                  <a:lnTo>
                    <a:pt x="2421009" y="4747049"/>
                  </a:lnTo>
                  <a:lnTo>
                    <a:pt x="2449831" y="4717784"/>
                  </a:lnTo>
                  <a:lnTo>
                    <a:pt x="2478232" y="4687558"/>
                  </a:lnTo>
                  <a:lnTo>
                    <a:pt x="2506204" y="4656386"/>
                  </a:lnTo>
                  <a:lnTo>
                    <a:pt x="2533738" y="4624282"/>
                  </a:lnTo>
                  <a:lnTo>
                    <a:pt x="2560826" y="4591260"/>
                  </a:lnTo>
                  <a:lnTo>
                    <a:pt x="2587458" y="4557334"/>
                  </a:lnTo>
                  <a:lnTo>
                    <a:pt x="2613626" y="4522518"/>
                  </a:lnTo>
                  <a:lnTo>
                    <a:pt x="2639321" y="4486827"/>
                  </a:lnTo>
                  <a:lnTo>
                    <a:pt x="2664535" y="4450274"/>
                  </a:lnTo>
                  <a:lnTo>
                    <a:pt x="2689258" y="4412874"/>
                  </a:lnTo>
                  <a:lnTo>
                    <a:pt x="2713482" y="4374641"/>
                  </a:lnTo>
                  <a:lnTo>
                    <a:pt x="2737197" y="4335589"/>
                  </a:lnTo>
                  <a:lnTo>
                    <a:pt x="2760396" y="4295732"/>
                  </a:lnTo>
                  <a:lnTo>
                    <a:pt x="2783070" y="4255084"/>
                  </a:lnTo>
                  <a:lnTo>
                    <a:pt x="2805209" y="4213660"/>
                  </a:lnTo>
                  <a:lnTo>
                    <a:pt x="2826805" y="4171473"/>
                  </a:lnTo>
                  <a:lnTo>
                    <a:pt x="2847849" y="4128537"/>
                  </a:lnTo>
                  <a:lnTo>
                    <a:pt x="2868333" y="4084868"/>
                  </a:lnTo>
                  <a:lnTo>
                    <a:pt x="2888247" y="4040478"/>
                  </a:lnTo>
                  <a:lnTo>
                    <a:pt x="2907583" y="3995383"/>
                  </a:lnTo>
                  <a:lnTo>
                    <a:pt x="2926332" y="3949595"/>
                  </a:lnTo>
                  <a:lnTo>
                    <a:pt x="2944486" y="3903130"/>
                  </a:lnTo>
                  <a:lnTo>
                    <a:pt x="2962035" y="3856002"/>
                  </a:lnTo>
                  <a:lnTo>
                    <a:pt x="2978970" y="3808224"/>
                  </a:lnTo>
                  <a:lnTo>
                    <a:pt x="2995284" y="3759810"/>
                  </a:lnTo>
                  <a:lnTo>
                    <a:pt x="3010967" y="3710776"/>
                  </a:lnTo>
                  <a:lnTo>
                    <a:pt x="3026010" y="3661135"/>
                  </a:lnTo>
                  <a:lnTo>
                    <a:pt x="3040405" y="3610900"/>
                  </a:lnTo>
                  <a:lnTo>
                    <a:pt x="3054143" y="3560087"/>
                  </a:lnTo>
                  <a:lnTo>
                    <a:pt x="3067215" y="3508710"/>
                  </a:lnTo>
                  <a:lnTo>
                    <a:pt x="3079613" y="3456782"/>
                  </a:lnTo>
                  <a:lnTo>
                    <a:pt x="3091327" y="3404317"/>
                  </a:lnTo>
                  <a:lnTo>
                    <a:pt x="3102348" y="3351331"/>
                  </a:lnTo>
                  <a:lnTo>
                    <a:pt x="3112669" y="3297836"/>
                  </a:lnTo>
                  <a:lnTo>
                    <a:pt x="3122280" y="3243848"/>
                  </a:lnTo>
                  <a:lnTo>
                    <a:pt x="3131173" y="3189379"/>
                  </a:lnTo>
                  <a:lnTo>
                    <a:pt x="3139338" y="3134445"/>
                  </a:lnTo>
                  <a:lnTo>
                    <a:pt x="3146768" y="3079060"/>
                  </a:lnTo>
                  <a:lnTo>
                    <a:pt x="3153452" y="3023237"/>
                  </a:lnTo>
                  <a:lnTo>
                    <a:pt x="3159383" y="2966991"/>
                  </a:lnTo>
                  <a:lnTo>
                    <a:pt x="3164552" y="2910336"/>
                  </a:lnTo>
                  <a:lnTo>
                    <a:pt x="3168950" y="2853286"/>
                  </a:lnTo>
                  <a:lnTo>
                    <a:pt x="3172567" y="2795855"/>
                  </a:lnTo>
                  <a:lnTo>
                    <a:pt x="3175396" y="2738057"/>
                  </a:lnTo>
                  <a:lnTo>
                    <a:pt x="3177428" y="2679907"/>
                  </a:lnTo>
                  <a:lnTo>
                    <a:pt x="3178653" y="2621418"/>
                  </a:lnTo>
                  <a:lnTo>
                    <a:pt x="3179064" y="2562606"/>
                  </a:lnTo>
                  <a:lnTo>
                    <a:pt x="3178653" y="2503793"/>
                  </a:lnTo>
                  <a:lnTo>
                    <a:pt x="3177428" y="2445304"/>
                  </a:lnTo>
                  <a:lnTo>
                    <a:pt x="3175396" y="2387154"/>
                  </a:lnTo>
                  <a:lnTo>
                    <a:pt x="3172567" y="2329356"/>
                  </a:lnTo>
                  <a:lnTo>
                    <a:pt x="3168950" y="2271925"/>
                  </a:lnTo>
                  <a:lnTo>
                    <a:pt x="3164552" y="2214875"/>
                  </a:lnTo>
                  <a:lnTo>
                    <a:pt x="3159383" y="2158220"/>
                  </a:lnTo>
                  <a:lnTo>
                    <a:pt x="3153452" y="2101974"/>
                  </a:lnTo>
                  <a:lnTo>
                    <a:pt x="3146768" y="2046151"/>
                  </a:lnTo>
                  <a:lnTo>
                    <a:pt x="3139338" y="1990766"/>
                  </a:lnTo>
                  <a:lnTo>
                    <a:pt x="3131173" y="1935832"/>
                  </a:lnTo>
                  <a:lnTo>
                    <a:pt x="3122280" y="1881363"/>
                  </a:lnTo>
                  <a:lnTo>
                    <a:pt x="3112669" y="1827375"/>
                  </a:lnTo>
                  <a:lnTo>
                    <a:pt x="3102348" y="1773880"/>
                  </a:lnTo>
                  <a:lnTo>
                    <a:pt x="3091327" y="1720894"/>
                  </a:lnTo>
                  <a:lnTo>
                    <a:pt x="3079613" y="1668429"/>
                  </a:lnTo>
                  <a:lnTo>
                    <a:pt x="3067215" y="1616501"/>
                  </a:lnTo>
                  <a:lnTo>
                    <a:pt x="3054143" y="1565124"/>
                  </a:lnTo>
                  <a:lnTo>
                    <a:pt x="3040405" y="1514311"/>
                  </a:lnTo>
                  <a:lnTo>
                    <a:pt x="3026010" y="1464076"/>
                  </a:lnTo>
                  <a:lnTo>
                    <a:pt x="3010967" y="1414435"/>
                  </a:lnTo>
                  <a:lnTo>
                    <a:pt x="2995284" y="1365401"/>
                  </a:lnTo>
                  <a:lnTo>
                    <a:pt x="2978970" y="1316987"/>
                  </a:lnTo>
                  <a:lnTo>
                    <a:pt x="2962035" y="1269209"/>
                  </a:lnTo>
                  <a:lnTo>
                    <a:pt x="2944486" y="1222081"/>
                  </a:lnTo>
                  <a:lnTo>
                    <a:pt x="2926332" y="1175616"/>
                  </a:lnTo>
                  <a:lnTo>
                    <a:pt x="2907583" y="1129828"/>
                  </a:lnTo>
                  <a:lnTo>
                    <a:pt x="2888247" y="1084733"/>
                  </a:lnTo>
                  <a:lnTo>
                    <a:pt x="2868333" y="1040343"/>
                  </a:lnTo>
                  <a:lnTo>
                    <a:pt x="2847849" y="996673"/>
                  </a:lnTo>
                  <a:lnTo>
                    <a:pt x="2826805" y="953738"/>
                  </a:lnTo>
                  <a:lnTo>
                    <a:pt x="2805209" y="911551"/>
                  </a:lnTo>
                  <a:lnTo>
                    <a:pt x="2783070" y="870127"/>
                  </a:lnTo>
                  <a:lnTo>
                    <a:pt x="2760396" y="829479"/>
                  </a:lnTo>
                  <a:lnTo>
                    <a:pt x="2737197" y="789622"/>
                  </a:lnTo>
                  <a:lnTo>
                    <a:pt x="2713482" y="750569"/>
                  </a:lnTo>
                  <a:lnTo>
                    <a:pt x="2689258" y="712336"/>
                  </a:lnTo>
                  <a:lnTo>
                    <a:pt x="2664535" y="674936"/>
                  </a:lnTo>
                  <a:lnTo>
                    <a:pt x="2639321" y="638384"/>
                  </a:lnTo>
                  <a:lnTo>
                    <a:pt x="2613626" y="602692"/>
                  </a:lnTo>
                  <a:lnTo>
                    <a:pt x="2587458" y="567877"/>
                  </a:lnTo>
                  <a:lnTo>
                    <a:pt x="2560826" y="533951"/>
                  </a:lnTo>
                  <a:lnTo>
                    <a:pt x="2533738" y="500929"/>
                  </a:lnTo>
                  <a:lnTo>
                    <a:pt x="2506204" y="468824"/>
                  </a:lnTo>
                  <a:lnTo>
                    <a:pt x="2478232" y="437652"/>
                  </a:lnTo>
                  <a:lnTo>
                    <a:pt x="2449831" y="407427"/>
                  </a:lnTo>
                  <a:lnTo>
                    <a:pt x="2421009" y="378161"/>
                  </a:lnTo>
                  <a:lnTo>
                    <a:pt x="2391776" y="349870"/>
                  </a:lnTo>
                  <a:lnTo>
                    <a:pt x="2362141" y="322568"/>
                  </a:lnTo>
                  <a:lnTo>
                    <a:pt x="2332111" y="296269"/>
                  </a:lnTo>
                  <a:lnTo>
                    <a:pt x="2301696" y="270986"/>
                  </a:lnTo>
                  <a:lnTo>
                    <a:pt x="2270905" y="246735"/>
                  </a:lnTo>
                  <a:lnTo>
                    <a:pt x="2239746" y="223529"/>
                  </a:lnTo>
                  <a:lnTo>
                    <a:pt x="2208228" y="201382"/>
                  </a:lnTo>
                  <a:lnTo>
                    <a:pt x="2176360" y="180308"/>
                  </a:lnTo>
                  <a:lnTo>
                    <a:pt x="2111608" y="141439"/>
                  </a:lnTo>
                  <a:lnTo>
                    <a:pt x="2045562" y="107032"/>
                  </a:lnTo>
                  <a:lnTo>
                    <a:pt x="1978290" y="77203"/>
                  </a:lnTo>
                  <a:lnTo>
                    <a:pt x="1909863" y="52063"/>
                  </a:lnTo>
                  <a:lnTo>
                    <a:pt x="1840352" y="31725"/>
                  </a:lnTo>
                  <a:lnTo>
                    <a:pt x="1769825" y="16304"/>
                  </a:lnTo>
                  <a:lnTo>
                    <a:pt x="1698355" y="5912"/>
                  </a:lnTo>
                  <a:lnTo>
                    <a:pt x="1626010" y="661"/>
                  </a:lnTo>
                  <a:lnTo>
                    <a:pt x="15895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" y="9906"/>
              <a:ext cx="3179445" cy="5125720"/>
            </a:xfrm>
            <a:custGeom>
              <a:avLst/>
              <a:gdLst/>
              <a:ahLst/>
              <a:cxnLst/>
              <a:rect l="l" t="t" r="r" b="b"/>
              <a:pathLst>
                <a:path w="3179445" h="5125720">
                  <a:moveTo>
                    <a:pt x="0" y="0"/>
                  </a:moveTo>
                  <a:lnTo>
                    <a:pt x="1589532" y="0"/>
                  </a:lnTo>
                  <a:lnTo>
                    <a:pt x="1626010" y="661"/>
                  </a:lnTo>
                  <a:lnTo>
                    <a:pt x="1698355" y="5912"/>
                  </a:lnTo>
                  <a:lnTo>
                    <a:pt x="1769825" y="16304"/>
                  </a:lnTo>
                  <a:lnTo>
                    <a:pt x="1840352" y="31725"/>
                  </a:lnTo>
                  <a:lnTo>
                    <a:pt x="1909863" y="52063"/>
                  </a:lnTo>
                  <a:lnTo>
                    <a:pt x="1978290" y="77203"/>
                  </a:lnTo>
                  <a:lnTo>
                    <a:pt x="2045562" y="107032"/>
                  </a:lnTo>
                  <a:lnTo>
                    <a:pt x="2111608" y="141439"/>
                  </a:lnTo>
                  <a:lnTo>
                    <a:pt x="2176360" y="180308"/>
                  </a:lnTo>
                  <a:lnTo>
                    <a:pt x="2208228" y="201382"/>
                  </a:lnTo>
                  <a:lnTo>
                    <a:pt x="2239746" y="223529"/>
                  </a:lnTo>
                  <a:lnTo>
                    <a:pt x="2270905" y="246735"/>
                  </a:lnTo>
                  <a:lnTo>
                    <a:pt x="2301696" y="270986"/>
                  </a:lnTo>
                  <a:lnTo>
                    <a:pt x="2332111" y="296269"/>
                  </a:lnTo>
                  <a:lnTo>
                    <a:pt x="2362141" y="322568"/>
                  </a:lnTo>
                  <a:lnTo>
                    <a:pt x="2391776" y="349870"/>
                  </a:lnTo>
                  <a:lnTo>
                    <a:pt x="2421009" y="378161"/>
                  </a:lnTo>
                  <a:lnTo>
                    <a:pt x="2449831" y="407427"/>
                  </a:lnTo>
                  <a:lnTo>
                    <a:pt x="2478232" y="437652"/>
                  </a:lnTo>
                  <a:lnTo>
                    <a:pt x="2506204" y="468824"/>
                  </a:lnTo>
                  <a:lnTo>
                    <a:pt x="2533738" y="500929"/>
                  </a:lnTo>
                  <a:lnTo>
                    <a:pt x="2560826" y="533951"/>
                  </a:lnTo>
                  <a:lnTo>
                    <a:pt x="2587458" y="567877"/>
                  </a:lnTo>
                  <a:lnTo>
                    <a:pt x="2613626" y="602692"/>
                  </a:lnTo>
                  <a:lnTo>
                    <a:pt x="2639321" y="638384"/>
                  </a:lnTo>
                  <a:lnTo>
                    <a:pt x="2664535" y="674936"/>
                  </a:lnTo>
                  <a:lnTo>
                    <a:pt x="2689258" y="712336"/>
                  </a:lnTo>
                  <a:lnTo>
                    <a:pt x="2713482" y="750569"/>
                  </a:lnTo>
                  <a:lnTo>
                    <a:pt x="2737197" y="789622"/>
                  </a:lnTo>
                  <a:lnTo>
                    <a:pt x="2760396" y="829479"/>
                  </a:lnTo>
                  <a:lnTo>
                    <a:pt x="2783070" y="870127"/>
                  </a:lnTo>
                  <a:lnTo>
                    <a:pt x="2805209" y="911551"/>
                  </a:lnTo>
                  <a:lnTo>
                    <a:pt x="2826805" y="953738"/>
                  </a:lnTo>
                  <a:lnTo>
                    <a:pt x="2847849" y="996673"/>
                  </a:lnTo>
                  <a:lnTo>
                    <a:pt x="2868333" y="1040343"/>
                  </a:lnTo>
                  <a:lnTo>
                    <a:pt x="2888247" y="1084733"/>
                  </a:lnTo>
                  <a:lnTo>
                    <a:pt x="2907583" y="1129828"/>
                  </a:lnTo>
                  <a:lnTo>
                    <a:pt x="2926332" y="1175616"/>
                  </a:lnTo>
                  <a:lnTo>
                    <a:pt x="2944486" y="1222081"/>
                  </a:lnTo>
                  <a:lnTo>
                    <a:pt x="2962035" y="1269209"/>
                  </a:lnTo>
                  <a:lnTo>
                    <a:pt x="2978970" y="1316987"/>
                  </a:lnTo>
                  <a:lnTo>
                    <a:pt x="2995284" y="1365401"/>
                  </a:lnTo>
                  <a:lnTo>
                    <a:pt x="3010967" y="1414435"/>
                  </a:lnTo>
                  <a:lnTo>
                    <a:pt x="3026010" y="1464076"/>
                  </a:lnTo>
                  <a:lnTo>
                    <a:pt x="3040405" y="1514311"/>
                  </a:lnTo>
                  <a:lnTo>
                    <a:pt x="3054143" y="1565124"/>
                  </a:lnTo>
                  <a:lnTo>
                    <a:pt x="3067215" y="1616501"/>
                  </a:lnTo>
                  <a:lnTo>
                    <a:pt x="3079613" y="1668429"/>
                  </a:lnTo>
                  <a:lnTo>
                    <a:pt x="3091327" y="1720894"/>
                  </a:lnTo>
                  <a:lnTo>
                    <a:pt x="3102348" y="1773880"/>
                  </a:lnTo>
                  <a:lnTo>
                    <a:pt x="3112669" y="1827375"/>
                  </a:lnTo>
                  <a:lnTo>
                    <a:pt x="3122280" y="1881363"/>
                  </a:lnTo>
                  <a:lnTo>
                    <a:pt x="3131173" y="1935832"/>
                  </a:lnTo>
                  <a:lnTo>
                    <a:pt x="3139338" y="1990766"/>
                  </a:lnTo>
                  <a:lnTo>
                    <a:pt x="3146768" y="2046151"/>
                  </a:lnTo>
                  <a:lnTo>
                    <a:pt x="3153452" y="2101974"/>
                  </a:lnTo>
                  <a:lnTo>
                    <a:pt x="3159383" y="2158220"/>
                  </a:lnTo>
                  <a:lnTo>
                    <a:pt x="3164552" y="2214875"/>
                  </a:lnTo>
                  <a:lnTo>
                    <a:pt x="3168950" y="2271925"/>
                  </a:lnTo>
                  <a:lnTo>
                    <a:pt x="3172567" y="2329356"/>
                  </a:lnTo>
                  <a:lnTo>
                    <a:pt x="3175396" y="2387154"/>
                  </a:lnTo>
                  <a:lnTo>
                    <a:pt x="3177428" y="2445304"/>
                  </a:lnTo>
                  <a:lnTo>
                    <a:pt x="3178653" y="2503793"/>
                  </a:lnTo>
                  <a:lnTo>
                    <a:pt x="3179064" y="2562606"/>
                  </a:lnTo>
                  <a:lnTo>
                    <a:pt x="3178653" y="2621418"/>
                  </a:lnTo>
                  <a:lnTo>
                    <a:pt x="3177428" y="2679907"/>
                  </a:lnTo>
                  <a:lnTo>
                    <a:pt x="3175396" y="2738057"/>
                  </a:lnTo>
                  <a:lnTo>
                    <a:pt x="3172567" y="2795855"/>
                  </a:lnTo>
                  <a:lnTo>
                    <a:pt x="3168950" y="2853286"/>
                  </a:lnTo>
                  <a:lnTo>
                    <a:pt x="3164552" y="2910336"/>
                  </a:lnTo>
                  <a:lnTo>
                    <a:pt x="3159383" y="2966991"/>
                  </a:lnTo>
                  <a:lnTo>
                    <a:pt x="3153452" y="3023237"/>
                  </a:lnTo>
                  <a:lnTo>
                    <a:pt x="3146768" y="3079060"/>
                  </a:lnTo>
                  <a:lnTo>
                    <a:pt x="3139338" y="3134445"/>
                  </a:lnTo>
                  <a:lnTo>
                    <a:pt x="3131173" y="3189379"/>
                  </a:lnTo>
                  <a:lnTo>
                    <a:pt x="3122280" y="3243848"/>
                  </a:lnTo>
                  <a:lnTo>
                    <a:pt x="3112669" y="3297836"/>
                  </a:lnTo>
                  <a:lnTo>
                    <a:pt x="3102348" y="3351331"/>
                  </a:lnTo>
                  <a:lnTo>
                    <a:pt x="3091327" y="3404317"/>
                  </a:lnTo>
                  <a:lnTo>
                    <a:pt x="3079613" y="3456782"/>
                  </a:lnTo>
                  <a:lnTo>
                    <a:pt x="3067215" y="3508710"/>
                  </a:lnTo>
                  <a:lnTo>
                    <a:pt x="3054143" y="3560087"/>
                  </a:lnTo>
                  <a:lnTo>
                    <a:pt x="3040405" y="3610900"/>
                  </a:lnTo>
                  <a:lnTo>
                    <a:pt x="3026010" y="3661135"/>
                  </a:lnTo>
                  <a:lnTo>
                    <a:pt x="3010967" y="3710776"/>
                  </a:lnTo>
                  <a:lnTo>
                    <a:pt x="2995284" y="3759810"/>
                  </a:lnTo>
                  <a:lnTo>
                    <a:pt x="2978970" y="3808224"/>
                  </a:lnTo>
                  <a:lnTo>
                    <a:pt x="2962035" y="3856002"/>
                  </a:lnTo>
                  <a:lnTo>
                    <a:pt x="2944486" y="3903130"/>
                  </a:lnTo>
                  <a:lnTo>
                    <a:pt x="2926332" y="3949595"/>
                  </a:lnTo>
                  <a:lnTo>
                    <a:pt x="2907583" y="3995383"/>
                  </a:lnTo>
                  <a:lnTo>
                    <a:pt x="2888247" y="4040478"/>
                  </a:lnTo>
                  <a:lnTo>
                    <a:pt x="2868333" y="4084868"/>
                  </a:lnTo>
                  <a:lnTo>
                    <a:pt x="2847849" y="4128537"/>
                  </a:lnTo>
                  <a:lnTo>
                    <a:pt x="2826805" y="4171473"/>
                  </a:lnTo>
                  <a:lnTo>
                    <a:pt x="2805209" y="4213660"/>
                  </a:lnTo>
                  <a:lnTo>
                    <a:pt x="2783070" y="4255084"/>
                  </a:lnTo>
                  <a:lnTo>
                    <a:pt x="2760396" y="4295732"/>
                  </a:lnTo>
                  <a:lnTo>
                    <a:pt x="2737197" y="4335589"/>
                  </a:lnTo>
                  <a:lnTo>
                    <a:pt x="2713482" y="4374641"/>
                  </a:lnTo>
                  <a:lnTo>
                    <a:pt x="2689258" y="4412874"/>
                  </a:lnTo>
                  <a:lnTo>
                    <a:pt x="2664535" y="4450274"/>
                  </a:lnTo>
                  <a:lnTo>
                    <a:pt x="2639321" y="4486827"/>
                  </a:lnTo>
                  <a:lnTo>
                    <a:pt x="2613626" y="4522518"/>
                  </a:lnTo>
                  <a:lnTo>
                    <a:pt x="2587458" y="4557334"/>
                  </a:lnTo>
                  <a:lnTo>
                    <a:pt x="2560826" y="4591260"/>
                  </a:lnTo>
                  <a:lnTo>
                    <a:pt x="2533738" y="4624282"/>
                  </a:lnTo>
                  <a:lnTo>
                    <a:pt x="2506204" y="4656386"/>
                  </a:lnTo>
                  <a:lnTo>
                    <a:pt x="2478232" y="4687558"/>
                  </a:lnTo>
                  <a:lnTo>
                    <a:pt x="2449831" y="4717784"/>
                  </a:lnTo>
                  <a:lnTo>
                    <a:pt x="2421009" y="4747049"/>
                  </a:lnTo>
                  <a:lnTo>
                    <a:pt x="2391776" y="4775340"/>
                  </a:lnTo>
                  <a:lnTo>
                    <a:pt x="2362141" y="4802643"/>
                  </a:lnTo>
                  <a:lnTo>
                    <a:pt x="2332111" y="4828942"/>
                  </a:lnTo>
                  <a:lnTo>
                    <a:pt x="2301696" y="4854224"/>
                  </a:lnTo>
                  <a:lnTo>
                    <a:pt x="2270905" y="4878476"/>
                  </a:lnTo>
                  <a:lnTo>
                    <a:pt x="2239746" y="4901682"/>
                  </a:lnTo>
                  <a:lnTo>
                    <a:pt x="2208228" y="4923829"/>
                  </a:lnTo>
                  <a:lnTo>
                    <a:pt x="2176360" y="4944902"/>
                  </a:lnTo>
                  <a:lnTo>
                    <a:pt x="2111608" y="4983772"/>
                  </a:lnTo>
                  <a:lnTo>
                    <a:pt x="2045562" y="5018178"/>
                  </a:lnTo>
                  <a:lnTo>
                    <a:pt x="1978290" y="5048008"/>
                  </a:lnTo>
                  <a:lnTo>
                    <a:pt x="1909863" y="5073148"/>
                  </a:lnTo>
                  <a:lnTo>
                    <a:pt x="1840352" y="5093485"/>
                  </a:lnTo>
                  <a:lnTo>
                    <a:pt x="1769825" y="5108907"/>
                  </a:lnTo>
                  <a:lnTo>
                    <a:pt x="1698355" y="5119299"/>
                  </a:lnTo>
                  <a:lnTo>
                    <a:pt x="1626010" y="5124550"/>
                  </a:lnTo>
                  <a:lnTo>
                    <a:pt x="1589532" y="5125211"/>
                  </a:lnTo>
                  <a:lnTo>
                    <a:pt x="0" y="512521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B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556" y="2031491"/>
              <a:ext cx="1255776" cy="1080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0613" y="1096644"/>
            <a:ext cx="4215130" cy="112395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819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mi</a:t>
            </a:r>
            <a:r>
              <a:rPr sz="1200" b="1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-5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55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r>
              <a:rPr sz="12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200" b="1" spc="15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5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Just-in-time</a:t>
            </a:r>
            <a:r>
              <a:rPr sz="1200" b="1" spc="-9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2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25" dirty="0">
                <a:solidFill>
                  <a:srgbClr val="006FC0"/>
                </a:solidFill>
                <a:latin typeface="Trebuchet MS"/>
                <a:cs typeface="Trebuchet MS"/>
              </a:rPr>
              <a:t>just-enough-access</a:t>
            </a:r>
            <a:r>
              <a:rPr sz="12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(JIT/JEA)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1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200" b="1" spc="35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1200" b="1" spc="4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bas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-25" dirty="0">
                <a:solidFill>
                  <a:srgbClr val="006FC0"/>
                </a:solidFill>
                <a:latin typeface="Trebuchet MS"/>
                <a:cs typeface="Trebuchet MS"/>
              </a:rPr>
              <a:t>ive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po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200" b="1" spc="-25" dirty="0">
                <a:solidFill>
                  <a:srgbClr val="006FC0"/>
                </a:solidFill>
                <a:latin typeface="Trebuchet MS"/>
                <a:cs typeface="Trebuchet MS"/>
              </a:rPr>
              <a:t>ici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13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b="1" spc="-10" dirty="0">
                <a:solidFill>
                  <a:srgbClr val="006FC0"/>
                </a:solidFill>
                <a:latin typeface="Trebuchet MS"/>
                <a:cs typeface="Trebuchet MS"/>
              </a:rPr>
              <a:t>tec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-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-2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9609" y="4786985"/>
            <a:ext cx="24765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45" dirty="0">
                <a:solidFill>
                  <a:srgbClr val="969CB8"/>
                </a:solidFill>
                <a:latin typeface="Lucida Sans Unicode"/>
                <a:cs typeface="Lucida Sans Unicode"/>
              </a:rPr>
              <a:t>228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5027" y="67818"/>
            <a:ext cx="32397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60" dirty="0">
                <a:solidFill>
                  <a:srgbClr val="006FC0"/>
                </a:solidFill>
              </a:rPr>
              <a:t>Use</a:t>
            </a:r>
            <a:r>
              <a:rPr sz="2600" spc="300" dirty="0">
                <a:solidFill>
                  <a:srgbClr val="006FC0"/>
                </a:solidFill>
              </a:rPr>
              <a:t> </a:t>
            </a:r>
            <a:r>
              <a:rPr sz="2600" spc="-335" dirty="0">
                <a:solidFill>
                  <a:srgbClr val="006FC0"/>
                </a:solidFill>
              </a:rPr>
              <a:t>least</a:t>
            </a:r>
            <a:r>
              <a:rPr sz="2600" spc="300" dirty="0">
                <a:solidFill>
                  <a:srgbClr val="006FC0"/>
                </a:solidFill>
              </a:rPr>
              <a:t> </a:t>
            </a:r>
            <a:r>
              <a:rPr sz="2600" spc="-365" dirty="0">
                <a:solidFill>
                  <a:srgbClr val="006FC0"/>
                </a:solidFill>
              </a:rPr>
              <a:t>privileged</a:t>
            </a:r>
            <a:r>
              <a:rPr sz="2600" spc="300" dirty="0">
                <a:solidFill>
                  <a:srgbClr val="006FC0"/>
                </a:solidFill>
              </a:rPr>
              <a:t> </a:t>
            </a:r>
            <a:r>
              <a:rPr sz="2600" spc="-295" dirty="0">
                <a:solidFill>
                  <a:srgbClr val="006FC0"/>
                </a:solidFill>
              </a:rPr>
              <a:t>access</a:t>
            </a:r>
            <a:endParaRPr sz="2600"/>
          </a:p>
        </p:txBody>
      </p:sp>
      <p:grpSp>
        <p:nvGrpSpPr>
          <p:cNvPr id="5" name="object 5"/>
          <p:cNvGrpSpPr/>
          <p:nvPr/>
        </p:nvGrpSpPr>
        <p:grpSpPr>
          <a:xfrm>
            <a:off x="-7365" y="0"/>
            <a:ext cx="7015480" cy="5151120"/>
            <a:chOff x="-7365" y="0"/>
            <a:chExt cx="7015480" cy="5151120"/>
          </a:xfrm>
        </p:grpSpPr>
        <p:sp>
          <p:nvSpPr>
            <p:cNvPr id="6" name="object 6"/>
            <p:cNvSpPr/>
            <p:nvPr/>
          </p:nvSpPr>
          <p:spPr>
            <a:xfrm>
              <a:off x="3320795" y="449579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25239" y="447475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5244" y="469392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" y="9906"/>
              <a:ext cx="3179445" cy="5125720"/>
            </a:xfrm>
            <a:custGeom>
              <a:avLst/>
              <a:gdLst/>
              <a:ahLst/>
              <a:cxnLst/>
              <a:rect l="l" t="t" r="r" b="b"/>
              <a:pathLst>
                <a:path w="3179445" h="5125720">
                  <a:moveTo>
                    <a:pt x="1589532" y="0"/>
                  </a:moveTo>
                  <a:lnTo>
                    <a:pt x="0" y="0"/>
                  </a:lnTo>
                  <a:lnTo>
                    <a:pt x="0" y="5125211"/>
                  </a:lnTo>
                  <a:lnTo>
                    <a:pt x="1589532" y="5125211"/>
                  </a:lnTo>
                  <a:lnTo>
                    <a:pt x="1626010" y="5124550"/>
                  </a:lnTo>
                  <a:lnTo>
                    <a:pt x="1698355" y="5119299"/>
                  </a:lnTo>
                  <a:lnTo>
                    <a:pt x="1769825" y="5108907"/>
                  </a:lnTo>
                  <a:lnTo>
                    <a:pt x="1840352" y="5093485"/>
                  </a:lnTo>
                  <a:lnTo>
                    <a:pt x="1909863" y="5073148"/>
                  </a:lnTo>
                  <a:lnTo>
                    <a:pt x="1978290" y="5048008"/>
                  </a:lnTo>
                  <a:lnTo>
                    <a:pt x="2045562" y="5018178"/>
                  </a:lnTo>
                  <a:lnTo>
                    <a:pt x="2111608" y="4983772"/>
                  </a:lnTo>
                  <a:lnTo>
                    <a:pt x="2176360" y="4944902"/>
                  </a:lnTo>
                  <a:lnTo>
                    <a:pt x="2208228" y="4923829"/>
                  </a:lnTo>
                  <a:lnTo>
                    <a:pt x="2239746" y="4901682"/>
                  </a:lnTo>
                  <a:lnTo>
                    <a:pt x="2270905" y="4878476"/>
                  </a:lnTo>
                  <a:lnTo>
                    <a:pt x="2301696" y="4854224"/>
                  </a:lnTo>
                  <a:lnTo>
                    <a:pt x="2332111" y="4828942"/>
                  </a:lnTo>
                  <a:lnTo>
                    <a:pt x="2362141" y="4802643"/>
                  </a:lnTo>
                  <a:lnTo>
                    <a:pt x="2391776" y="4775340"/>
                  </a:lnTo>
                  <a:lnTo>
                    <a:pt x="2421009" y="4747049"/>
                  </a:lnTo>
                  <a:lnTo>
                    <a:pt x="2449831" y="4717784"/>
                  </a:lnTo>
                  <a:lnTo>
                    <a:pt x="2478232" y="4687558"/>
                  </a:lnTo>
                  <a:lnTo>
                    <a:pt x="2506204" y="4656386"/>
                  </a:lnTo>
                  <a:lnTo>
                    <a:pt x="2533738" y="4624282"/>
                  </a:lnTo>
                  <a:lnTo>
                    <a:pt x="2560826" y="4591260"/>
                  </a:lnTo>
                  <a:lnTo>
                    <a:pt x="2587458" y="4557334"/>
                  </a:lnTo>
                  <a:lnTo>
                    <a:pt x="2613626" y="4522518"/>
                  </a:lnTo>
                  <a:lnTo>
                    <a:pt x="2639321" y="4486827"/>
                  </a:lnTo>
                  <a:lnTo>
                    <a:pt x="2664535" y="4450274"/>
                  </a:lnTo>
                  <a:lnTo>
                    <a:pt x="2689258" y="4412874"/>
                  </a:lnTo>
                  <a:lnTo>
                    <a:pt x="2713482" y="4374641"/>
                  </a:lnTo>
                  <a:lnTo>
                    <a:pt x="2737197" y="4335589"/>
                  </a:lnTo>
                  <a:lnTo>
                    <a:pt x="2760396" y="4295732"/>
                  </a:lnTo>
                  <a:lnTo>
                    <a:pt x="2783070" y="4255084"/>
                  </a:lnTo>
                  <a:lnTo>
                    <a:pt x="2805209" y="4213660"/>
                  </a:lnTo>
                  <a:lnTo>
                    <a:pt x="2826805" y="4171473"/>
                  </a:lnTo>
                  <a:lnTo>
                    <a:pt x="2847849" y="4128537"/>
                  </a:lnTo>
                  <a:lnTo>
                    <a:pt x="2868333" y="4084868"/>
                  </a:lnTo>
                  <a:lnTo>
                    <a:pt x="2888247" y="4040478"/>
                  </a:lnTo>
                  <a:lnTo>
                    <a:pt x="2907583" y="3995383"/>
                  </a:lnTo>
                  <a:lnTo>
                    <a:pt x="2926332" y="3949595"/>
                  </a:lnTo>
                  <a:lnTo>
                    <a:pt x="2944486" y="3903130"/>
                  </a:lnTo>
                  <a:lnTo>
                    <a:pt x="2962035" y="3856002"/>
                  </a:lnTo>
                  <a:lnTo>
                    <a:pt x="2978970" y="3808224"/>
                  </a:lnTo>
                  <a:lnTo>
                    <a:pt x="2995284" y="3759810"/>
                  </a:lnTo>
                  <a:lnTo>
                    <a:pt x="3010967" y="3710776"/>
                  </a:lnTo>
                  <a:lnTo>
                    <a:pt x="3026010" y="3661135"/>
                  </a:lnTo>
                  <a:lnTo>
                    <a:pt x="3040405" y="3610900"/>
                  </a:lnTo>
                  <a:lnTo>
                    <a:pt x="3054143" y="3560087"/>
                  </a:lnTo>
                  <a:lnTo>
                    <a:pt x="3067215" y="3508710"/>
                  </a:lnTo>
                  <a:lnTo>
                    <a:pt x="3079613" y="3456782"/>
                  </a:lnTo>
                  <a:lnTo>
                    <a:pt x="3091327" y="3404317"/>
                  </a:lnTo>
                  <a:lnTo>
                    <a:pt x="3102348" y="3351331"/>
                  </a:lnTo>
                  <a:lnTo>
                    <a:pt x="3112669" y="3297836"/>
                  </a:lnTo>
                  <a:lnTo>
                    <a:pt x="3122280" y="3243848"/>
                  </a:lnTo>
                  <a:lnTo>
                    <a:pt x="3131173" y="3189379"/>
                  </a:lnTo>
                  <a:lnTo>
                    <a:pt x="3139338" y="3134445"/>
                  </a:lnTo>
                  <a:lnTo>
                    <a:pt x="3146768" y="3079060"/>
                  </a:lnTo>
                  <a:lnTo>
                    <a:pt x="3153452" y="3023237"/>
                  </a:lnTo>
                  <a:lnTo>
                    <a:pt x="3159383" y="2966991"/>
                  </a:lnTo>
                  <a:lnTo>
                    <a:pt x="3164552" y="2910336"/>
                  </a:lnTo>
                  <a:lnTo>
                    <a:pt x="3168950" y="2853286"/>
                  </a:lnTo>
                  <a:lnTo>
                    <a:pt x="3172567" y="2795855"/>
                  </a:lnTo>
                  <a:lnTo>
                    <a:pt x="3175396" y="2738057"/>
                  </a:lnTo>
                  <a:lnTo>
                    <a:pt x="3177428" y="2679907"/>
                  </a:lnTo>
                  <a:lnTo>
                    <a:pt x="3178653" y="2621418"/>
                  </a:lnTo>
                  <a:lnTo>
                    <a:pt x="3179064" y="2562606"/>
                  </a:lnTo>
                  <a:lnTo>
                    <a:pt x="3178653" y="2503793"/>
                  </a:lnTo>
                  <a:lnTo>
                    <a:pt x="3177428" y="2445304"/>
                  </a:lnTo>
                  <a:lnTo>
                    <a:pt x="3175396" y="2387154"/>
                  </a:lnTo>
                  <a:lnTo>
                    <a:pt x="3172567" y="2329356"/>
                  </a:lnTo>
                  <a:lnTo>
                    <a:pt x="3168950" y="2271925"/>
                  </a:lnTo>
                  <a:lnTo>
                    <a:pt x="3164552" y="2214875"/>
                  </a:lnTo>
                  <a:lnTo>
                    <a:pt x="3159383" y="2158220"/>
                  </a:lnTo>
                  <a:lnTo>
                    <a:pt x="3153452" y="2101974"/>
                  </a:lnTo>
                  <a:lnTo>
                    <a:pt x="3146768" y="2046151"/>
                  </a:lnTo>
                  <a:lnTo>
                    <a:pt x="3139338" y="1990766"/>
                  </a:lnTo>
                  <a:lnTo>
                    <a:pt x="3131173" y="1935832"/>
                  </a:lnTo>
                  <a:lnTo>
                    <a:pt x="3122280" y="1881363"/>
                  </a:lnTo>
                  <a:lnTo>
                    <a:pt x="3112669" y="1827375"/>
                  </a:lnTo>
                  <a:lnTo>
                    <a:pt x="3102348" y="1773880"/>
                  </a:lnTo>
                  <a:lnTo>
                    <a:pt x="3091327" y="1720894"/>
                  </a:lnTo>
                  <a:lnTo>
                    <a:pt x="3079613" y="1668429"/>
                  </a:lnTo>
                  <a:lnTo>
                    <a:pt x="3067215" y="1616501"/>
                  </a:lnTo>
                  <a:lnTo>
                    <a:pt x="3054143" y="1565124"/>
                  </a:lnTo>
                  <a:lnTo>
                    <a:pt x="3040405" y="1514311"/>
                  </a:lnTo>
                  <a:lnTo>
                    <a:pt x="3026010" y="1464076"/>
                  </a:lnTo>
                  <a:lnTo>
                    <a:pt x="3010967" y="1414435"/>
                  </a:lnTo>
                  <a:lnTo>
                    <a:pt x="2995284" y="1365401"/>
                  </a:lnTo>
                  <a:lnTo>
                    <a:pt x="2978970" y="1316987"/>
                  </a:lnTo>
                  <a:lnTo>
                    <a:pt x="2962035" y="1269209"/>
                  </a:lnTo>
                  <a:lnTo>
                    <a:pt x="2944486" y="1222081"/>
                  </a:lnTo>
                  <a:lnTo>
                    <a:pt x="2926332" y="1175616"/>
                  </a:lnTo>
                  <a:lnTo>
                    <a:pt x="2907583" y="1129828"/>
                  </a:lnTo>
                  <a:lnTo>
                    <a:pt x="2888247" y="1084733"/>
                  </a:lnTo>
                  <a:lnTo>
                    <a:pt x="2868333" y="1040343"/>
                  </a:lnTo>
                  <a:lnTo>
                    <a:pt x="2847849" y="996673"/>
                  </a:lnTo>
                  <a:lnTo>
                    <a:pt x="2826805" y="953738"/>
                  </a:lnTo>
                  <a:lnTo>
                    <a:pt x="2805209" y="911551"/>
                  </a:lnTo>
                  <a:lnTo>
                    <a:pt x="2783070" y="870127"/>
                  </a:lnTo>
                  <a:lnTo>
                    <a:pt x="2760396" y="829479"/>
                  </a:lnTo>
                  <a:lnTo>
                    <a:pt x="2737197" y="789622"/>
                  </a:lnTo>
                  <a:lnTo>
                    <a:pt x="2713482" y="750569"/>
                  </a:lnTo>
                  <a:lnTo>
                    <a:pt x="2689258" y="712336"/>
                  </a:lnTo>
                  <a:lnTo>
                    <a:pt x="2664535" y="674936"/>
                  </a:lnTo>
                  <a:lnTo>
                    <a:pt x="2639321" y="638384"/>
                  </a:lnTo>
                  <a:lnTo>
                    <a:pt x="2613626" y="602692"/>
                  </a:lnTo>
                  <a:lnTo>
                    <a:pt x="2587458" y="567877"/>
                  </a:lnTo>
                  <a:lnTo>
                    <a:pt x="2560826" y="533951"/>
                  </a:lnTo>
                  <a:lnTo>
                    <a:pt x="2533738" y="500929"/>
                  </a:lnTo>
                  <a:lnTo>
                    <a:pt x="2506204" y="468824"/>
                  </a:lnTo>
                  <a:lnTo>
                    <a:pt x="2478232" y="437652"/>
                  </a:lnTo>
                  <a:lnTo>
                    <a:pt x="2449831" y="407427"/>
                  </a:lnTo>
                  <a:lnTo>
                    <a:pt x="2421009" y="378161"/>
                  </a:lnTo>
                  <a:lnTo>
                    <a:pt x="2391776" y="349870"/>
                  </a:lnTo>
                  <a:lnTo>
                    <a:pt x="2362141" y="322568"/>
                  </a:lnTo>
                  <a:lnTo>
                    <a:pt x="2332111" y="296269"/>
                  </a:lnTo>
                  <a:lnTo>
                    <a:pt x="2301696" y="270986"/>
                  </a:lnTo>
                  <a:lnTo>
                    <a:pt x="2270905" y="246735"/>
                  </a:lnTo>
                  <a:lnTo>
                    <a:pt x="2239746" y="223529"/>
                  </a:lnTo>
                  <a:lnTo>
                    <a:pt x="2208228" y="201382"/>
                  </a:lnTo>
                  <a:lnTo>
                    <a:pt x="2176360" y="180308"/>
                  </a:lnTo>
                  <a:lnTo>
                    <a:pt x="2111608" y="141439"/>
                  </a:lnTo>
                  <a:lnTo>
                    <a:pt x="2045562" y="107032"/>
                  </a:lnTo>
                  <a:lnTo>
                    <a:pt x="1978290" y="77203"/>
                  </a:lnTo>
                  <a:lnTo>
                    <a:pt x="1909863" y="52063"/>
                  </a:lnTo>
                  <a:lnTo>
                    <a:pt x="1840352" y="31725"/>
                  </a:lnTo>
                  <a:lnTo>
                    <a:pt x="1769825" y="16304"/>
                  </a:lnTo>
                  <a:lnTo>
                    <a:pt x="1698355" y="5912"/>
                  </a:lnTo>
                  <a:lnTo>
                    <a:pt x="1626010" y="661"/>
                  </a:lnTo>
                  <a:lnTo>
                    <a:pt x="15895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" y="9906"/>
              <a:ext cx="3179445" cy="5125720"/>
            </a:xfrm>
            <a:custGeom>
              <a:avLst/>
              <a:gdLst/>
              <a:ahLst/>
              <a:cxnLst/>
              <a:rect l="l" t="t" r="r" b="b"/>
              <a:pathLst>
                <a:path w="3179445" h="5125720">
                  <a:moveTo>
                    <a:pt x="0" y="0"/>
                  </a:moveTo>
                  <a:lnTo>
                    <a:pt x="1589532" y="0"/>
                  </a:lnTo>
                  <a:lnTo>
                    <a:pt x="1626010" y="661"/>
                  </a:lnTo>
                  <a:lnTo>
                    <a:pt x="1698355" y="5912"/>
                  </a:lnTo>
                  <a:lnTo>
                    <a:pt x="1769825" y="16304"/>
                  </a:lnTo>
                  <a:lnTo>
                    <a:pt x="1840352" y="31725"/>
                  </a:lnTo>
                  <a:lnTo>
                    <a:pt x="1909863" y="52063"/>
                  </a:lnTo>
                  <a:lnTo>
                    <a:pt x="1978290" y="77203"/>
                  </a:lnTo>
                  <a:lnTo>
                    <a:pt x="2045562" y="107032"/>
                  </a:lnTo>
                  <a:lnTo>
                    <a:pt x="2111608" y="141439"/>
                  </a:lnTo>
                  <a:lnTo>
                    <a:pt x="2176360" y="180308"/>
                  </a:lnTo>
                  <a:lnTo>
                    <a:pt x="2208228" y="201382"/>
                  </a:lnTo>
                  <a:lnTo>
                    <a:pt x="2239746" y="223529"/>
                  </a:lnTo>
                  <a:lnTo>
                    <a:pt x="2270905" y="246735"/>
                  </a:lnTo>
                  <a:lnTo>
                    <a:pt x="2301696" y="270986"/>
                  </a:lnTo>
                  <a:lnTo>
                    <a:pt x="2332111" y="296269"/>
                  </a:lnTo>
                  <a:lnTo>
                    <a:pt x="2362141" y="322568"/>
                  </a:lnTo>
                  <a:lnTo>
                    <a:pt x="2391776" y="349870"/>
                  </a:lnTo>
                  <a:lnTo>
                    <a:pt x="2421009" y="378161"/>
                  </a:lnTo>
                  <a:lnTo>
                    <a:pt x="2449831" y="407427"/>
                  </a:lnTo>
                  <a:lnTo>
                    <a:pt x="2478232" y="437652"/>
                  </a:lnTo>
                  <a:lnTo>
                    <a:pt x="2506204" y="468824"/>
                  </a:lnTo>
                  <a:lnTo>
                    <a:pt x="2533738" y="500929"/>
                  </a:lnTo>
                  <a:lnTo>
                    <a:pt x="2560826" y="533951"/>
                  </a:lnTo>
                  <a:lnTo>
                    <a:pt x="2587458" y="567877"/>
                  </a:lnTo>
                  <a:lnTo>
                    <a:pt x="2613626" y="602692"/>
                  </a:lnTo>
                  <a:lnTo>
                    <a:pt x="2639321" y="638384"/>
                  </a:lnTo>
                  <a:lnTo>
                    <a:pt x="2664535" y="674936"/>
                  </a:lnTo>
                  <a:lnTo>
                    <a:pt x="2689258" y="712336"/>
                  </a:lnTo>
                  <a:lnTo>
                    <a:pt x="2713482" y="750569"/>
                  </a:lnTo>
                  <a:lnTo>
                    <a:pt x="2737197" y="789622"/>
                  </a:lnTo>
                  <a:lnTo>
                    <a:pt x="2760396" y="829479"/>
                  </a:lnTo>
                  <a:lnTo>
                    <a:pt x="2783070" y="870127"/>
                  </a:lnTo>
                  <a:lnTo>
                    <a:pt x="2805209" y="911551"/>
                  </a:lnTo>
                  <a:lnTo>
                    <a:pt x="2826805" y="953738"/>
                  </a:lnTo>
                  <a:lnTo>
                    <a:pt x="2847849" y="996673"/>
                  </a:lnTo>
                  <a:lnTo>
                    <a:pt x="2868333" y="1040343"/>
                  </a:lnTo>
                  <a:lnTo>
                    <a:pt x="2888247" y="1084733"/>
                  </a:lnTo>
                  <a:lnTo>
                    <a:pt x="2907583" y="1129828"/>
                  </a:lnTo>
                  <a:lnTo>
                    <a:pt x="2926332" y="1175616"/>
                  </a:lnTo>
                  <a:lnTo>
                    <a:pt x="2944486" y="1222081"/>
                  </a:lnTo>
                  <a:lnTo>
                    <a:pt x="2962035" y="1269209"/>
                  </a:lnTo>
                  <a:lnTo>
                    <a:pt x="2978970" y="1316987"/>
                  </a:lnTo>
                  <a:lnTo>
                    <a:pt x="2995284" y="1365401"/>
                  </a:lnTo>
                  <a:lnTo>
                    <a:pt x="3010967" y="1414435"/>
                  </a:lnTo>
                  <a:lnTo>
                    <a:pt x="3026010" y="1464076"/>
                  </a:lnTo>
                  <a:lnTo>
                    <a:pt x="3040405" y="1514311"/>
                  </a:lnTo>
                  <a:lnTo>
                    <a:pt x="3054143" y="1565124"/>
                  </a:lnTo>
                  <a:lnTo>
                    <a:pt x="3067215" y="1616501"/>
                  </a:lnTo>
                  <a:lnTo>
                    <a:pt x="3079613" y="1668429"/>
                  </a:lnTo>
                  <a:lnTo>
                    <a:pt x="3091327" y="1720894"/>
                  </a:lnTo>
                  <a:lnTo>
                    <a:pt x="3102348" y="1773880"/>
                  </a:lnTo>
                  <a:lnTo>
                    <a:pt x="3112669" y="1827375"/>
                  </a:lnTo>
                  <a:lnTo>
                    <a:pt x="3122280" y="1881363"/>
                  </a:lnTo>
                  <a:lnTo>
                    <a:pt x="3131173" y="1935832"/>
                  </a:lnTo>
                  <a:lnTo>
                    <a:pt x="3139338" y="1990766"/>
                  </a:lnTo>
                  <a:lnTo>
                    <a:pt x="3146768" y="2046151"/>
                  </a:lnTo>
                  <a:lnTo>
                    <a:pt x="3153452" y="2101974"/>
                  </a:lnTo>
                  <a:lnTo>
                    <a:pt x="3159383" y="2158220"/>
                  </a:lnTo>
                  <a:lnTo>
                    <a:pt x="3164552" y="2214875"/>
                  </a:lnTo>
                  <a:lnTo>
                    <a:pt x="3168950" y="2271925"/>
                  </a:lnTo>
                  <a:lnTo>
                    <a:pt x="3172567" y="2329356"/>
                  </a:lnTo>
                  <a:lnTo>
                    <a:pt x="3175396" y="2387154"/>
                  </a:lnTo>
                  <a:lnTo>
                    <a:pt x="3177428" y="2445304"/>
                  </a:lnTo>
                  <a:lnTo>
                    <a:pt x="3178653" y="2503793"/>
                  </a:lnTo>
                  <a:lnTo>
                    <a:pt x="3179064" y="2562606"/>
                  </a:lnTo>
                  <a:lnTo>
                    <a:pt x="3178653" y="2621418"/>
                  </a:lnTo>
                  <a:lnTo>
                    <a:pt x="3177428" y="2679907"/>
                  </a:lnTo>
                  <a:lnTo>
                    <a:pt x="3175396" y="2738057"/>
                  </a:lnTo>
                  <a:lnTo>
                    <a:pt x="3172567" y="2795855"/>
                  </a:lnTo>
                  <a:lnTo>
                    <a:pt x="3168950" y="2853286"/>
                  </a:lnTo>
                  <a:lnTo>
                    <a:pt x="3164552" y="2910336"/>
                  </a:lnTo>
                  <a:lnTo>
                    <a:pt x="3159383" y="2966991"/>
                  </a:lnTo>
                  <a:lnTo>
                    <a:pt x="3153452" y="3023237"/>
                  </a:lnTo>
                  <a:lnTo>
                    <a:pt x="3146768" y="3079060"/>
                  </a:lnTo>
                  <a:lnTo>
                    <a:pt x="3139338" y="3134445"/>
                  </a:lnTo>
                  <a:lnTo>
                    <a:pt x="3131173" y="3189379"/>
                  </a:lnTo>
                  <a:lnTo>
                    <a:pt x="3122280" y="3243848"/>
                  </a:lnTo>
                  <a:lnTo>
                    <a:pt x="3112669" y="3297836"/>
                  </a:lnTo>
                  <a:lnTo>
                    <a:pt x="3102348" y="3351331"/>
                  </a:lnTo>
                  <a:lnTo>
                    <a:pt x="3091327" y="3404317"/>
                  </a:lnTo>
                  <a:lnTo>
                    <a:pt x="3079613" y="3456782"/>
                  </a:lnTo>
                  <a:lnTo>
                    <a:pt x="3067215" y="3508710"/>
                  </a:lnTo>
                  <a:lnTo>
                    <a:pt x="3054143" y="3560087"/>
                  </a:lnTo>
                  <a:lnTo>
                    <a:pt x="3040405" y="3610900"/>
                  </a:lnTo>
                  <a:lnTo>
                    <a:pt x="3026010" y="3661135"/>
                  </a:lnTo>
                  <a:lnTo>
                    <a:pt x="3010967" y="3710776"/>
                  </a:lnTo>
                  <a:lnTo>
                    <a:pt x="2995284" y="3759810"/>
                  </a:lnTo>
                  <a:lnTo>
                    <a:pt x="2978970" y="3808224"/>
                  </a:lnTo>
                  <a:lnTo>
                    <a:pt x="2962035" y="3856002"/>
                  </a:lnTo>
                  <a:lnTo>
                    <a:pt x="2944486" y="3903130"/>
                  </a:lnTo>
                  <a:lnTo>
                    <a:pt x="2926332" y="3949595"/>
                  </a:lnTo>
                  <a:lnTo>
                    <a:pt x="2907583" y="3995383"/>
                  </a:lnTo>
                  <a:lnTo>
                    <a:pt x="2888247" y="4040478"/>
                  </a:lnTo>
                  <a:lnTo>
                    <a:pt x="2868333" y="4084868"/>
                  </a:lnTo>
                  <a:lnTo>
                    <a:pt x="2847849" y="4128537"/>
                  </a:lnTo>
                  <a:lnTo>
                    <a:pt x="2826805" y="4171473"/>
                  </a:lnTo>
                  <a:lnTo>
                    <a:pt x="2805209" y="4213660"/>
                  </a:lnTo>
                  <a:lnTo>
                    <a:pt x="2783070" y="4255084"/>
                  </a:lnTo>
                  <a:lnTo>
                    <a:pt x="2760396" y="4295732"/>
                  </a:lnTo>
                  <a:lnTo>
                    <a:pt x="2737197" y="4335589"/>
                  </a:lnTo>
                  <a:lnTo>
                    <a:pt x="2713482" y="4374641"/>
                  </a:lnTo>
                  <a:lnTo>
                    <a:pt x="2689258" y="4412874"/>
                  </a:lnTo>
                  <a:lnTo>
                    <a:pt x="2664535" y="4450274"/>
                  </a:lnTo>
                  <a:lnTo>
                    <a:pt x="2639321" y="4486827"/>
                  </a:lnTo>
                  <a:lnTo>
                    <a:pt x="2613626" y="4522518"/>
                  </a:lnTo>
                  <a:lnTo>
                    <a:pt x="2587458" y="4557334"/>
                  </a:lnTo>
                  <a:lnTo>
                    <a:pt x="2560826" y="4591260"/>
                  </a:lnTo>
                  <a:lnTo>
                    <a:pt x="2533738" y="4624282"/>
                  </a:lnTo>
                  <a:lnTo>
                    <a:pt x="2506204" y="4656386"/>
                  </a:lnTo>
                  <a:lnTo>
                    <a:pt x="2478232" y="4687558"/>
                  </a:lnTo>
                  <a:lnTo>
                    <a:pt x="2449831" y="4717784"/>
                  </a:lnTo>
                  <a:lnTo>
                    <a:pt x="2421009" y="4747049"/>
                  </a:lnTo>
                  <a:lnTo>
                    <a:pt x="2391776" y="4775340"/>
                  </a:lnTo>
                  <a:lnTo>
                    <a:pt x="2362141" y="4802643"/>
                  </a:lnTo>
                  <a:lnTo>
                    <a:pt x="2332111" y="4828942"/>
                  </a:lnTo>
                  <a:lnTo>
                    <a:pt x="2301696" y="4854224"/>
                  </a:lnTo>
                  <a:lnTo>
                    <a:pt x="2270905" y="4878476"/>
                  </a:lnTo>
                  <a:lnTo>
                    <a:pt x="2239746" y="4901682"/>
                  </a:lnTo>
                  <a:lnTo>
                    <a:pt x="2208228" y="4923829"/>
                  </a:lnTo>
                  <a:lnTo>
                    <a:pt x="2176360" y="4944902"/>
                  </a:lnTo>
                  <a:lnTo>
                    <a:pt x="2111608" y="4983772"/>
                  </a:lnTo>
                  <a:lnTo>
                    <a:pt x="2045562" y="5018178"/>
                  </a:lnTo>
                  <a:lnTo>
                    <a:pt x="1978290" y="5048008"/>
                  </a:lnTo>
                  <a:lnTo>
                    <a:pt x="1909863" y="5073148"/>
                  </a:lnTo>
                  <a:lnTo>
                    <a:pt x="1840352" y="5093485"/>
                  </a:lnTo>
                  <a:lnTo>
                    <a:pt x="1769825" y="5108907"/>
                  </a:lnTo>
                  <a:lnTo>
                    <a:pt x="1698355" y="5119299"/>
                  </a:lnTo>
                  <a:lnTo>
                    <a:pt x="1626010" y="5124550"/>
                  </a:lnTo>
                  <a:lnTo>
                    <a:pt x="1589532" y="5125211"/>
                  </a:lnTo>
                  <a:lnTo>
                    <a:pt x="0" y="512521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B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556" y="2031491"/>
              <a:ext cx="1255776" cy="1080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0613" y="1096644"/>
            <a:ext cx="5111750" cy="319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2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Minimize</a:t>
            </a:r>
            <a:r>
              <a:rPr sz="12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blast</a:t>
            </a:r>
            <a:r>
              <a:rPr sz="12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10" dirty="0">
                <a:solidFill>
                  <a:srgbClr val="006FC0"/>
                </a:solidFill>
                <a:latin typeface="Trebuchet MS"/>
                <a:cs typeface="Trebuchet MS"/>
              </a:rPr>
              <a:t>radius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2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15" dirty="0">
                <a:solidFill>
                  <a:srgbClr val="006FC0"/>
                </a:solidFill>
                <a:latin typeface="Trebuchet MS"/>
                <a:cs typeface="Trebuchet MS"/>
              </a:rPr>
              <a:t>breaches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200" b="1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prevent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lateral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movement </a:t>
            </a:r>
            <a:r>
              <a:rPr sz="1200" b="1" spc="-3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200" b="1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segmenting</a:t>
            </a:r>
            <a:r>
              <a:rPr sz="12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2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2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Devices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1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200" b="1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2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1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2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55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endParaRPr sz="12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Wingdings"/>
              <a:buChar char="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Verify</a:t>
            </a:r>
            <a:r>
              <a:rPr sz="12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2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sessions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-1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2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10" dirty="0">
                <a:solidFill>
                  <a:srgbClr val="006FC0"/>
                </a:solidFill>
                <a:latin typeface="Trebuchet MS"/>
                <a:cs typeface="Trebuchet MS"/>
              </a:rPr>
              <a:t>encrypted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end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1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2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end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Wingdings"/>
              <a:buChar char="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b="1" spc="10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ics</a:t>
            </a:r>
            <a:r>
              <a:rPr sz="12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5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11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200" b="1" spc="-35" dirty="0">
                <a:solidFill>
                  <a:srgbClr val="006FC0"/>
                </a:solidFill>
                <a:latin typeface="Trebuchet MS"/>
                <a:cs typeface="Trebuchet MS"/>
              </a:rPr>
              <a:t>ibili</a:t>
            </a:r>
            <a:r>
              <a:rPr sz="1200" b="1" spc="-3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5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13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ri</a:t>
            </a:r>
            <a:r>
              <a:rPr sz="1200" b="1" spc="-5" dirty="0">
                <a:solidFill>
                  <a:srgbClr val="006FC0"/>
                </a:solidFill>
                <a:latin typeface="Trebuchet MS"/>
                <a:cs typeface="Trebuchet MS"/>
              </a:rPr>
              <a:t>ve</a:t>
            </a:r>
            <a:r>
              <a:rPr sz="12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2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200" b="1" spc="-5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-10" dirty="0">
                <a:solidFill>
                  <a:srgbClr val="006FC0"/>
                </a:solidFill>
                <a:latin typeface="Trebuchet MS"/>
                <a:cs typeface="Trebuchet MS"/>
              </a:rPr>
              <a:t>tec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b="1" spc="-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-2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8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200" b="1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b="1" spc="10" dirty="0">
                <a:solidFill>
                  <a:srgbClr val="006FC0"/>
                </a:solidFill>
                <a:latin typeface="Trebuchet MS"/>
                <a:cs typeface="Trebuchet MS"/>
              </a:rPr>
              <a:t>ove</a:t>
            </a:r>
            <a:r>
              <a:rPr sz="12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b="1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5" dirty="0">
                <a:solidFill>
                  <a:srgbClr val="006FC0"/>
                </a:solidFill>
                <a:latin typeface="Trebuchet MS"/>
                <a:cs typeface="Trebuchet MS"/>
              </a:rPr>
              <a:t>fe</a:t>
            </a:r>
            <a:r>
              <a:rPr sz="1200" b="1" spc="20" dirty="0">
                <a:solidFill>
                  <a:srgbClr val="006FC0"/>
                </a:solidFill>
                <a:latin typeface="Trebuchet MS"/>
                <a:cs typeface="Trebuchet MS"/>
              </a:rPr>
              <a:t>ns</a:t>
            </a:r>
            <a:r>
              <a:rPr sz="1200" b="1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7417" y="4786985"/>
            <a:ext cx="27114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80" dirty="0">
                <a:solidFill>
                  <a:srgbClr val="969CB8"/>
                </a:solidFill>
                <a:latin typeface="Lucida Sans Unicode"/>
                <a:cs typeface="Lucida Sans Unicode"/>
              </a:rPr>
              <a:t>229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53688" y="67818"/>
            <a:ext cx="18243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34" dirty="0">
                <a:solidFill>
                  <a:srgbClr val="006FC0"/>
                </a:solidFill>
              </a:rPr>
              <a:t>Assume</a:t>
            </a:r>
            <a:r>
              <a:rPr sz="2600" spc="254" dirty="0">
                <a:solidFill>
                  <a:srgbClr val="006FC0"/>
                </a:solidFill>
              </a:rPr>
              <a:t> </a:t>
            </a:r>
            <a:r>
              <a:rPr sz="2600" spc="-320" dirty="0">
                <a:solidFill>
                  <a:srgbClr val="006FC0"/>
                </a:solidFill>
              </a:rPr>
              <a:t>breach</a:t>
            </a:r>
            <a:endParaRPr sz="2600"/>
          </a:p>
        </p:txBody>
      </p:sp>
      <p:grpSp>
        <p:nvGrpSpPr>
          <p:cNvPr id="5" name="object 5"/>
          <p:cNvGrpSpPr/>
          <p:nvPr/>
        </p:nvGrpSpPr>
        <p:grpSpPr>
          <a:xfrm>
            <a:off x="-7365" y="0"/>
            <a:ext cx="7015480" cy="5151120"/>
            <a:chOff x="-7365" y="0"/>
            <a:chExt cx="7015480" cy="5151120"/>
          </a:xfrm>
        </p:grpSpPr>
        <p:sp>
          <p:nvSpPr>
            <p:cNvPr id="6" name="object 6"/>
            <p:cNvSpPr/>
            <p:nvPr/>
          </p:nvSpPr>
          <p:spPr>
            <a:xfrm>
              <a:off x="3320795" y="449579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25239" y="447475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5244" y="469392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34" y="9906"/>
              <a:ext cx="3179445" cy="5125720"/>
            </a:xfrm>
            <a:custGeom>
              <a:avLst/>
              <a:gdLst/>
              <a:ahLst/>
              <a:cxnLst/>
              <a:rect l="l" t="t" r="r" b="b"/>
              <a:pathLst>
                <a:path w="3179445" h="5125720">
                  <a:moveTo>
                    <a:pt x="1589532" y="0"/>
                  </a:moveTo>
                  <a:lnTo>
                    <a:pt x="0" y="0"/>
                  </a:lnTo>
                  <a:lnTo>
                    <a:pt x="0" y="5125211"/>
                  </a:lnTo>
                  <a:lnTo>
                    <a:pt x="1589532" y="5125211"/>
                  </a:lnTo>
                  <a:lnTo>
                    <a:pt x="1626010" y="5124550"/>
                  </a:lnTo>
                  <a:lnTo>
                    <a:pt x="1698355" y="5119299"/>
                  </a:lnTo>
                  <a:lnTo>
                    <a:pt x="1769825" y="5108907"/>
                  </a:lnTo>
                  <a:lnTo>
                    <a:pt x="1840352" y="5093485"/>
                  </a:lnTo>
                  <a:lnTo>
                    <a:pt x="1909863" y="5073148"/>
                  </a:lnTo>
                  <a:lnTo>
                    <a:pt x="1978290" y="5048008"/>
                  </a:lnTo>
                  <a:lnTo>
                    <a:pt x="2045562" y="5018178"/>
                  </a:lnTo>
                  <a:lnTo>
                    <a:pt x="2111608" y="4983772"/>
                  </a:lnTo>
                  <a:lnTo>
                    <a:pt x="2176360" y="4944902"/>
                  </a:lnTo>
                  <a:lnTo>
                    <a:pt x="2208228" y="4923829"/>
                  </a:lnTo>
                  <a:lnTo>
                    <a:pt x="2239746" y="4901682"/>
                  </a:lnTo>
                  <a:lnTo>
                    <a:pt x="2270905" y="4878476"/>
                  </a:lnTo>
                  <a:lnTo>
                    <a:pt x="2301696" y="4854224"/>
                  </a:lnTo>
                  <a:lnTo>
                    <a:pt x="2332111" y="4828942"/>
                  </a:lnTo>
                  <a:lnTo>
                    <a:pt x="2362141" y="4802643"/>
                  </a:lnTo>
                  <a:lnTo>
                    <a:pt x="2391776" y="4775340"/>
                  </a:lnTo>
                  <a:lnTo>
                    <a:pt x="2421009" y="4747049"/>
                  </a:lnTo>
                  <a:lnTo>
                    <a:pt x="2449831" y="4717784"/>
                  </a:lnTo>
                  <a:lnTo>
                    <a:pt x="2478232" y="4687558"/>
                  </a:lnTo>
                  <a:lnTo>
                    <a:pt x="2506204" y="4656386"/>
                  </a:lnTo>
                  <a:lnTo>
                    <a:pt x="2533738" y="4624282"/>
                  </a:lnTo>
                  <a:lnTo>
                    <a:pt x="2560826" y="4591260"/>
                  </a:lnTo>
                  <a:lnTo>
                    <a:pt x="2587458" y="4557334"/>
                  </a:lnTo>
                  <a:lnTo>
                    <a:pt x="2613626" y="4522518"/>
                  </a:lnTo>
                  <a:lnTo>
                    <a:pt x="2639321" y="4486827"/>
                  </a:lnTo>
                  <a:lnTo>
                    <a:pt x="2664535" y="4450274"/>
                  </a:lnTo>
                  <a:lnTo>
                    <a:pt x="2689258" y="4412874"/>
                  </a:lnTo>
                  <a:lnTo>
                    <a:pt x="2713482" y="4374641"/>
                  </a:lnTo>
                  <a:lnTo>
                    <a:pt x="2737197" y="4335589"/>
                  </a:lnTo>
                  <a:lnTo>
                    <a:pt x="2760396" y="4295732"/>
                  </a:lnTo>
                  <a:lnTo>
                    <a:pt x="2783070" y="4255084"/>
                  </a:lnTo>
                  <a:lnTo>
                    <a:pt x="2805209" y="4213660"/>
                  </a:lnTo>
                  <a:lnTo>
                    <a:pt x="2826805" y="4171473"/>
                  </a:lnTo>
                  <a:lnTo>
                    <a:pt x="2847849" y="4128537"/>
                  </a:lnTo>
                  <a:lnTo>
                    <a:pt x="2868333" y="4084868"/>
                  </a:lnTo>
                  <a:lnTo>
                    <a:pt x="2888247" y="4040478"/>
                  </a:lnTo>
                  <a:lnTo>
                    <a:pt x="2907583" y="3995383"/>
                  </a:lnTo>
                  <a:lnTo>
                    <a:pt x="2926332" y="3949595"/>
                  </a:lnTo>
                  <a:lnTo>
                    <a:pt x="2944486" y="3903130"/>
                  </a:lnTo>
                  <a:lnTo>
                    <a:pt x="2962035" y="3856002"/>
                  </a:lnTo>
                  <a:lnTo>
                    <a:pt x="2978970" y="3808224"/>
                  </a:lnTo>
                  <a:lnTo>
                    <a:pt x="2995284" y="3759810"/>
                  </a:lnTo>
                  <a:lnTo>
                    <a:pt x="3010967" y="3710776"/>
                  </a:lnTo>
                  <a:lnTo>
                    <a:pt x="3026010" y="3661135"/>
                  </a:lnTo>
                  <a:lnTo>
                    <a:pt x="3040405" y="3610900"/>
                  </a:lnTo>
                  <a:lnTo>
                    <a:pt x="3054143" y="3560087"/>
                  </a:lnTo>
                  <a:lnTo>
                    <a:pt x="3067215" y="3508710"/>
                  </a:lnTo>
                  <a:lnTo>
                    <a:pt x="3079613" y="3456782"/>
                  </a:lnTo>
                  <a:lnTo>
                    <a:pt x="3091327" y="3404317"/>
                  </a:lnTo>
                  <a:lnTo>
                    <a:pt x="3102348" y="3351331"/>
                  </a:lnTo>
                  <a:lnTo>
                    <a:pt x="3112669" y="3297836"/>
                  </a:lnTo>
                  <a:lnTo>
                    <a:pt x="3122280" y="3243848"/>
                  </a:lnTo>
                  <a:lnTo>
                    <a:pt x="3131173" y="3189379"/>
                  </a:lnTo>
                  <a:lnTo>
                    <a:pt x="3139338" y="3134445"/>
                  </a:lnTo>
                  <a:lnTo>
                    <a:pt x="3146768" y="3079060"/>
                  </a:lnTo>
                  <a:lnTo>
                    <a:pt x="3153452" y="3023237"/>
                  </a:lnTo>
                  <a:lnTo>
                    <a:pt x="3159383" y="2966991"/>
                  </a:lnTo>
                  <a:lnTo>
                    <a:pt x="3164552" y="2910336"/>
                  </a:lnTo>
                  <a:lnTo>
                    <a:pt x="3168950" y="2853286"/>
                  </a:lnTo>
                  <a:lnTo>
                    <a:pt x="3172567" y="2795855"/>
                  </a:lnTo>
                  <a:lnTo>
                    <a:pt x="3175396" y="2738057"/>
                  </a:lnTo>
                  <a:lnTo>
                    <a:pt x="3177428" y="2679907"/>
                  </a:lnTo>
                  <a:lnTo>
                    <a:pt x="3178653" y="2621418"/>
                  </a:lnTo>
                  <a:lnTo>
                    <a:pt x="3179064" y="2562606"/>
                  </a:lnTo>
                  <a:lnTo>
                    <a:pt x="3178653" y="2503793"/>
                  </a:lnTo>
                  <a:lnTo>
                    <a:pt x="3177428" y="2445304"/>
                  </a:lnTo>
                  <a:lnTo>
                    <a:pt x="3175396" y="2387154"/>
                  </a:lnTo>
                  <a:lnTo>
                    <a:pt x="3172567" y="2329356"/>
                  </a:lnTo>
                  <a:lnTo>
                    <a:pt x="3168950" y="2271925"/>
                  </a:lnTo>
                  <a:lnTo>
                    <a:pt x="3164552" y="2214875"/>
                  </a:lnTo>
                  <a:lnTo>
                    <a:pt x="3159383" y="2158220"/>
                  </a:lnTo>
                  <a:lnTo>
                    <a:pt x="3153452" y="2101974"/>
                  </a:lnTo>
                  <a:lnTo>
                    <a:pt x="3146768" y="2046151"/>
                  </a:lnTo>
                  <a:lnTo>
                    <a:pt x="3139338" y="1990766"/>
                  </a:lnTo>
                  <a:lnTo>
                    <a:pt x="3131173" y="1935832"/>
                  </a:lnTo>
                  <a:lnTo>
                    <a:pt x="3122280" y="1881363"/>
                  </a:lnTo>
                  <a:lnTo>
                    <a:pt x="3112669" y="1827375"/>
                  </a:lnTo>
                  <a:lnTo>
                    <a:pt x="3102348" y="1773880"/>
                  </a:lnTo>
                  <a:lnTo>
                    <a:pt x="3091327" y="1720894"/>
                  </a:lnTo>
                  <a:lnTo>
                    <a:pt x="3079613" y="1668429"/>
                  </a:lnTo>
                  <a:lnTo>
                    <a:pt x="3067215" y="1616501"/>
                  </a:lnTo>
                  <a:lnTo>
                    <a:pt x="3054143" y="1565124"/>
                  </a:lnTo>
                  <a:lnTo>
                    <a:pt x="3040405" y="1514311"/>
                  </a:lnTo>
                  <a:lnTo>
                    <a:pt x="3026010" y="1464076"/>
                  </a:lnTo>
                  <a:lnTo>
                    <a:pt x="3010967" y="1414435"/>
                  </a:lnTo>
                  <a:lnTo>
                    <a:pt x="2995284" y="1365401"/>
                  </a:lnTo>
                  <a:lnTo>
                    <a:pt x="2978970" y="1316987"/>
                  </a:lnTo>
                  <a:lnTo>
                    <a:pt x="2962035" y="1269209"/>
                  </a:lnTo>
                  <a:lnTo>
                    <a:pt x="2944486" y="1222081"/>
                  </a:lnTo>
                  <a:lnTo>
                    <a:pt x="2926332" y="1175616"/>
                  </a:lnTo>
                  <a:lnTo>
                    <a:pt x="2907583" y="1129828"/>
                  </a:lnTo>
                  <a:lnTo>
                    <a:pt x="2888247" y="1084733"/>
                  </a:lnTo>
                  <a:lnTo>
                    <a:pt x="2868333" y="1040343"/>
                  </a:lnTo>
                  <a:lnTo>
                    <a:pt x="2847849" y="996673"/>
                  </a:lnTo>
                  <a:lnTo>
                    <a:pt x="2826805" y="953738"/>
                  </a:lnTo>
                  <a:lnTo>
                    <a:pt x="2805209" y="911551"/>
                  </a:lnTo>
                  <a:lnTo>
                    <a:pt x="2783070" y="870127"/>
                  </a:lnTo>
                  <a:lnTo>
                    <a:pt x="2760396" y="829479"/>
                  </a:lnTo>
                  <a:lnTo>
                    <a:pt x="2737197" y="789622"/>
                  </a:lnTo>
                  <a:lnTo>
                    <a:pt x="2713482" y="750569"/>
                  </a:lnTo>
                  <a:lnTo>
                    <a:pt x="2689258" y="712336"/>
                  </a:lnTo>
                  <a:lnTo>
                    <a:pt x="2664535" y="674936"/>
                  </a:lnTo>
                  <a:lnTo>
                    <a:pt x="2639321" y="638384"/>
                  </a:lnTo>
                  <a:lnTo>
                    <a:pt x="2613626" y="602692"/>
                  </a:lnTo>
                  <a:lnTo>
                    <a:pt x="2587458" y="567877"/>
                  </a:lnTo>
                  <a:lnTo>
                    <a:pt x="2560826" y="533951"/>
                  </a:lnTo>
                  <a:lnTo>
                    <a:pt x="2533738" y="500929"/>
                  </a:lnTo>
                  <a:lnTo>
                    <a:pt x="2506204" y="468824"/>
                  </a:lnTo>
                  <a:lnTo>
                    <a:pt x="2478232" y="437652"/>
                  </a:lnTo>
                  <a:lnTo>
                    <a:pt x="2449831" y="407427"/>
                  </a:lnTo>
                  <a:lnTo>
                    <a:pt x="2421009" y="378161"/>
                  </a:lnTo>
                  <a:lnTo>
                    <a:pt x="2391776" y="349870"/>
                  </a:lnTo>
                  <a:lnTo>
                    <a:pt x="2362141" y="322568"/>
                  </a:lnTo>
                  <a:lnTo>
                    <a:pt x="2332111" y="296269"/>
                  </a:lnTo>
                  <a:lnTo>
                    <a:pt x="2301696" y="270986"/>
                  </a:lnTo>
                  <a:lnTo>
                    <a:pt x="2270905" y="246735"/>
                  </a:lnTo>
                  <a:lnTo>
                    <a:pt x="2239746" y="223529"/>
                  </a:lnTo>
                  <a:lnTo>
                    <a:pt x="2208228" y="201382"/>
                  </a:lnTo>
                  <a:lnTo>
                    <a:pt x="2176360" y="180308"/>
                  </a:lnTo>
                  <a:lnTo>
                    <a:pt x="2111608" y="141439"/>
                  </a:lnTo>
                  <a:lnTo>
                    <a:pt x="2045562" y="107032"/>
                  </a:lnTo>
                  <a:lnTo>
                    <a:pt x="1978290" y="77203"/>
                  </a:lnTo>
                  <a:lnTo>
                    <a:pt x="1909863" y="52063"/>
                  </a:lnTo>
                  <a:lnTo>
                    <a:pt x="1840352" y="31725"/>
                  </a:lnTo>
                  <a:lnTo>
                    <a:pt x="1769825" y="16304"/>
                  </a:lnTo>
                  <a:lnTo>
                    <a:pt x="1698355" y="5912"/>
                  </a:lnTo>
                  <a:lnTo>
                    <a:pt x="1626010" y="661"/>
                  </a:lnTo>
                  <a:lnTo>
                    <a:pt x="158953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4" y="9906"/>
              <a:ext cx="3179445" cy="5125720"/>
            </a:xfrm>
            <a:custGeom>
              <a:avLst/>
              <a:gdLst/>
              <a:ahLst/>
              <a:cxnLst/>
              <a:rect l="l" t="t" r="r" b="b"/>
              <a:pathLst>
                <a:path w="3179445" h="5125720">
                  <a:moveTo>
                    <a:pt x="0" y="0"/>
                  </a:moveTo>
                  <a:lnTo>
                    <a:pt x="1589532" y="0"/>
                  </a:lnTo>
                  <a:lnTo>
                    <a:pt x="1626010" y="661"/>
                  </a:lnTo>
                  <a:lnTo>
                    <a:pt x="1698355" y="5912"/>
                  </a:lnTo>
                  <a:lnTo>
                    <a:pt x="1769825" y="16304"/>
                  </a:lnTo>
                  <a:lnTo>
                    <a:pt x="1840352" y="31725"/>
                  </a:lnTo>
                  <a:lnTo>
                    <a:pt x="1909863" y="52063"/>
                  </a:lnTo>
                  <a:lnTo>
                    <a:pt x="1978290" y="77203"/>
                  </a:lnTo>
                  <a:lnTo>
                    <a:pt x="2045562" y="107032"/>
                  </a:lnTo>
                  <a:lnTo>
                    <a:pt x="2111608" y="141439"/>
                  </a:lnTo>
                  <a:lnTo>
                    <a:pt x="2176360" y="180308"/>
                  </a:lnTo>
                  <a:lnTo>
                    <a:pt x="2208228" y="201382"/>
                  </a:lnTo>
                  <a:lnTo>
                    <a:pt x="2239746" y="223529"/>
                  </a:lnTo>
                  <a:lnTo>
                    <a:pt x="2270905" y="246735"/>
                  </a:lnTo>
                  <a:lnTo>
                    <a:pt x="2301696" y="270986"/>
                  </a:lnTo>
                  <a:lnTo>
                    <a:pt x="2332111" y="296269"/>
                  </a:lnTo>
                  <a:lnTo>
                    <a:pt x="2362141" y="322568"/>
                  </a:lnTo>
                  <a:lnTo>
                    <a:pt x="2391776" y="349870"/>
                  </a:lnTo>
                  <a:lnTo>
                    <a:pt x="2421009" y="378161"/>
                  </a:lnTo>
                  <a:lnTo>
                    <a:pt x="2449831" y="407427"/>
                  </a:lnTo>
                  <a:lnTo>
                    <a:pt x="2478232" y="437652"/>
                  </a:lnTo>
                  <a:lnTo>
                    <a:pt x="2506204" y="468824"/>
                  </a:lnTo>
                  <a:lnTo>
                    <a:pt x="2533738" y="500929"/>
                  </a:lnTo>
                  <a:lnTo>
                    <a:pt x="2560826" y="533951"/>
                  </a:lnTo>
                  <a:lnTo>
                    <a:pt x="2587458" y="567877"/>
                  </a:lnTo>
                  <a:lnTo>
                    <a:pt x="2613626" y="602692"/>
                  </a:lnTo>
                  <a:lnTo>
                    <a:pt x="2639321" y="638384"/>
                  </a:lnTo>
                  <a:lnTo>
                    <a:pt x="2664535" y="674936"/>
                  </a:lnTo>
                  <a:lnTo>
                    <a:pt x="2689258" y="712336"/>
                  </a:lnTo>
                  <a:lnTo>
                    <a:pt x="2713482" y="750569"/>
                  </a:lnTo>
                  <a:lnTo>
                    <a:pt x="2737197" y="789622"/>
                  </a:lnTo>
                  <a:lnTo>
                    <a:pt x="2760396" y="829479"/>
                  </a:lnTo>
                  <a:lnTo>
                    <a:pt x="2783070" y="870127"/>
                  </a:lnTo>
                  <a:lnTo>
                    <a:pt x="2805209" y="911551"/>
                  </a:lnTo>
                  <a:lnTo>
                    <a:pt x="2826805" y="953738"/>
                  </a:lnTo>
                  <a:lnTo>
                    <a:pt x="2847849" y="996673"/>
                  </a:lnTo>
                  <a:lnTo>
                    <a:pt x="2868333" y="1040343"/>
                  </a:lnTo>
                  <a:lnTo>
                    <a:pt x="2888247" y="1084733"/>
                  </a:lnTo>
                  <a:lnTo>
                    <a:pt x="2907583" y="1129828"/>
                  </a:lnTo>
                  <a:lnTo>
                    <a:pt x="2926332" y="1175616"/>
                  </a:lnTo>
                  <a:lnTo>
                    <a:pt x="2944486" y="1222081"/>
                  </a:lnTo>
                  <a:lnTo>
                    <a:pt x="2962035" y="1269209"/>
                  </a:lnTo>
                  <a:lnTo>
                    <a:pt x="2978970" y="1316987"/>
                  </a:lnTo>
                  <a:lnTo>
                    <a:pt x="2995284" y="1365401"/>
                  </a:lnTo>
                  <a:lnTo>
                    <a:pt x="3010967" y="1414435"/>
                  </a:lnTo>
                  <a:lnTo>
                    <a:pt x="3026010" y="1464076"/>
                  </a:lnTo>
                  <a:lnTo>
                    <a:pt x="3040405" y="1514311"/>
                  </a:lnTo>
                  <a:lnTo>
                    <a:pt x="3054143" y="1565124"/>
                  </a:lnTo>
                  <a:lnTo>
                    <a:pt x="3067215" y="1616501"/>
                  </a:lnTo>
                  <a:lnTo>
                    <a:pt x="3079613" y="1668429"/>
                  </a:lnTo>
                  <a:lnTo>
                    <a:pt x="3091327" y="1720894"/>
                  </a:lnTo>
                  <a:lnTo>
                    <a:pt x="3102348" y="1773880"/>
                  </a:lnTo>
                  <a:lnTo>
                    <a:pt x="3112669" y="1827375"/>
                  </a:lnTo>
                  <a:lnTo>
                    <a:pt x="3122280" y="1881363"/>
                  </a:lnTo>
                  <a:lnTo>
                    <a:pt x="3131173" y="1935832"/>
                  </a:lnTo>
                  <a:lnTo>
                    <a:pt x="3139338" y="1990766"/>
                  </a:lnTo>
                  <a:lnTo>
                    <a:pt x="3146768" y="2046151"/>
                  </a:lnTo>
                  <a:lnTo>
                    <a:pt x="3153452" y="2101974"/>
                  </a:lnTo>
                  <a:lnTo>
                    <a:pt x="3159383" y="2158220"/>
                  </a:lnTo>
                  <a:lnTo>
                    <a:pt x="3164552" y="2214875"/>
                  </a:lnTo>
                  <a:lnTo>
                    <a:pt x="3168950" y="2271925"/>
                  </a:lnTo>
                  <a:lnTo>
                    <a:pt x="3172567" y="2329356"/>
                  </a:lnTo>
                  <a:lnTo>
                    <a:pt x="3175396" y="2387154"/>
                  </a:lnTo>
                  <a:lnTo>
                    <a:pt x="3177428" y="2445304"/>
                  </a:lnTo>
                  <a:lnTo>
                    <a:pt x="3178653" y="2503793"/>
                  </a:lnTo>
                  <a:lnTo>
                    <a:pt x="3179064" y="2562606"/>
                  </a:lnTo>
                  <a:lnTo>
                    <a:pt x="3178653" y="2621418"/>
                  </a:lnTo>
                  <a:lnTo>
                    <a:pt x="3177428" y="2679907"/>
                  </a:lnTo>
                  <a:lnTo>
                    <a:pt x="3175396" y="2738057"/>
                  </a:lnTo>
                  <a:lnTo>
                    <a:pt x="3172567" y="2795855"/>
                  </a:lnTo>
                  <a:lnTo>
                    <a:pt x="3168950" y="2853286"/>
                  </a:lnTo>
                  <a:lnTo>
                    <a:pt x="3164552" y="2910336"/>
                  </a:lnTo>
                  <a:lnTo>
                    <a:pt x="3159383" y="2966991"/>
                  </a:lnTo>
                  <a:lnTo>
                    <a:pt x="3153452" y="3023237"/>
                  </a:lnTo>
                  <a:lnTo>
                    <a:pt x="3146768" y="3079060"/>
                  </a:lnTo>
                  <a:lnTo>
                    <a:pt x="3139338" y="3134445"/>
                  </a:lnTo>
                  <a:lnTo>
                    <a:pt x="3131173" y="3189379"/>
                  </a:lnTo>
                  <a:lnTo>
                    <a:pt x="3122280" y="3243848"/>
                  </a:lnTo>
                  <a:lnTo>
                    <a:pt x="3112669" y="3297836"/>
                  </a:lnTo>
                  <a:lnTo>
                    <a:pt x="3102348" y="3351331"/>
                  </a:lnTo>
                  <a:lnTo>
                    <a:pt x="3091327" y="3404317"/>
                  </a:lnTo>
                  <a:lnTo>
                    <a:pt x="3079613" y="3456782"/>
                  </a:lnTo>
                  <a:lnTo>
                    <a:pt x="3067215" y="3508710"/>
                  </a:lnTo>
                  <a:lnTo>
                    <a:pt x="3054143" y="3560087"/>
                  </a:lnTo>
                  <a:lnTo>
                    <a:pt x="3040405" y="3610900"/>
                  </a:lnTo>
                  <a:lnTo>
                    <a:pt x="3026010" y="3661135"/>
                  </a:lnTo>
                  <a:lnTo>
                    <a:pt x="3010967" y="3710776"/>
                  </a:lnTo>
                  <a:lnTo>
                    <a:pt x="2995284" y="3759810"/>
                  </a:lnTo>
                  <a:lnTo>
                    <a:pt x="2978970" y="3808224"/>
                  </a:lnTo>
                  <a:lnTo>
                    <a:pt x="2962035" y="3856002"/>
                  </a:lnTo>
                  <a:lnTo>
                    <a:pt x="2944486" y="3903130"/>
                  </a:lnTo>
                  <a:lnTo>
                    <a:pt x="2926332" y="3949595"/>
                  </a:lnTo>
                  <a:lnTo>
                    <a:pt x="2907583" y="3995383"/>
                  </a:lnTo>
                  <a:lnTo>
                    <a:pt x="2888247" y="4040478"/>
                  </a:lnTo>
                  <a:lnTo>
                    <a:pt x="2868333" y="4084868"/>
                  </a:lnTo>
                  <a:lnTo>
                    <a:pt x="2847849" y="4128537"/>
                  </a:lnTo>
                  <a:lnTo>
                    <a:pt x="2826805" y="4171473"/>
                  </a:lnTo>
                  <a:lnTo>
                    <a:pt x="2805209" y="4213660"/>
                  </a:lnTo>
                  <a:lnTo>
                    <a:pt x="2783070" y="4255084"/>
                  </a:lnTo>
                  <a:lnTo>
                    <a:pt x="2760396" y="4295732"/>
                  </a:lnTo>
                  <a:lnTo>
                    <a:pt x="2737197" y="4335589"/>
                  </a:lnTo>
                  <a:lnTo>
                    <a:pt x="2713482" y="4374641"/>
                  </a:lnTo>
                  <a:lnTo>
                    <a:pt x="2689258" y="4412874"/>
                  </a:lnTo>
                  <a:lnTo>
                    <a:pt x="2664535" y="4450274"/>
                  </a:lnTo>
                  <a:lnTo>
                    <a:pt x="2639321" y="4486827"/>
                  </a:lnTo>
                  <a:lnTo>
                    <a:pt x="2613626" y="4522518"/>
                  </a:lnTo>
                  <a:lnTo>
                    <a:pt x="2587458" y="4557334"/>
                  </a:lnTo>
                  <a:lnTo>
                    <a:pt x="2560826" y="4591260"/>
                  </a:lnTo>
                  <a:lnTo>
                    <a:pt x="2533738" y="4624282"/>
                  </a:lnTo>
                  <a:lnTo>
                    <a:pt x="2506204" y="4656386"/>
                  </a:lnTo>
                  <a:lnTo>
                    <a:pt x="2478232" y="4687558"/>
                  </a:lnTo>
                  <a:lnTo>
                    <a:pt x="2449831" y="4717784"/>
                  </a:lnTo>
                  <a:lnTo>
                    <a:pt x="2421009" y="4747049"/>
                  </a:lnTo>
                  <a:lnTo>
                    <a:pt x="2391776" y="4775340"/>
                  </a:lnTo>
                  <a:lnTo>
                    <a:pt x="2362141" y="4802643"/>
                  </a:lnTo>
                  <a:lnTo>
                    <a:pt x="2332111" y="4828942"/>
                  </a:lnTo>
                  <a:lnTo>
                    <a:pt x="2301696" y="4854224"/>
                  </a:lnTo>
                  <a:lnTo>
                    <a:pt x="2270905" y="4878476"/>
                  </a:lnTo>
                  <a:lnTo>
                    <a:pt x="2239746" y="4901682"/>
                  </a:lnTo>
                  <a:lnTo>
                    <a:pt x="2208228" y="4923829"/>
                  </a:lnTo>
                  <a:lnTo>
                    <a:pt x="2176360" y="4944902"/>
                  </a:lnTo>
                  <a:lnTo>
                    <a:pt x="2111608" y="4983772"/>
                  </a:lnTo>
                  <a:lnTo>
                    <a:pt x="2045562" y="5018178"/>
                  </a:lnTo>
                  <a:lnTo>
                    <a:pt x="1978290" y="5048008"/>
                  </a:lnTo>
                  <a:lnTo>
                    <a:pt x="1909863" y="5073148"/>
                  </a:lnTo>
                  <a:lnTo>
                    <a:pt x="1840352" y="5093485"/>
                  </a:lnTo>
                  <a:lnTo>
                    <a:pt x="1769825" y="5108907"/>
                  </a:lnTo>
                  <a:lnTo>
                    <a:pt x="1698355" y="5119299"/>
                  </a:lnTo>
                  <a:lnTo>
                    <a:pt x="1626010" y="5124550"/>
                  </a:lnTo>
                  <a:lnTo>
                    <a:pt x="1589532" y="5125211"/>
                  </a:lnTo>
                  <a:lnTo>
                    <a:pt x="0" y="512521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3B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9556" y="2031491"/>
              <a:ext cx="1255776" cy="1080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8895" algn="ctr">
              <a:lnSpc>
                <a:spcPct val="100000"/>
              </a:lnSpc>
              <a:spcBef>
                <a:spcPts val="1660"/>
              </a:spcBef>
            </a:pPr>
            <a:r>
              <a:rPr spc="-175" dirty="0"/>
              <a:t>D</a:t>
            </a:r>
            <a:r>
              <a:rPr spc="-130" dirty="0"/>
              <a:t>e</a:t>
            </a:r>
            <a:r>
              <a:rPr spc="-140" dirty="0"/>
              <a:t>f</a:t>
            </a:r>
            <a:r>
              <a:rPr spc="-280" dirty="0"/>
              <a:t>en</a:t>
            </a:r>
            <a:r>
              <a:rPr spc="-200" dirty="0"/>
              <a:t>s</a:t>
            </a:r>
            <a:r>
              <a:rPr spc="-420" dirty="0"/>
              <a:t>e</a:t>
            </a:r>
            <a:r>
              <a:rPr spc="-100" dirty="0"/>
              <a:t> </a:t>
            </a:r>
            <a:r>
              <a:rPr spc="-110" dirty="0"/>
              <a:t>i</a:t>
            </a:r>
            <a:r>
              <a:rPr spc="-155" dirty="0"/>
              <a:t>n</a:t>
            </a:r>
            <a:r>
              <a:rPr spc="-75" dirty="0"/>
              <a:t> </a:t>
            </a:r>
            <a:r>
              <a:rPr spc="-215" dirty="0"/>
              <a:t>d</a:t>
            </a:r>
            <a:r>
              <a:rPr spc="-409" dirty="0"/>
              <a:t>e</a:t>
            </a:r>
            <a:r>
              <a:rPr spc="-220" dirty="0"/>
              <a:t>p</a:t>
            </a:r>
            <a:r>
              <a:rPr spc="-210" dirty="0"/>
              <a:t>th</a:t>
            </a:r>
          </a:p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1200" b="0" spc="-70" dirty="0">
                <a:latin typeface="Verdana"/>
                <a:cs typeface="Verdana"/>
              </a:rPr>
              <a:t>Protect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information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and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prevent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60" dirty="0">
                <a:latin typeface="Verdana"/>
                <a:cs typeface="Verdana"/>
              </a:rPr>
              <a:t>it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from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being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stolen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65" dirty="0">
                <a:latin typeface="Verdana"/>
                <a:cs typeface="Verdana"/>
              </a:rPr>
              <a:t>by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those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140" dirty="0">
                <a:latin typeface="Verdana"/>
                <a:cs typeface="Verdana"/>
              </a:rPr>
              <a:t>who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aren't</a:t>
            </a:r>
            <a:r>
              <a:rPr sz="1200" b="0" spc="-14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authorized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to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access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it.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4263" y="16001"/>
            <a:ext cx="21901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0" dirty="0">
                <a:solidFill>
                  <a:srgbClr val="006FC0"/>
                </a:solidFill>
              </a:rPr>
              <a:t>Defense</a:t>
            </a:r>
            <a:r>
              <a:rPr sz="2600" spc="265" dirty="0">
                <a:solidFill>
                  <a:srgbClr val="006FC0"/>
                </a:solidFill>
              </a:rPr>
              <a:t> </a:t>
            </a:r>
            <a:r>
              <a:rPr sz="2600" spc="-355" dirty="0">
                <a:solidFill>
                  <a:srgbClr val="006FC0"/>
                </a:solidFill>
              </a:rPr>
              <a:t>in</a:t>
            </a:r>
            <a:r>
              <a:rPr sz="2600" spc="315" dirty="0">
                <a:solidFill>
                  <a:srgbClr val="006FC0"/>
                </a:solidFill>
              </a:rPr>
              <a:t> </a:t>
            </a:r>
            <a:r>
              <a:rPr sz="2600" spc="-390" dirty="0">
                <a:solidFill>
                  <a:srgbClr val="006FC0"/>
                </a:solidFill>
              </a:rPr>
              <a:t>depth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1620" y="1017778"/>
            <a:ext cx="6010275" cy="3557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6007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defense-in-depth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technique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employs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mechanisms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stop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attack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aimed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gaining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unauthorized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access.</a:t>
            </a:r>
            <a:endParaRPr sz="900">
              <a:latin typeface="Trebuchet MS"/>
              <a:cs typeface="Trebuchet MS"/>
            </a:endParaRPr>
          </a:p>
          <a:p>
            <a:pPr marL="393700" marR="304165" indent="-381000">
              <a:lnSpc>
                <a:spcPct val="150000"/>
              </a:lnSpc>
              <a:spcBef>
                <a:spcPts val="5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layer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protection,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layer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penetrated,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following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layer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already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place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prevent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further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exposure.</a:t>
            </a:r>
            <a:endParaRPr sz="900">
              <a:latin typeface="Trebuchet MS"/>
              <a:cs typeface="Trebuchet MS"/>
            </a:endParaRPr>
          </a:p>
          <a:p>
            <a:pPr marL="393700" marR="327025" indent="-381000">
              <a:lnSpc>
                <a:spcPct val="150000"/>
              </a:lnSpc>
              <a:spcBef>
                <a:spcPts val="49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15" dirty="0">
                <a:solidFill>
                  <a:srgbClr val="006FC0"/>
                </a:solidFill>
                <a:latin typeface="Trebuchet MS"/>
                <a:cs typeface="Trebuchet MS"/>
              </a:rPr>
              <a:t>Physical</a:t>
            </a:r>
            <a:r>
              <a:rPr sz="9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-10" dirty="0">
                <a:solidFill>
                  <a:srgbClr val="006FC0"/>
                </a:solidFill>
                <a:latin typeface="Trebuchet MS"/>
                <a:cs typeface="Trebuchet MS"/>
              </a:rPr>
              <a:t>security:</a:t>
            </a:r>
            <a:r>
              <a:rPr sz="900" b="1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responsible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physical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security.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authorized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personnel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areas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centers.</a:t>
            </a:r>
            <a:endParaRPr sz="9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200"/>
              </a:lnSpc>
              <a:spcBef>
                <a:spcPts val="5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r>
              <a:rPr sz="900" b="1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20" dirty="0">
                <a:solidFill>
                  <a:srgbClr val="006FC0"/>
                </a:solidFill>
                <a:latin typeface="Trebuchet MS"/>
                <a:cs typeface="Trebuchet MS"/>
              </a:rPr>
              <a:t>&amp;</a:t>
            </a:r>
            <a:r>
              <a:rPr sz="900" b="1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2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layer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ensuring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identities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secure,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granted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what's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needed,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sign-in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events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changes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logged.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Segoe UI Symbol"/>
              <a:buChar char="⮚"/>
            </a:pPr>
            <a:endParaRPr sz="8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change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control.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103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sign-on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(SSO)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multifactor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authentication.</a:t>
            </a:r>
            <a:endParaRPr sz="900">
              <a:latin typeface="Trebuchet MS"/>
              <a:cs typeface="Trebuchet MS"/>
            </a:endParaRPr>
          </a:p>
          <a:p>
            <a:pPr marL="393700" marR="165100" indent="-381000">
              <a:lnSpc>
                <a:spcPct val="150100"/>
              </a:lnSpc>
              <a:spcBef>
                <a:spcPts val="5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15" dirty="0">
                <a:solidFill>
                  <a:srgbClr val="006FC0"/>
                </a:solidFill>
                <a:latin typeface="Trebuchet MS"/>
                <a:cs typeface="Trebuchet MS"/>
              </a:rPr>
              <a:t>Network </a:t>
            </a: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perimeter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it's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about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protecting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 network-based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attacks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against your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Identifying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these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attacks,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eliminating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impact,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alerting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happen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important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ways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keep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secure.</a:t>
            </a:r>
            <a:endParaRPr sz="900">
              <a:latin typeface="Trebuchet MS"/>
              <a:cs typeface="Trebuchet MS"/>
            </a:endParaRPr>
          </a:p>
          <a:p>
            <a:pPr marL="850900" marR="506730" lvl="1" indent="-381635">
              <a:lnSpc>
                <a:spcPct val="150000"/>
              </a:lnSpc>
              <a:spcBef>
                <a:spcPts val="50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Example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5" dirty="0">
                <a:solidFill>
                  <a:srgbClr val="006FC0"/>
                </a:solidFill>
                <a:latin typeface="Trebuchet MS"/>
                <a:cs typeface="Trebuchet MS"/>
              </a:rPr>
              <a:t>DDoS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protection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filter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large-scale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attacks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before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affect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system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users.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69385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7523" y="1526425"/>
            <a:ext cx="2459148" cy="2245474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4263" y="16001"/>
            <a:ext cx="21901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0" dirty="0">
                <a:solidFill>
                  <a:srgbClr val="006FC0"/>
                </a:solidFill>
              </a:rPr>
              <a:t>Defense</a:t>
            </a:r>
            <a:r>
              <a:rPr sz="2600" spc="265" dirty="0">
                <a:solidFill>
                  <a:srgbClr val="006FC0"/>
                </a:solidFill>
              </a:rPr>
              <a:t> </a:t>
            </a:r>
            <a:r>
              <a:rPr sz="2600" spc="-355" dirty="0">
                <a:solidFill>
                  <a:srgbClr val="006FC0"/>
                </a:solidFill>
              </a:rPr>
              <a:t>in</a:t>
            </a:r>
            <a:r>
              <a:rPr sz="2600" spc="315" dirty="0">
                <a:solidFill>
                  <a:srgbClr val="006FC0"/>
                </a:solidFill>
              </a:rPr>
              <a:t> </a:t>
            </a:r>
            <a:r>
              <a:rPr sz="2600" spc="-390" dirty="0">
                <a:solidFill>
                  <a:srgbClr val="006FC0"/>
                </a:solidFill>
              </a:rPr>
              <a:t>depth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1620" y="1017778"/>
            <a:ext cx="56661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1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b="1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focus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limiting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connectivity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across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allow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only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what's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required.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0124" y="1830451"/>
            <a:ext cx="9175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Deny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default.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0124" y="2100198"/>
            <a:ext cx="43002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Restrict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inbound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limit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outbound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where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appropriate.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8819" y="1562227"/>
            <a:ext cx="263969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Lim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comm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cat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ee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r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s.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0124" y="2369947"/>
            <a:ext cx="31076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Implement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connectivity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networks.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1620" y="2569845"/>
            <a:ext cx="5897880" cy="199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304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30" dirty="0">
                <a:solidFill>
                  <a:srgbClr val="006FC0"/>
                </a:solidFill>
                <a:latin typeface="Trebuchet MS"/>
                <a:cs typeface="Trebuchet MS"/>
              </a:rPr>
              <a:t>Compute</a:t>
            </a:r>
            <a:r>
              <a:rPr sz="900" b="1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Malware,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unpatched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systems,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improperly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secured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systems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open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environment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attacks.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Segoe UI Symbol"/>
              <a:buChar char="⮚"/>
            </a:pPr>
            <a:endParaRPr sz="8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machines.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104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Implement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endpoint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protection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devices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keep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systems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patched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current.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3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1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9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Integrating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development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lifecycle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helps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reduce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number</a:t>
            </a:r>
            <a:endParaRPr sz="9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545"/>
              </a:spcBef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vulnerabilities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introduced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code.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Ensure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vulnerabilities.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104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sensitive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secrets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medium.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69385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8596" y="1524750"/>
            <a:ext cx="2284889" cy="2087129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4263" y="16001"/>
            <a:ext cx="21901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50" dirty="0">
                <a:solidFill>
                  <a:srgbClr val="006FC0"/>
                </a:solidFill>
              </a:rPr>
              <a:t>Defense</a:t>
            </a:r>
            <a:r>
              <a:rPr sz="2600" spc="265" dirty="0">
                <a:solidFill>
                  <a:srgbClr val="006FC0"/>
                </a:solidFill>
              </a:rPr>
              <a:t> </a:t>
            </a:r>
            <a:r>
              <a:rPr sz="2600" spc="-355" dirty="0">
                <a:solidFill>
                  <a:srgbClr val="006FC0"/>
                </a:solidFill>
              </a:rPr>
              <a:t>in</a:t>
            </a:r>
            <a:r>
              <a:rPr sz="2600" spc="315" dirty="0">
                <a:solidFill>
                  <a:srgbClr val="006FC0"/>
                </a:solidFill>
              </a:rPr>
              <a:t> </a:t>
            </a:r>
            <a:r>
              <a:rPr sz="2600" spc="-390" dirty="0">
                <a:solidFill>
                  <a:srgbClr val="006FC0"/>
                </a:solidFill>
              </a:rPr>
              <a:t>depth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1620" y="1086358"/>
            <a:ext cx="5873750" cy="2601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10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b="1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b="1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b="1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b="1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alm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cas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s,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ack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aft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ata.</a:t>
            </a:r>
            <a:endParaRPr sz="900">
              <a:latin typeface="Trebuchet MS"/>
              <a:cs typeface="Trebuchet MS"/>
            </a:endParaRPr>
          </a:p>
          <a:p>
            <a:pPr marL="850900" marR="47625" lvl="1" indent="-381635">
              <a:lnSpc>
                <a:spcPct val="150300"/>
              </a:lnSpc>
              <a:spcBef>
                <a:spcPts val="5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Regulatory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requirements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dictate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controls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processes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must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place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ensure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confidentiality,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integrity,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data.</a:t>
            </a:r>
            <a:endParaRPr sz="900">
              <a:latin typeface="Trebuchet MS"/>
              <a:cs typeface="Trebuchet MS"/>
            </a:endParaRPr>
          </a:p>
          <a:p>
            <a:pPr marL="850900" marR="5080" lvl="1" indent="-381635">
              <a:lnSpc>
                <a:spcPct val="150000"/>
              </a:lnSpc>
              <a:spcBef>
                <a:spcPts val="49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b="1" dirty="0">
                <a:solidFill>
                  <a:srgbClr val="006FC0"/>
                </a:solidFill>
                <a:latin typeface="Trebuchet MS"/>
                <a:cs typeface="Trebuchet MS"/>
              </a:rPr>
              <a:t>Confidentiality</a:t>
            </a:r>
            <a:r>
              <a:rPr sz="900" b="1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principle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least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privilege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means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allowing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information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those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who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it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jobs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properly.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b="1" spc="1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b="1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spc="12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b="1" spc="-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b="1" spc="-4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b="1" dirty="0">
                <a:solidFill>
                  <a:srgbClr val="006FC0"/>
                </a:solidFill>
                <a:latin typeface="Trebuchet MS"/>
                <a:cs typeface="Trebuchet MS"/>
              </a:rPr>
              <a:t>ty</a:t>
            </a:r>
            <a:r>
              <a:rPr sz="900" spc="-10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un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aut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ch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ang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mat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-10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endParaRPr sz="9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1045"/>
              </a:spcBef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rest: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it's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stored.</a:t>
            </a:r>
            <a:endParaRPr sz="900">
              <a:latin typeface="Trebuchet MS"/>
              <a:cs typeface="Trebuchet MS"/>
            </a:endParaRPr>
          </a:p>
          <a:p>
            <a:pPr marL="1308100" marR="162560" lvl="2" indent="-381000">
              <a:lnSpc>
                <a:spcPct val="150000"/>
              </a:lnSpc>
              <a:spcBef>
                <a:spcPts val="495"/>
              </a:spcBef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transit: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it's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being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transferred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place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another,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including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local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computer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cloud.</a:t>
            </a:r>
            <a:endParaRPr sz="900">
              <a:latin typeface="Trebuchet MS"/>
              <a:cs typeface="Trebuchet MS"/>
            </a:endParaRPr>
          </a:p>
          <a:p>
            <a:pPr marL="850900" marR="213360" lvl="1" indent="-381635">
              <a:lnSpc>
                <a:spcPct val="150000"/>
              </a:lnSpc>
              <a:spcBef>
                <a:spcPts val="5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b="1" spc="-1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Ensure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functioning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authorized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users.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69385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8596" y="1524750"/>
            <a:ext cx="2284889" cy="2087129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9530" algn="ctr">
              <a:lnSpc>
                <a:spcPct val="100000"/>
              </a:lnSpc>
              <a:spcBef>
                <a:spcPts val="1660"/>
              </a:spcBef>
            </a:pPr>
            <a:r>
              <a:rPr spc="445" dirty="0"/>
              <a:t>M</a:t>
            </a:r>
            <a:r>
              <a:rPr spc="-110" dirty="0"/>
              <a:t>i</a:t>
            </a:r>
            <a:r>
              <a:rPr spc="-200" dirty="0"/>
              <a:t>c</a:t>
            </a:r>
            <a:r>
              <a:rPr spc="-140" dirty="0"/>
              <a:t>r</a:t>
            </a:r>
            <a:r>
              <a:rPr spc="-229" dirty="0"/>
              <a:t>os</a:t>
            </a:r>
            <a:r>
              <a:rPr spc="-270" dirty="0"/>
              <a:t>o</a:t>
            </a:r>
            <a:r>
              <a:rPr spc="-200" dirty="0"/>
              <a:t>ft</a:t>
            </a:r>
            <a:r>
              <a:rPr spc="-100" dirty="0"/>
              <a:t> </a:t>
            </a:r>
            <a:r>
              <a:rPr spc="105" dirty="0"/>
              <a:t>D</a:t>
            </a:r>
            <a:r>
              <a:rPr spc="-409" dirty="0"/>
              <a:t>e</a:t>
            </a:r>
            <a:r>
              <a:rPr spc="-140" dirty="0"/>
              <a:t>f</a:t>
            </a:r>
            <a:r>
              <a:rPr spc="-290" dirty="0"/>
              <a:t>e</a:t>
            </a:r>
            <a:r>
              <a:rPr spc="-285" dirty="0"/>
              <a:t>n</a:t>
            </a:r>
            <a:r>
              <a:rPr spc="-270" dirty="0"/>
              <a:t>de</a:t>
            </a:r>
            <a:r>
              <a:rPr spc="-195" dirty="0"/>
              <a:t>r</a:t>
            </a:r>
            <a:r>
              <a:rPr spc="-90" dirty="0"/>
              <a:t> </a:t>
            </a:r>
            <a:r>
              <a:rPr spc="-140" dirty="0"/>
              <a:t>f</a:t>
            </a:r>
            <a:r>
              <a:rPr spc="-200" dirty="0"/>
              <a:t>o</a:t>
            </a:r>
            <a:r>
              <a:rPr spc="-150" dirty="0"/>
              <a:t>r</a:t>
            </a:r>
            <a:r>
              <a:rPr spc="-80" dirty="0"/>
              <a:t> </a:t>
            </a:r>
            <a:r>
              <a:rPr spc="10" dirty="0"/>
              <a:t>C</a:t>
            </a:r>
            <a:r>
              <a:rPr spc="-15" dirty="0"/>
              <a:t>l</a:t>
            </a:r>
            <a:r>
              <a:rPr spc="-210" dirty="0"/>
              <a:t>o</a:t>
            </a:r>
            <a:r>
              <a:rPr spc="-200" dirty="0"/>
              <a:t>u</a:t>
            </a:r>
            <a:r>
              <a:rPr spc="-225" dirty="0"/>
              <a:t>d</a:t>
            </a:r>
          </a:p>
          <a:p>
            <a:pPr marL="53340" algn="ctr">
              <a:lnSpc>
                <a:spcPct val="100000"/>
              </a:lnSpc>
              <a:spcBef>
                <a:spcPts val="520"/>
              </a:spcBef>
            </a:pPr>
            <a:r>
              <a:rPr sz="1200" b="0" spc="25" dirty="0">
                <a:latin typeface="Verdana"/>
                <a:cs typeface="Verdana"/>
              </a:rPr>
              <a:t>P</a:t>
            </a:r>
            <a:r>
              <a:rPr sz="1200" b="0" spc="-90" dirty="0">
                <a:latin typeface="Verdana"/>
                <a:cs typeface="Verdana"/>
              </a:rPr>
              <a:t>rote</a:t>
            </a:r>
            <a:r>
              <a:rPr sz="1200" b="0" spc="-70" dirty="0">
                <a:latin typeface="Verdana"/>
                <a:cs typeface="Verdana"/>
              </a:rPr>
              <a:t>ct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yo</a:t>
            </a:r>
            <a:r>
              <a:rPr sz="1200" b="0" spc="-75" dirty="0">
                <a:latin typeface="Verdana"/>
                <a:cs typeface="Verdana"/>
              </a:rPr>
              <a:t>ur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75" dirty="0">
                <a:latin typeface="Verdana"/>
                <a:cs typeface="Verdana"/>
              </a:rPr>
              <a:t>m</a:t>
            </a:r>
            <a:r>
              <a:rPr sz="1200" b="0" spc="-70" dirty="0">
                <a:latin typeface="Verdana"/>
                <a:cs typeface="Verdana"/>
              </a:rPr>
              <a:t>ulticloud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an</a:t>
            </a:r>
            <a:r>
              <a:rPr sz="1200" b="0" spc="-65" dirty="0">
                <a:latin typeface="Verdana"/>
                <a:cs typeface="Verdana"/>
              </a:rPr>
              <a:t>d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110" dirty="0">
                <a:latin typeface="Verdana"/>
                <a:cs typeface="Verdana"/>
              </a:rPr>
              <a:t>h</a:t>
            </a:r>
            <a:r>
              <a:rPr sz="1200" b="0" spc="-70" dirty="0">
                <a:latin typeface="Verdana"/>
                <a:cs typeface="Verdana"/>
              </a:rPr>
              <a:t>y</a:t>
            </a:r>
            <a:r>
              <a:rPr sz="1200" b="0" spc="-55" dirty="0">
                <a:latin typeface="Verdana"/>
                <a:cs typeface="Verdana"/>
              </a:rPr>
              <a:t>brid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10" dirty="0">
                <a:latin typeface="Verdana"/>
                <a:cs typeface="Verdana"/>
              </a:rPr>
              <a:t>e</a:t>
            </a:r>
            <a:r>
              <a:rPr sz="1200" b="0" spc="-114" dirty="0">
                <a:latin typeface="Verdana"/>
                <a:cs typeface="Verdana"/>
              </a:rPr>
              <a:t>n</a:t>
            </a:r>
            <a:r>
              <a:rPr sz="1200" b="0" spc="-95" dirty="0">
                <a:latin typeface="Verdana"/>
                <a:cs typeface="Verdana"/>
              </a:rPr>
              <a:t>vi</a:t>
            </a:r>
            <a:r>
              <a:rPr sz="1200" b="0" spc="-80" dirty="0">
                <a:latin typeface="Verdana"/>
                <a:cs typeface="Verdana"/>
              </a:rPr>
              <a:t>ro</a:t>
            </a:r>
            <a:r>
              <a:rPr sz="1200" b="0" spc="-95" dirty="0">
                <a:latin typeface="Verdana"/>
                <a:cs typeface="Verdana"/>
              </a:rPr>
              <a:t>n</a:t>
            </a:r>
            <a:r>
              <a:rPr sz="1200" b="0" spc="-185" dirty="0">
                <a:latin typeface="Verdana"/>
                <a:cs typeface="Verdana"/>
              </a:rPr>
              <a:t>m</a:t>
            </a:r>
            <a:r>
              <a:rPr sz="1200" b="0" spc="-110" dirty="0">
                <a:latin typeface="Verdana"/>
                <a:cs typeface="Verdana"/>
              </a:rPr>
              <a:t>e</a:t>
            </a:r>
            <a:r>
              <a:rPr sz="1200" b="0" spc="-120" dirty="0">
                <a:latin typeface="Verdana"/>
                <a:cs typeface="Verdana"/>
              </a:rPr>
              <a:t>n</a:t>
            </a:r>
            <a:r>
              <a:rPr sz="1200" b="0" spc="-85" dirty="0">
                <a:latin typeface="Verdana"/>
                <a:cs typeface="Verdana"/>
              </a:rPr>
              <a:t>ts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929" y="67818"/>
            <a:ext cx="41878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9" dirty="0">
                <a:solidFill>
                  <a:srgbClr val="006FC0"/>
                </a:solidFill>
              </a:rPr>
              <a:t>High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u="heavy" spc="-4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Availability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and</a:t>
            </a:r>
            <a:r>
              <a:rPr sz="2600" u="heavy" spc="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Fault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Toleranc</a:t>
            </a:r>
            <a:r>
              <a:rPr sz="2600" spc="-340" dirty="0">
                <a:solidFill>
                  <a:srgbClr val="006FC0"/>
                </a:solidFill>
              </a:rPr>
              <a:t>e</a:t>
            </a:r>
            <a:endParaRPr sz="2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811" y="947927"/>
            <a:ext cx="5294376" cy="20147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4220" y="3122802"/>
            <a:ext cx="8631555" cy="1435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Clr>
                <a:srgbClr val="006FC0"/>
              </a:buClr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7C5503"/>
                </a:solidFill>
                <a:latin typeface="Trebuchet MS"/>
                <a:cs typeface="Trebuchet MS"/>
              </a:rPr>
              <a:t>Protect</a:t>
            </a:r>
            <a:r>
              <a:rPr sz="1000" spc="1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against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center,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server,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subsystem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failures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keep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business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running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without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downtime.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Highly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systems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7C5503"/>
                </a:solidFill>
                <a:latin typeface="Trebuchet MS"/>
                <a:cs typeface="Trebuchet MS"/>
              </a:rPr>
              <a:t>reliable</a:t>
            </a:r>
            <a:r>
              <a:rPr sz="1000" spc="-3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sense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continue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even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critical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components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fail.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marR="123825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7C5503"/>
                </a:solidFill>
                <a:latin typeface="Trebuchet MS"/>
                <a:cs typeface="Trebuchet MS"/>
              </a:rPr>
              <a:t>resilient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meaning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simply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handle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failure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without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disruption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loss,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seamlessly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recover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failure.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features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redundancy,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balancing,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auto-scaling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provisioning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across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Zones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(AZ),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representing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isolated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parts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center.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0751" y="16001"/>
            <a:ext cx="39255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1223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229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Microsoft</a:t>
            </a:r>
            <a:r>
              <a:rPr sz="2600" u="heavy" spc="-1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Defender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for</a:t>
            </a:r>
            <a:r>
              <a:rPr sz="2600" u="heavy" spc="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55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Cloud	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132079" y="689864"/>
            <a:ext cx="33470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Defender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tools.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3384" y="941323"/>
            <a:ext cx="6520815" cy="414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Ensure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company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systems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meet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minimum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level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its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information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protected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attacks.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Monitoring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visibility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posture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across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079" y="1444244"/>
            <a:ext cx="53549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0" indent="-38163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Azure,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non-Azure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(AWS,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GCP),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(Hybrid)</a:t>
            </a:r>
            <a:endParaRPr sz="9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posture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(CSPM)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workload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protection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(CWP)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endParaRPr sz="9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9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Identifies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fixes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flaws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configuration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8498" y="3173545"/>
            <a:ext cx="4028440" cy="1748789"/>
            <a:chOff x="428498" y="3173545"/>
            <a:chExt cx="4028440" cy="174878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1112" y="3173545"/>
              <a:ext cx="885346" cy="10575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1198" y="4246625"/>
              <a:ext cx="1807845" cy="662940"/>
            </a:xfrm>
            <a:custGeom>
              <a:avLst/>
              <a:gdLst/>
              <a:ahLst/>
              <a:cxnLst/>
              <a:rect l="l" t="t" r="r" b="b"/>
              <a:pathLst>
                <a:path w="1807845" h="662939">
                  <a:moveTo>
                    <a:pt x="290779" y="0"/>
                  </a:moveTo>
                  <a:lnTo>
                    <a:pt x="1516633" y="0"/>
                  </a:lnTo>
                  <a:lnTo>
                    <a:pt x="1559618" y="3593"/>
                  </a:lnTo>
                  <a:lnTo>
                    <a:pt x="1600641" y="14033"/>
                  </a:lnTo>
                  <a:lnTo>
                    <a:pt x="1639255" y="30806"/>
                  </a:lnTo>
                  <a:lnTo>
                    <a:pt x="1675009" y="53400"/>
                  </a:lnTo>
                  <a:lnTo>
                    <a:pt x="1707453" y="81302"/>
                  </a:lnTo>
                  <a:lnTo>
                    <a:pt x="1736139" y="113999"/>
                  </a:lnTo>
                  <a:lnTo>
                    <a:pt x="1760618" y="150979"/>
                  </a:lnTo>
                  <a:lnTo>
                    <a:pt x="1780439" y="191728"/>
                  </a:lnTo>
                  <a:lnTo>
                    <a:pt x="1795153" y="235735"/>
                  </a:lnTo>
                  <a:lnTo>
                    <a:pt x="1804311" y="282486"/>
                  </a:lnTo>
                  <a:lnTo>
                    <a:pt x="1807464" y="331470"/>
                  </a:lnTo>
                  <a:lnTo>
                    <a:pt x="1804311" y="380453"/>
                  </a:lnTo>
                  <a:lnTo>
                    <a:pt x="1795153" y="427204"/>
                  </a:lnTo>
                  <a:lnTo>
                    <a:pt x="1780439" y="471211"/>
                  </a:lnTo>
                  <a:lnTo>
                    <a:pt x="1760618" y="511960"/>
                  </a:lnTo>
                  <a:lnTo>
                    <a:pt x="1736139" y="548940"/>
                  </a:lnTo>
                  <a:lnTo>
                    <a:pt x="1707453" y="581637"/>
                  </a:lnTo>
                  <a:lnTo>
                    <a:pt x="1675009" y="609539"/>
                  </a:lnTo>
                  <a:lnTo>
                    <a:pt x="1639255" y="632133"/>
                  </a:lnTo>
                  <a:lnTo>
                    <a:pt x="1600641" y="648906"/>
                  </a:lnTo>
                  <a:lnTo>
                    <a:pt x="1559618" y="659346"/>
                  </a:lnTo>
                  <a:lnTo>
                    <a:pt x="1516633" y="662940"/>
                  </a:lnTo>
                  <a:lnTo>
                    <a:pt x="290779" y="662940"/>
                  </a:lnTo>
                  <a:lnTo>
                    <a:pt x="247810" y="659346"/>
                  </a:lnTo>
                  <a:lnTo>
                    <a:pt x="206798" y="648906"/>
                  </a:lnTo>
                  <a:lnTo>
                    <a:pt x="168194" y="632133"/>
                  </a:lnTo>
                  <a:lnTo>
                    <a:pt x="132447" y="609539"/>
                  </a:lnTo>
                  <a:lnTo>
                    <a:pt x="100007" y="581637"/>
                  </a:lnTo>
                  <a:lnTo>
                    <a:pt x="71323" y="548940"/>
                  </a:lnTo>
                  <a:lnTo>
                    <a:pt x="46846" y="511960"/>
                  </a:lnTo>
                  <a:lnTo>
                    <a:pt x="27025" y="471211"/>
                  </a:lnTo>
                  <a:lnTo>
                    <a:pt x="12311" y="427204"/>
                  </a:lnTo>
                  <a:lnTo>
                    <a:pt x="3152" y="380453"/>
                  </a:lnTo>
                  <a:lnTo>
                    <a:pt x="0" y="331470"/>
                  </a:lnTo>
                  <a:lnTo>
                    <a:pt x="3152" y="282486"/>
                  </a:lnTo>
                  <a:lnTo>
                    <a:pt x="12311" y="235735"/>
                  </a:lnTo>
                  <a:lnTo>
                    <a:pt x="27025" y="191728"/>
                  </a:lnTo>
                  <a:lnTo>
                    <a:pt x="46846" y="150979"/>
                  </a:lnTo>
                  <a:lnTo>
                    <a:pt x="71323" y="113999"/>
                  </a:lnTo>
                  <a:lnTo>
                    <a:pt x="100007" y="81302"/>
                  </a:lnTo>
                  <a:lnTo>
                    <a:pt x="132447" y="53400"/>
                  </a:lnTo>
                  <a:lnTo>
                    <a:pt x="168194" y="30806"/>
                  </a:lnTo>
                  <a:lnTo>
                    <a:pt x="206798" y="14033"/>
                  </a:lnTo>
                  <a:lnTo>
                    <a:pt x="247810" y="3593"/>
                  </a:lnTo>
                  <a:lnTo>
                    <a:pt x="290779" y="0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5324" y="4393793"/>
            <a:ext cx="109855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marR="5080" indent="-2032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0556F"/>
                </a:solidFill>
                <a:latin typeface="Arial MT"/>
                <a:cs typeface="Arial MT"/>
              </a:rPr>
              <a:t>Azure</a:t>
            </a:r>
            <a:r>
              <a:rPr sz="1100" spc="-7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0556F"/>
                </a:solidFill>
                <a:latin typeface="Arial MT"/>
                <a:cs typeface="Arial MT"/>
              </a:rPr>
              <a:t>Resources </a:t>
            </a:r>
            <a:r>
              <a:rPr sz="1100" spc="-29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0556F"/>
                </a:solidFill>
                <a:latin typeface="Arial MT"/>
                <a:cs typeface="Arial MT"/>
              </a:rPr>
              <a:t>(PaaS</a:t>
            </a:r>
            <a:r>
              <a:rPr sz="1100" spc="-4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0556F"/>
                </a:solidFill>
                <a:latin typeface="Arial MT"/>
                <a:cs typeface="Arial MT"/>
              </a:rPr>
              <a:t>and</a:t>
            </a:r>
            <a:r>
              <a:rPr sz="1100" spc="-4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0556F"/>
                </a:solidFill>
                <a:latin typeface="Arial MT"/>
                <a:cs typeface="Arial MT"/>
              </a:rPr>
              <a:t>IaaS)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1198" y="3408426"/>
            <a:ext cx="1807845" cy="664845"/>
          </a:xfrm>
          <a:custGeom>
            <a:avLst/>
            <a:gdLst/>
            <a:ahLst/>
            <a:cxnLst/>
            <a:rect l="l" t="t" r="r" b="b"/>
            <a:pathLst>
              <a:path w="1807845" h="664845">
                <a:moveTo>
                  <a:pt x="290779" y="0"/>
                </a:moveTo>
                <a:lnTo>
                  <a:pt x="1516633" y="0"/>
                </a:lnTo>
                <a:lnTo>
                  <a:pt x="1559618" y="3601"/>
                </a:lnTo>
                <a:lnTo>
                  <a:pt x="1600641" y="14064"/>
                </a:lnTo>
                <a:lnTo>
                  <a:pt x="1639255" y="30873"/>
                </a:lnTo>
                <a:lnTo>
                  <a:pt x="1675009" y="53517"/>
                </a:lnTo>
                <a:lnTo>
                  <a:pt x="1707453" y="81481"/>
                </a:lnTo>
                <a:lnTo>
                  <a:pt x="1736139" y="114251"/>
                </a:lnTo>
                <a:lnTo>
                  <a:pt x="1760618" y="151315"/>
                </a:lnTo>
                <a:lnTo>
                  <a:pt x="1780439" y="192159"/>
                </a:lnTo>
                <a:lnTo>
                  <a:pt x="1795153" y="236268"/>
                </a:lnTo>
                <a:lnTo>
                  <a:pt x="1804311" y="283130"/>
                </a:lnTo>
                <a:lnTo>
                  <a:pt x="1807464" y="332232"/>
                </a:lnTo>
                <a:lnTo>
                  <a:pt x="1804311" y="381327"/>
                </a:lnTo>
                <a:lnTo>
                  <a:pt x="1795153" y="428186"/>
                </a:lnTo>
                <a:lnTo>
                  <a:pt x="1780439" y="472293"/>
                </a:lnTo>
                <a:lnTo>
                  <a:pt x="1760618" y="513137"/>
                </a:lnTo>
                <a:lnTo>
                  <a:pt x="1736139" y="550201"/>
                </a:lnTo>
                <a:lnTo>
                  <a:pt x="1707453" y="582974"/>
                </a:lnTo>
                <a:lnTo>
                  <a:pt x="1675009" y="610940"/>
                </a:lnTo>
                <a:lnTo>
                  <a:pt x="1639255" y="633585"/>
                </a:lnTo>
                <a:lnTo>
                  <a:pt x="1600641" y="650397"/>
                </a:lnTo>
                <a:lnTo>
                  <a:pt x="1559618" y="660861"/>
                </a:lnTo>
                <a:lnTo>
                  <a:pt x="1516633" y="664464"/>
                </a:lnTo>
                <a:lnTo>
                  <a:pt x="290779" y="664464"/>
                </a:lnTo>
                <a:lnTo>
                  <a:pt x="247810" y="660861"/>
                </a:lnTo>
                <a:lnTo>
                  <a:pt x="206798" y="650397"/>
                </a:lnTo>
                <a:lnTo>
                  <a:pt x="168194" y="633585"/>
                </a:lnTo>
                <a:lnTo>
                  <a:pt x="132447" y="610940"/>
                </a:lnTo>
                <a:lnTo>
                  <a:pt x="100007" y="582974"/>
                </a:lnTo>
                <a:lnTo>
                  <a:pt x="71323" y="550201"/>
                </a:lnTo>
                <a:lnTo>
                  <a:pt x="46846" y="513137"/>
                </a:lnTo>
                <a:lnTo>
                  <a:pt x="27025" y="472293"/>
                </a:lnTo>
                <a:lnTo>
                  <a:pt x="12311" y="428186"/>
                </a:lnTo>
                <a:lnTo>
                  <a:pt x="3152" y="381327"/>
                </a:lnTo>
                <a:lnTo>
                  <a:pt x="0" y="332232"/>
                </a:lnTo>
                <a:lnTo>
                  <a:pt x="3152" y="283130"/>
                </a:lnTo>
                <a:lnTo>
                  <a:pt x="12311" y="236268"/>
                </a:lnTo>
                <a:lnTo>
                  <a:pt x="27025" y="192159"/>
                </a:lnTo>
                <a:lnTo>
                  <a:pt x="46846" y="151315"/>
                </a:lnTo>
                <a:lnTo>
                  <a:pt x="71323" y="114251"/>
                </a:lnTo>
                <a:lnTo>
                  <a:pt x="100007" y="81481"/>
                </a:lnTo>
                <a:lnTo>
                  <a:pt x="132447" y="53517"/>
                </a:lnTo>
                <a:lnTo>
                  <a:pt x="168194" y="30873"/>
                </a:lnTo>
                <a:lnTo>
                  <a:pt x="206798" y="14064"/>
                </a:lnTo>
                <a:lnTo>
                  <a:pt x="247810" y="3601"/>
                </a:lnTo>
                <a:lnTo>
                  <a:pt x="290779" y="0"/>
                </a:lnTo>
                <a:close/>
              </a:path>
            </a:pathLst>
          </a:custGeom>
          <a:ln w="25400">
            <a:solidFill>
              <a:srgbClr val="0083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5324" y="3639692"/>
            <a:ext cx="10972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0556F"/>
                </a:solidFill>
                <a:latin typeface="Arial MT"/>
                <a:cs typeface="Arial MT"/>
              </a:rPr>
              <a:t>Non-Azure</a:t>
            </a:r>
            <a:r>
              <a:rPr sz="1100" spc="-4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0556F"/>
                </a:solidFill>
                <a:latin typeface="Arial MT"/>
                <a:cs typeface="Arial MT"/>
              </a:rPr>
              <a:t>Cloud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9298" y="2554985"/>
            <a:ext cx="1807845" cy="664845"/>
          </a:xfrm>
          <a:custGeom>
            <a:avLst/>
            <a:gdLst/>
            <a:ahLst/>
            <a:cxnLst/>
            <a:rect l="l" t="t" r="r" b="b"/>
            <a:pathLst>
              <a:path w="1807845" h="664844">
                <a:moveTo>
                  <a:pt x="290779" y="0"/>
                </a:moveTo>
                <a:lnTo>
                  <a:pt x="1516633" y="0"/>
                </a:lnTo>
                <a:lnTo>
                  <a:pt x="1559618" y="3601"/>
                </a:lnTo>
                <a:lnTo>
                  <a:pt x="1600641" y="14064"/>
                </a:lnTo>
                <a:lnTo>
                  <a:pt x="1639255" y="30873"/>
                </a:lnTo>
                <a:lnTo>
                  <a:pt x="1675009" y="53517"/>
                </a:lnTo>
                <a:lnTo>
                  <a:pt x="1707453" y="81481"/>
                </a:lnTo>
                <a:lnTo>
                  <a:pt x="1736139" y="114251"/>
                </a:lnTo>
                <a:lnTo>
                  <a:pt x="1760618" y="151315"/>
                </a:lnTo>
                <a:lnTo>
                  <a:pt x="1780439" y="192159"/>
                </a:lnTo>
                <a:lnTo>
                  <a:pt x="1795153" y="236268"/>
                </a:lnTo>
                <a:lnTo>
                  <a:pt x="1804311" y="283130"/>
                </a:lnTo>
                <a:lnTo>
                  <a:pt x="1807464" y="332231"/>
                </a:lnTo>
                <a:lnTo>
                  <a:pt x="1804311" y="381333"/>
                </a:lnTo>
                <a:lnTo>
                  <a:pt x="1795153" y="428195"/>
                </a:lnTo>
                <a:lnTo>
                  <a:pt x="1780439" y="472304"/>
                </a:lnTo>
                <a:lnTo>
                  <a:pt x="1760618" y="513148"/>
                </a:lnTo>
                <a:lnTo>
                  <a:pt x="1736139" y="550212"/>
                </a:lnTo>
                <a:lnTo>
                  <a:pt x="1707453" y="582982"/>
                </a:lnTo>
                <a:lnTo>
                  <a:pt x="1675009" y="610946"/>
                </a:lnTo>
                <a:lnTo>
                  <a:pt x="1639255" y="633590"/>
                </a:lnTo>
                <a:lnTo>
                  <a:pt x="1600641" y="650399"/>
                </a:lnTo>
                <a:lnTo>
                  <a:pt x="1559618" y="660862"/>
                </a:lnTo>
                <a:lnTo>
                  <a:pt x="1516633" y="664463"/>
                </a:lnTo>
                <a:lnTo>
                  <a:pt x="290779" y="664463"/>
                </a:lnTo>
                <a:lnTo>
                  <a:pt x="247810" y="660862"/>
                </a:lnTo>
                <a:lnTo>
                  <a:pt x="206798" y="650399"/>
                </a:lnTo>
                <a:lnTo>
                  <a:pt x="168194" y="633590"/>
                </a:lnTo>
                <a:lnTo>
                  <a:pt x="132447" y="610946"/>
                </a:lnTo>
                <a:lnTo>
                  <a:pt x="100007" y="582982"/>
                </a:lnTo>
                <a:lnTo>
                  <a:pt x="71323" y="550212"/>
                </a:lnTo>
                <a:lnTo>
                  <a:pt x="46846" y="513148"/>
                </a:lnTo>
                <a:lnTo>
                  <a:pt x="27025" y="472304"/>
                </a:lnTo>
                <a:lnTo>
                  <a:pt x="12311" y="428195"/>
                </a:lnTo>
                <a:lnTo>
                  <a:pt x="3152" y="381333"/>
                </a:lnTo>
                <a:lnTo>
                  <a:pt x="0" y="332231"/>
                </a:lnTo>
                <a:lnTo>
                  <a:pt x="3152" y="283130"/>
                </a:lnTo>
                <a:lnTo>
                  <a:pt x="12311" y="236268"/>
                </a:lnTo>
                <a:lnTo>
                  <a:pt x="27025" y="192159"/>
                </a:lnTo>
                <a:lnTo>
                  <a:pt x="46846" y="151315"/>
                </a:lnTo>
                <a:lnTo>
                  <a:pt x="71323" y="114251"/>
                </a:lnTo>
                <a:lnTo>
                  <a:pt x="100007" y="81481"/>
                </a:lnTo>
                <a:lnTo>
                  <a:pt x="132447" y="53517"/>
                </a:lnTo>
                <a:lnTo>
                  <a:pt x="168194" y="30873"/>
                </a:lnTo>
                <a:lnTo>
                  <a:pt x="206798" y="14064"/>
                </a:lnTo>
                <a:lnTo>
                  <a:pt x="247810" y="3601"/>
                </a:lnTo>
                <a:lnTo>
                  <a:pt x="290779" y="0"/>
                </a:lnTo>
                <a:close/>
              </a:path>
            </a:pathLst>
          </a:custGeom>
          <a:ln w="25400">
            <a:solidFill>
              <a:srgbClr val="0083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3975" y="2786634"/>
            <a:ext cx="11156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0556F"/>
                </a:solidFill>
                <a:latin typeface="Arial MT"/>
                <a:cs typeface="Arial MT"/>
              </a:rPr>
              <a:t>Hybrid</a:t>
            </a:r>
            <a:r>
              <a:rPr sz="1100" spc="-5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0556F"/>
                </a:solidFill>
                <a:latin typeface="Arial MT"/>
                <a:cs typeface="Arial MT"/>
              </a:rPr>
              <a:t>computing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08276" y="2828518"/>
            <a:ext cx="1326515" cy="1800225"/>
            <a:chOff x="2208276" y="2828518"/>
            <a:chExt cx="1326515" cy="18002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9048" y="2828518"/>
              <a:ext cx="1245120" cy="8778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08682" y="2928366"/>
              <a:ext cx="1010919" cy="643890"/>
            </a:xfrm>
            <a:custGeom>
              <a:avLst/>
              <a:gdLst/>
              <a:ahLst/>
              <a:cxnLst/>
              <a:rect l="l" t="t" r="r" b="b"/>
              <a:pathLst>
                <a:path w="1010920" h="643889">
                  <a:moveTo>
                    <a:pt x="939730" y="613556"/>
                  </a:moveTo>
                  <a:lnTo>
                    <a:pt x="926083" y="634999"/>
                  </a:lnTo>
                  <a:lnTo>
                    <a:pt x="1010793" y="643762"/>
                  </a:lnTo>
                  <a:lnTo>
                    <a:pt x="996772" y="620394"/>
                  </a:lnTo>
                  <a:lnTo>
                    <a:pt x="950468" y="620394"/>
                  </a:lnTo>
                  <a:lnTo>
                    <a:pt x="939730" y="613556"/>
                  </a:lnTo>
                  <a:close/>
                </a:path>
                <a:path w="1010920" h="643889">
                  <a:moveTo>
                    <a:pt x="953368" y="592124"/>
                  </a:moveTo>
                  <a:lnTo>
                    <a:pt x="939730" y="613556"/>
                  </a:lnTo>
                  <a:lnTo>
                    <a:pt x="950468" y="620394"/>
                  </a:lnTo>
                  <a:lnTo>
                    <a:pt x="964057" y="598931"/>
                  </a:lnTo>
                  <a:lnTo>
                    <a:pt x="953368" y="592124"/>
                  </a:lnTo>
                  <a:close/>
                </a:path>
                <a:path w="1010920" h="643889">
                  <a:moveTo>
                    <a:pt x="966978" y="570738"/>
                  </a:moveTo>
                  <a:lnTo>
                    <a:pt x="953368" y="592124"/>
                  </a:lnTo>
                  <a:lnTo>
                    <a:pt x="964057" y="598931"/>
                  </a:lnTo>
                  <a:lnTo>
                    <a:pt x="950468" y="620394"/>
                  </a:lnTo>
                  <a:lnTo>
                    <a:pt x="996772" y="620394"/>
                  </a:lnTo>
                  <a:lnTo>
                    <a:pt x="966978" y="570738"/>
                  </a:lnTo>
                  <a:close/>
                </a:path>
                <a:path w="1010920" h="643889">
                  <a:moveTo>
                    <a:pt x="71062" y="30206"/>
                  </a:moveTo>
                  <a:lnTo>
                    <a:pt x="57424" y="51638"/>
                  </a:lnTo>
                  <a:lnTo>
                    <a:pt x="939730" y="613556"/>
                  </a:lnTo>
                  <a:lnTo>
                    <a:pt x="953368" y="592124"/>
                  </a:lnTo>
                  <a:lnTo>
                    <a:pt x="71062" y="30206"/>
                  </a:lnTo>
                  <a:close/>
                </a:path>
                <a:path w="1010920" h="643889">
                  <a:moveTo>
                    <a:pt x="0" y="0"/>
                  </a:moveTo>
                  <a:lnTo>
                    <a:pt x="43815" y="73025"/>
                  </a:lnTo>
                  <a:lnTo>
                    <a:pt x="57424" y="51638"/>
                  </a:lnTo>
                  <a:lnTo>
                    <a:pt x="46736" y="44831"/>
                  </a:lnTo>
                  <a:lnTo>
                    <a:pt x="60325" y="23367"/>
                  </a:lnTo>
                  <a:lnTo>
                    <a:pt x="75414" y="23367"/>
                  </a:lnTo>
                  <a:lnTo>
                    <a:pt x="84709" y="8762"/>
                  </a:lnTo>
                  <a:lnTo>
                    <a:pt x="0" y="0"/>
                  </a:lnTo>
                  <a:close/>
                </a:path>
                <a:path w="1010920" h="643889">
                  <a:moveTo>
                    <a:pt x="60325" y="23367"/>
                  </a:moveTo>
                  <a:lnTo>
                    <a:pt x="46736" y="44831"/>
                  </a:lnTo>
                  <a:lnTo>
                    <a:pt x="57424" y="51638"/>
                  </a:lnTo>
                  <a:lnTo>
                    <a:pt x="71062" y="30206"/>
                  </a:lnTo>
                  <a:lnTo>
                    <a:pt x="60325" y="23367"/>
                  </a:lnTo>
                  <a:close/>
                </a:path>
                <a:path w="1010920" h="643889">
                  <a:moveTo>
                    <a:pt x="75414" y="23367"/>
                  </a:moveTo>
                  <a:lnTo>
                    <a:pt x="60325" y="23367"/>
                  </a:lnTo>
                  <a:lnTo>
                    <a:pt x="71062" y="30206"/>
                  </a:lnTo>
                  <a:lnTo>
                    <a:pt x="75414" y="23367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8276" y="3610356"/>
              <a:ext cx="1324355" cy="26360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327910" y="3674110"/>
              <a:ext cx="1090930" cy="102235"/>
            </a:xfrm>
            <a:custGeom>
              <a:avLst/>
              <a:gdLst/>
              <a:ahLst/>
              <a:cxnLst/>
              <a:rect l="l" t="t" r="r" b="b"/>
              <a:pathLst>
                <a:path w="1090929" h="102235">
                  <a:moveTo>
                    <a:pt x="75183" y="25653"/>
                  </a:moveTo>
                  <a:lnTo>
                    <a:pt x="0" y="65785"/>
                  </a:lnTo>
                  <a:lnTo>
                    <a:pt x="77215" y="101726"/>
                  </a:lnTo>
                  <a:lnTo>
                    <a:pt x="76547" y="76707"/>
                  </a:lnTo>
                  <a:lnTo>
                    <a:pt x="63881" y="76707"/>
                  </a:lnTo>
                  <a:lnTo>
                    <a:pt x="63118" y="51307"/>
                  </a:lnTo>
                  <a:lnTo>
                    <a:pt x="75860" y="50962"/>
                  </a:lnTo>
                  <a:lnTo>
                    <a:pt x="75183" y="25653"/>
                  </a:lnTo>
                  <a:close/>
                </a:path>
                <a:path w="1090929" h="102235">
                  <a:moveTo>
                    <a:pt x="75860" y="50962"/>
                  </a:moveTo>
                  <a:lnTo>
                    <a:pt x="63118" y="51307"/>
                  </a:lnTo>
                  <a:lnTo>
                    <a:pt x="63881" y="76707"/>
                  </a:lnTo>
                  <a:lnTo>
                    <a:pt x="76538" y="76364"/>
                  </a:lnTo>
                  <a:lnTo>
                    <a:pt x="75860" y="50962"/>
                  </a:lnTo>
                  <a:close/>
                </a:path>
                <a:path w="1090929" h="102235">
                  <a:moveTo>
                    <a:pt x="76538" y="76364"/>
                  </a:moveTo>
                  <a:lnTo>
                    <a:pt x="63881" y="76707"/>
                  </a:lnTo>
                  <a:lnTo>
                    <a:pt x="76547" y="76707"/>
                  </a:lnTo>
                  <a:lnTo>
                    <a:pt x="76538" y="76364"/>
                  </a:lnTo>
                  <a:close/>
                </a:path>
                <a:path w="1090929" h="102235">
                  <a:moveTo>
                    <a:pt x="1014012" y="25489"/>
                  </a:moveTo>
                  <a:lnTo>
                    <a:pt x="75860" y="50962"/>
                  </a:lnTo>
                  <a:lnTo>
                    <a:pt x="76538" y="76364"/>
                  </a:lnTo>
                  <a:lnTo>
                    <a:pt x="1014690" y="50891"/>
                  </a:lnTo>
                  <a:lnTo>
                    <a:pt x="1014012" y="25489"/>
                  </a:lnTo>
                  <a:close/>
                </a:path>
                <a:path w="1090929" h="102235">
                  <a:moveTo>
                    <a:pt x="1067166" y="25145"/>
                  </a:moveTo>
                  <a:lnTo>
                    <a:pt x="1026667" y="25145"/>
                  </a:lnTo>
                  <a:lnTo>
                    <a:pt x="1027429" y="50545"/>
                  </a:lnTo>
                  <a:lnTo>
                    <a:pt x="1014690" y="50891"/>
                  </a:lnTo>
                  <a:lnTo>
                    <a:pt x="1015364" y="76199"/>
                  </a:lnTo>
                  <a:lnTo>
                    <a:pt x="1090549" y="36067"/>
                  </a:lnTo>
                  <a:lnTo>
                    <a:pt x="1067166" y="25145"/>
                  </a:lnTo>
                  <a:close/>
                </a:path>
                <a:path w="1090929" h="102235">
                  <a:moveTo>
                    <a:pt x="1026667" y="25145"/>
                  </a:moveTo>
                  <a:lnTo>
                    <a:pt x="1014012" y="25489"/>
                  </a:lnTo>
                  <a:lnTo>
                    <a:pt x="1014690" y="50891"/>
                  </a:lnTo>
                  <a:lnTo>
                    <a:pt x="1027429" y="50545"/>
                  </a:lnTo>
                  <a:lnTo>
                    <a:pt x="1026667" y="25145"/>
                  </a:lnTo>
                  <a:close/>
                </a:path>
                <a:path w="1090929" h="102235">
                  <a:moveTo>
                    <a:pt x="1013332" y="0"/>
                  </a:moveTo>
                  <a:lnTo>
                    <a:pt x="1014012" y="25489"/>
                  </a:lnTo>
                  <a:lnTo>
                    <a:pt x="1026667" y="25145"/>
                  </a:lnTo>
                  <a:lnTo>
                    <a:pt x="1067166" y="25145"/>
                  </a:lnTo>
                  <a:lnTo>
                    <a:pt x="1013332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9048" y="3782568"/>
              <a:ext cx="1245120" cy="84581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408682" y="3882390"/>
              <a:ext cx="1010919" cy="610870"/>
            </a:xfrm>
            <a:custGeom>
              <a:avLst/>
              <a:gdLst/>
              <a:ahLst/>
              <a:cxnLst/>
              <a:rect l="l" t="t" r="r" b="b"/>
              <a:pathLst>
                <a:path w="1010920" h="610870">
                  <a:moveTo>
                    <a:pt x="45466" y="538619"/>
                  </a:moveTo>
                  <a:lnTo>
                    <a:pt x="0" y="610628"/>
                  </a:lnTo>
                  <a:lnTo>
                    <a:pt x="84962" y="603846"/>
                  </a:lnTo>
                  <a:lnTo>
                    <a:pt x="75773" y="588670"/>
                  </a:lnTo>
                  <a:lnTo>
                    <a:pt x="60960" y="588670"/>
                  </a:lnTo>
                  <a:lnTo>
                    <a:pt x="47751" y="566928"/>
                  </a:lnTo>
                  <a:lnTo>
                    <a:pt x="58629" y="560357"/>
                  </a:lnTo>
                  <a:lnTo>
                    <a:pt x="45466" y="538619"/>
                  </a:lnTo>
                  <a:close/>
                </a:path>
                <a:path w="1010920" h="610870">
                  <a:moveTo>
                    <a:pt x="58629" y="560357"/>
                  </a:moveTo>
                  <a:lnTo>
                    <a:pt x="47751" y="566928"/>
                  </a:lnTo>
                  <a:lnTo>
                    <a:pt x="60960" y="588670"/>
                  </a:lnTo>
                  <a:lnTo>
                    <a:pt x="71805" y="582118"/>
                  </a:lnTo>
                  <a:lnTo>
                    <a:pt x="58629" y="560357"/>
                  </a:lnTo>
                  <a:close/>
                </a:path>
                <a:path w="1010920" h="610870">
                  <a:moveTo>
                    <a:pt x="71805" y="582118"/>
                  </a:moveTo>
                  <a:lnTo>
                    <a:pt x="60960" y="588670"/>
                  </a:lnTo>
                  <a:lnTo>
                    <a:pt x="75773" y="588670"/>
                  </a:lnTo>
                  <a:lnTo>
                    <a:pt x="71805" y="582118"/>
                  </a:lnTo>
                  <a:close/>
                </a:path>
                <a:path w="1010920" h="610870">
                  <a:moveTo>
                    <a:pt x="939082" y="28528"/>
                  </a:moveTo>
                  <a:lnTo>
                    <a:pt x="58629" y="560357"/>
                  </a:lnTo>
                  <a:lnTo>
                    <a:pt x="71805" y="582118"/>
                  </a:lnTo>
                  <a:lnTo>
                    <a:pt x="952195" y="50252"/>
                  </a:lnTo>
                  <a:lnTo>
                    <a:pt x="939082" y="28528"/>
                  </a:lnTo>
                  <a:close/>
                </a:path>
                <a:path w="1010920" h="610870">
                  <a:moveTo>
                    <a:pt x="996928" y="21958"/>
                  </a:moveTo>
                  <a:lnTo>
                    <a:pt x="949959" y="21958"/>
                  </a:lnTo>
                  <a:lnTo>
                    <a:pt x="963041" y="43700"/>
                  </a:lnTo>
                  <a:lnTo>
                    <a:pt x="952195" y="50252"/>
                  </a:lnTo>
                  <a:lnTo>
                    <a:pt x="965327" y="72009"/>
                  </a:lnTo>
                  <a:lnTo>
                    <a:pt x="996928" y="21958"/>
                  </a:lnTo>
                  <a:close/>
                </a:path>
                <a:path w="1010920" h="610870">
                  <a:moveTo>
                    <a:pt x="949959" y="21958"/>
                  </a:moveTo>
                  <a:lnTo>
                    <a:pt x="939082" y="28528"/>
                  </a:lnTo>
                  <a:lnTo>
                    <a:pt x="952195" y="50252"/>
                  </a:lnTo>
                  <a:lnTo>
                    <a:pt x="963041" y="43700"/>
                  </a:lnTo>
                  <a:lnTo>
                    <a:pt x="949959" y="21958"/>
                  </a:lnTo>
                  <a:close/>
                </a:path>
                <a:path w="1010920" h="610870">
                  <a:moveTo>
                    <a:pt x="1010793" y="0"/>
                  </a:moveTo>
                  <a:lnTo>
                    <a:pt x="925957" y="6781"/>
                  </a:lnTo>
                  <a:lnTo>
                    <a:pt x="939082" y="28528"/>
                  </a:lnTo>
                  <a:lnTo>
                    <a:pt x="949959" y="21958"/>
                  </a:lnTo>
                  <a:lnTo>
                    <a:pt x="996928" y="21958"/>
                  </a:lnTo>
                  <a:lnTo>
                    <a:pt x="1010793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521708" y="2606294"/>
            <a:ext cx="3100070" cy="1249680"/>
            <a:chOff x="4521708" y="2606294"/>
            <a:chExt cx="3100070" cy="124968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783" y="3151476"/>
              <a:ext cx="1103808" cy="53830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600194" y="3165348"/>
              <a:ext cx="1052195" cy="476250"/>
            </a:xfrm>
            <a:custGeom>
              <a:avLst/>
              <a:gdLst/>
              <a:ahLst/>
              <a:cxnLst/>
              <a:rect l="l" t="t" r="r" b="b"/>
              <a:pathLst>
                <a:path w="1052195" h="476250">
                  <a:moveTo>
                    <a:pt x="54101" y="406272"/>
                  </a:moveTo>
                  <a:lnTo>
                    <a:pt x="0" y="472058"/>
                  </a:lnTo>
                  <a:lnTo>
                    <a:pt x="85089" y="475868"/>
                  </a:lnTo>
                  <a:lnTo>
                    <a:pt x="77060" y="457834"/>
                  </a:lnTo>
                  <a:lnTo>
                    <a:pt x="63118" y="457834"/>
                  </a:lnTo>
                  <a:lnTo>
                    <a:pt x="52831" y="434720"/>
                  </a:lnTo>
                  <a:lnTo>
                    <a:pt x="64462" y="429541"/>
                  </a:lnTo>
                  <a:lnTo>
                    <a:pt x="54101" y="406272"/>
                  </a:lnTo>
                  <a:close/>
                </a:path>
                <a:path w="1052195" h="476250">
                  <a:moveTo>
                    <a:pt x="64462" y="429541"/>
                  </a:moveTo>
                  <a:lnTo>
                    <a:pt x="52831" y="434720"/>
                  </a:lnTo>
                  <a:lnTo>
                    <a:pt x="63118" y="457834"/>
                  </a:lnTo>
                  <a:lnTo>
                    <a:pt x="74754" y="452655"/>
                  </a:lnTo>
                  <a:lnTo>
                    <a:pt x="64462" y="429541"/>
                  </a:lnTo>
                  <a:close/>
                </a:path>
                <a:path w="1052195" h="476250">
                  <a:moveTo>
                    <a:pt x="74754" y="452655"/>
                  </a:moveTo>
                  <a:lnTo>
                    <a:pt x="63118" y="457834"/>
                  </a:lnTo>
                  <a:lnTo>
                    <a:pt x="77060" y="457834"/>
                  </a:lnTo>
                  <a:lnTo>
                    <a:pt x="74754" y="452655"/>
                  </a:lnTo>
                  <a:close/>
                </a:path>
                <a:path w="1052195" h="476250">
                  <a:moveTo>
                    <a:pt x="976842" y="23199"/>
                  </a:moveTo>
                  <a:lnTo>
                    <a:pt x="64462" y="429541"/>
                  </a:lnTo>
                  <a:lnTo>
                    <a:pt x="74754" y="452655"/>
                  </a:lnTo>
                  <a:lnTo>
                    <a:pt x="987235" y="46447"/>
                  </a:lnTo>
                  <a:lnTo>
                    <a:pt x="976842" y="23199"/>
                  </a:lnTo>
                  <a:close/>
                </a:path>
                <a:path w="1052195" h="476250">
                  <a:moveTo>
                    <a:pt x="1039989" y="18033"/>
                  </a:moveTo>
                  <a:lnTo>
                    <a:pt x="988440" y="18033"/>
                  </a:lnTo>
                  <a:lnTo>
                    <a:pt x="998854" y="41275"/>
                  </a:lnTo>
                  <a:lnTo>
                    <a:pt x="987235" y="46447"/>
                  </a:lnTo>
                  <a:lnTo>
                    <a:pt x="997584" y="69595"/>
                  </a:lnTo>
                  <a:lnTo>
                    <a:pt x="1039989" y="18033"/>
                  </a:lnTo>
                  <a:close/>
                </a:path>
                <a:path w="1052195" h="476250">
                  <a:moveTo>
                    <a:pt x="988440" y="18033"/>
                  </a:moveTo>
                  <a:lnTo>
                    <a:pt x="976842" y="23199"/>
                  </a:lnTo>
                  <a:lnTo>
                    <a:pt x="987235" y="46447"/>
                  </a:lnTo>
                  <a:lnTo>
                    <a:pt x="998854" y="41275"/>
                  </a:lnTo>
                  <a:lnTo>
                    <a:pt x="988440" y="18033"/>
                  </a:lnTo>
                  <a:close/>
                </a:path>
                <a:path w="1052195" h="476250">
                  <a:moveTo>
                    <a:pt x="966469" y="0"/>
                  </a:moveTo>
                  <a:lnTo>
                    <a:pt x="976842" y="23199"/>
                  </a:lnTo>
                  <a:lnTo>
                    <a:pt x="988440" y="18033"/>
                  </a:lnTo>
                  <a:lnTo>
                    <a:pt x="1039989" y="18033"/>
                  </a:lnTo>
                  <a:lnTo>
                    <a:pt x="1051686" y="3809"/>
                  </a:lnTo>
                  <a:lnTo>
                    <a:pt x="966469" y="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1708" y="3610406"/>
              <a:ext cx="1245120" cy="24531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41342" y="3672840"/>
              <a:ext cx="1010919" cy="85725"/>
            </a:xfrm>
            <a:custGeom>
              <a:avLst/>
              <a:gdLst/>
              <a:ahLst/>
              <a:cxnLst/>
              <a:rect l="l" t="t" r="r" b="b"/>
              <a:pathLst>
                <a:path w="1010920" h="85725">
                  <a:moveTo>
                    <a:pt x="934847" y="9271"/>
                  </a:moveTo>
                  <a:lnTo>
                    <a:pt x="934593" y="34661"/>
                  </a:lnTo>
                  <a:lnTo>
                    <a:pt x="947293" y="34798"/>
                  </a:lnTo>
                  <a:lnTo>
                    <a:pt x="947038" y="60198"/>
                  </a:lnTo>
                  <a:lnTo>
                    <a:pt x="934337" y="60198"/>
                  </a:lnTo>
                  <a:lnTo>
                    <a:pt x="934085" y="85471"/>
                  </a:lnTo>
                  <a:lnTo>
                    <a:pt x="985920" y="60198"/>
                  </a:lnTo>
                  <a:lnTo>
                    <a:pt x="947038" y="60198"/>
                  </a:lnTo>
                  <a:lnTo>
                    <a:pt x="934339" y="60061"/>
                  </a:lnTo>
                  <a:lnTo>
                    <a:pt x="986201" y="60061"/>
                  </a:lnTo>
                  <a:lnTo>
                    <a:pt x="1010666" y="48133"/>
                  </a:lnTo>
                  <a:lnTo>
                    <a:pt x="934847" y="9271"/>
                  </a:lnTo>
                  <a:close/>
                </a:path>
                <a:path w="1010920" h="85725">
                  <a:moveTo>
                    <a:pt x="76581" y="0"/>
                  </a:moveTo>
                  <a:lnTo>
                    <a:pt x="0" y="37338"/>
                  </a:lnTo>
                  <a:lnTo>
                    <a:pt x="75819" y="76200"/>
                  </a:lnTo>
                  <a:lnTo>
                    <a:pt x="76072" y="50809"/>
                  </a:lnTo>
                  <a:lnTo>
                    <a:pt x="63373" y="50673"/>
                  </a:lnTo>
                  <a:lnTo>
                    <a:pt x="63627" y="25273"/>
                  </a:lnTo>
                  <a:lnTo>
                    <a:pt x="76328" y="25273"/>
                  </a:lnTo>
                  <a:lnTo>
                    <a:pt x="76581" y="0"/>
                  </a:lnTo>
                  <a:close/>
                </a:path>
                <a:path w="1010920" h="85725">
                  <a:moveTo>
                    <a:pt x="934593" y="34661"/>
                  </a:moveTo>
                  <a:lnTo>
                    <a:pt x="934339" y="60061"/>
                  </a:lnTo>
                  <a:lnTo>
                    <a:pt x="947038" y="60198"/>
                  </a:lnTo>
                  <a:lnTo>
                    <a:pt x="947293" y="34798"/>
                  </a:lnTo>
                  <a:lnTo>
                    <a:pt x="934593" y="34661"/>
                  </a:lnTo>
                  <a:close/>
                </a:path>
                <a:path w="1010920" h="85725">
                  <a:moveTo>
                    <a:pt x="76326" y="25409"/>
                  </a:moveTo>
                  <a:lnTo>
                    <a:pt x="76072" y="50809"/>
                  </a:lnTo>
                  <a:lnTo>
                    <a:pt x="934339" y="60061"/>
                  </a:lnTo>
                  <a:lnTo>
                    <a:pt x="934593" y="34661"/>
                  </a:lnTo>
                  <a:lnTo>
                    <a:pt x="76326" y="25409"/>
                  </a:lnTo>
                  <a:close/>
                </a:path>
                <a:path w="1010920" h="85725">
                  <a:moveTo>
                    <a:pt x="63627" y="25273"/>
                  </a:moveTo>
                  <a:lnTo>
                    <a:pt x="63373" y="50673"/>
                  </a:lnTo>
                  <a:lnTo>
                    <a:pt x="76072" y="50809"/>
                  </a:lnTo>
                  <a:lnTo>
                    <a:pt x="76326" y="25409"/>
                  </a:lnTo>
                  <a:lnTo>
                    <a:pt x="63627" y="25273"/>
                  </a:lnTo>
                  <a:close/>
                </a:path>
                <a:path w="1010920" h="85725">
                  <a:moveTo>
                    <a:pt x="76328" y="25273"/>
                  </a:moveTo>
                  <a:lnTo>
                    <a:pt x="63627" y="25273"/>
                  </a:lnTo>
                  <a:lnTo>
                    <a:pt x="76326" y="25409"/>
                  </a:lnTo>
                  <a:lnTo>
                    <a:pt x="76328" y="25273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1106" y="2618994"/>
              <a:ext cx="1807845" cy="664845"/>
            </a:xfrm>
            <a:custGeom>
              <a:avLst/>
              <a:gdLst/>
              <a:ahLst/>
              <a:cxnLst/>
              <a:rect l="l" t="t" r="r" b="b"/>
              <a:pathLst>
                <a:path w="1807845" h="664845">
                  <a:moveTo>
                    <a:pt x="290830" y="0"/>
                  </a:moveTo>
                  <a:lnTo>
                    <a:pt x="1516634" y="0"/>
                  </a:lnTo>
                  <a:lnTo>
                    <a:pt x="1559618" y="3601"/>
                  </a:lnTo>
                  <a:lnTo>
                    <a:pt x="1600641" y="14064"/>
                  </a:lnTo>
                  <a:lnTo>
                    <a:pt x="1639255" y="30873"/>
                  </a:lnTo>
                  <a:lnTo>
                    <a:pt x="1675009" y="53517"/>
                  </a:lnTo>
                  <a:lnTo>
                    <a:pt x="1707453" y="81481"/>
                  </a:lnTo>
                  <a:lnTo>
                    <a:pt x="1736139" y="114251"/>
                  </a:lnTo>
                  <a:lnTo>
                    <a:pt x="1760618" y="151315"/>
                  </a:lnTo>
                  <a:lnTo>
                    <a:pt x="1780439" y="192159"/>
                  </a:lnTo>
                  <a:lnTo>
                    <a:pt x="1795153" y="236268"/>
                  </a:lnTo>
                  <a:lnTo>
                    <a:pt x="1804311" y="283130"/>
                  </a:lnTo>
                  <a:lnTo>
                    <a:pt x="1807464" y="332231"/>
                  </a:lnTo>
                  <a:lnTo>
                    <a:pt x="1804311" y="381333"/>
                  </a:lnTo>
                  <a:lnTo>
                    <a:pt x="1795153" y="428195"/>
                  </a:lnTo>
                  <a:lnTo>
                    <a:pt x="1780439" y="472304"/>
                  </a:lnTo>
                  <a:lnTo>
                    <a:pt x="1760618" y="513148"/>
                  </a:lnTo>
                  <a:lnTo>
                    <a:pt x="1736139" y="550212"/>
                  </a:lnTo>
                  <a:lnTo>
                    <a:pt x="1707453" y="582982"/>
                  </a:lnTo>
                  <a:lnTo>
                    <a:pt x="1675009" y="610946"/>
                  </a:lnTo>
                  <a:lnTo>
                    <a:pt x="1639255" y="633590"/>
                  </a:lnTo>
                  <a:lnTo>
                    <a:pt x="1600641" y="650399"/>
                  </a:lnTo>
                  <a:lnTo>
                    <a:pt x="1559618" y="660862"/>
                  </a:lnTo>
                  <a:lnTo>
                    <a:pt x="1516634" y="664463"/>
                  </a:lnTo>
                  <a:lnTo>
                    <a:pt x="290830" y="664463"/>
                  </a:lnTo>
                  <a:lnTo>
                    <a:pt x="247845" y="660862"/>
                  </a:lnTo>
                  <a:lnTo>
                    <a:pt x="206822" y="650399"/>
                  </a:lnTo>
                  <a:lnTo>
                    <a:pt x="168208" y="633590"/>
                  </a:lnTo>
                  <a:lnTo>
                    <a:pt x="132454" y="610946"/>
                  </a:lnTo>
                  <a:lnTo>
                    <a:pt x="100010" y="582982"/>
                  </a:lnTo>
                  <a:lnTo>
                    <a:pt x="71324" y="550212"/>
                  </a:lnTo>
                  <a:lnTo>
                    <a:pt x="46845" y="513148"/>
                  </a:lnTo>
                  <a:lnTo>
                    <a:pt x="27024" y="472304"/>
                  </a:lnTo>
                  <a:lnTo>
                    <a:pt x="12310" y="428195"/>
                  </a:lnTo>
                  <a:lnTo>
                    <a:pt x="3152" y="381333"/>
                  </a:lnTo>
                  <a:lnTo>
                    <a:pt x="0" y="332231"/>
                  </a:lnTo>
                  <a:lnTo>
                    <a:pt x="3152" y="283130"/>
                  </a:lnTo>
                  <a:lnTo>
                    <a:pt x="12310" y="236268"/>
                  </a:lnTo>
                  <a:lnTo>
                    <a:pt x="27024" y="192159"/>
                  </a:lnTo>
                  <a:lnTo>
                    <a:pt x="46845" y="151315"/>
                  </a:lnTo>
                  <a:lnTo>
                    <a:pt x="71324" y="114251"/>
                  </a:lnTo>
                  <a:lnTo>
                    <a:pt x="100010" y="81481"/>
                  </a:lnTo>
                  <a:lnTo>
                    <a:pt x="132454" y="53517"/>
                  </a:lnTo>
                  <a:lnTo>
                    <a:pt x="168208" y="30873"/>
                  </a:lnTo>
                  <a:lnTo>
                    <a:pt x="206822" y="14064"/>
                  </a:lnTo>
                  <a:lnTo>
                    <a:pt x="247845" y="3601"/>
                  </a:lnTo>
                  <a:lnTo>
                    <a:pt x="290830" y="0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268339" y="2850642"/>
            <a:ext cx="8731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0556F"/>
                </a:solidFill>
                <a:latin typeface="Arial MT"/>
                <a:cs typeface="Arial MT"/>
              </a:rPr>
              <a:t>S</a:t>
            </a:r>
            <a:r>
              <a:rPr sz="1100" dirty="0">
                <a:solidFill>
                  <a:srgbClr val="50556F"/>
                </a:solidFill>
                <a:latin typeface="Arial MT"/>
                <a:cs typeface="Arial MT"/>
              </a:rPr>
              <a:t>ec</a:t>
            </a:r>
            <a:r>
              <a:rPr sz="1100" spc="-5" dirty="0">
                <a:solidFill>
                  <a:srgbClr val="50556F"/>
                </a:solidFill>
                <a:latin typeface="Arial MT"/>
                <a:cs typeface="Arial MT"/>
              </a:rPr>
              <a:t>u</a:t>
            </a:r>
            <a:r>
              <a:rPr sz="1100" dirty="0">
                <a:solidFill>
                  <a:srgbClr val="50556F"/>
                </a:solidFill>
                <a:latin typeface="Arial MT"/>
                <a:cs typeface="Arial MT"/>
              </a:rPr>
              <a:t>re</a:t>
            </a:r>
            <a:r>
              <a:rPr sz="1100" spc="-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0556F"/>
                </a:solidFill>
                <a:latin typeface="Arial MT"/>
                <a:cs typeface="Arial MT"/>
              </a:rPr>
              <a:t>S</a:t>
            </a:r>
            <a:r>
              <a:rPr sz="1100" dirty="0">
                <a:solidFill>
                  <a:srgbClr val="50556F"/>
                </a:solidFill>
                <a:latin typeface="Arial MT"/>
                <a:cs typeface="Arial MT"/>
              </a:rPr>
              <a:t>core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10250" y="3417570"/>
            <a:ext cx="1807845" cy="662940"/>
          </a:xfrm>
          <a:custGeom>
            <a:avLst/>
            <a:gdLst/>
            <a:ahLst/>
            <a:cxnLst/>
            <a:rect l="l" t="t" r="r" b="b"/>
            <a:pathLst>
              <a:path w="1807845" h="662939">
                <a:moveTo>
                  <a:pt x="290829" y="0"/>
                </a:moveTo>
                <a:lnTo>
                  <a:pt x="1516633" y="0"/>
                </a:lnTo>
                <a:lnTo>
                  <a:pt x="1559618" y="3595"/>
                </a:lnTo>
                <a:lnTo>
                  <a:pt x="1600641" y="14038"/>
                </a:lnTo>
                <a:lnTo>
                  <a:pt x="1639255" y="30817"/>
                </a:lnTo>
                <a:lnTo>
                  <a:pt x="1675009" y="53416"/>
                </a:lnTo>
                <a:lnTo>
                  <a:pt x="1707453" y="81323"/>
                </a:lnTo>
                <a:lnTo>
                  <a:pt x="1736139" y="114025"/>
                </a:lnTo>
                <a:lnTo>
                  <a:pt x="1760618" y="151007"/>
                </a:lnTo>
                <a:lnTo>
                  <a:pt x="1780439" y="191756"/>
                </a:lnTo>
                <a:lnTo>
                  <a:pt x="1795153" y="235758"/>
                </a:lnTo>
                <a:lnTo>
                  <a:pt x="1804311" y="282501"/>
                </a:lnTo>
                <a:lnTo>
                  <a:pt x="1807464" y="331469"/>
                </a:lnTo>
                <a:lnTo>
                  <a:pt x="1804311" y="380453"/>
                </a:lnTo>
                <a:lnTo>
                  <a:pt x="1795153" y="427204"/>
                </a:lnTo>
                <a:lnTo>
                  <a:pt x="1780439" y="471211"/>
                </a:lnTo>
                <a:lnTo>
                  <a:pt x="1760618" y="511960"/>
                </a:lnTo>
                <a:lnTo>
                  <a:pt x="1736139" y="548940"/>
                </a:lnTo>
                <a:lnTo>
                  <a:pt x="1707453" y="581637"/>
                </a:lnTo>
                <a:lnTo>
                  <a:pt x="1675009" y="609539"/>
                </a:lnTo>
                <a:lnTo>
                  <a:pt x="1639255" y="632133"/>
                </a:lnTo>
                <a:lnTo>
                  <a:pt x="1600641" y="648906"/>
                </a:lnTo>
                <a:lnTo>
                  <a:pt x="1559618" y="659346"/>
                </a:lnTo>
                <a:lnTo>
                  <a:pt x="1516633" y="662939"/>
                </a:lnTo>
                <a:lnTo>
                  <a:pt x="290829" y="662939"/>
                </a:lnTo>
                <a:lnTo>
                  <a:pt x="247845" y="659346"/>
                </a:lnTo>
                <a:lnTo>
                  <a:pt x="206822" y="648906"/>
                </a:lnTo>
                <a:lnTo>
                  <a:pt x="168208" y="632133"/>
                </a:lnTo>
                <a:lnTo>
                  <a:pt x="132454" y="609539"/>
                </a:lnTo>
                <a:lnTo>
                  <a:pt x="100010" y="581637"/>
                </a:lnTo>
                <a:lnTo>
                  <a:pt x="71324" y="548940"/>
                </a:lnTo>
                <a:lnTo>
                  <a:pt x="46845" y="511960"/>
                </a:lnTo>
                <a:lnTo>
                  <a:pt x="27024" y="471211"/>
                </a:lnTo>
                <a:lnTo>
                  <a:pt x="12310" y="427204"/>
                </a:lnTo>
                <a:lnTo>
                  <a:pt x="3152" y="380453"/>
                </a:lnTo>
                <a:lnTo>
                  <a:pt x="0" y="331469"/>
                </a:lnTo>
                <a:lnTo>
                  <a:pt x="3152" y="282501"/>
                </a:lnTo>
                <a:lnTo>
                  <a:pt x="12310" y="235758"/>
                </a:lnTo>
                <a:lnTo>
                  <a:pt x="27024" y="191756"/>
                </a:lnTo>
                <a:lnTo>
                  <a:pt x="46845" y="151007"/>
                </a:lnTo>
                <a:lnTo>
                  <a:pt x="71324" y="114025"/>
                </a:lnTo>
                <a:lnTo>
                  <a:pt x="100010" y="81323"/>
                </a:lnTo>
                <a:lnTo>
                  <a:pt x="132454" y="53416"/>
                </a:lnTo>
                <a:lnTo>
                  <a:pt x="168208" y="30817"/>
                </a:lnTo>
                <a:lnTo>
                  <a:pt x="206822" y="14038"/>
                </a:lnTo>
                <a:lnTo>
                  <a:pt x="247845" y="3595"/>
                </a:lnTo>
                <a:lnTo>
                  <a:pt x="290829" y="0"/>
                </a:lnTo>
                <a:close/>
              </a:path>
            </a:pathLst>
          </a:custGeom>
          <a:ln w="25400">
            <a:solidFill>
              <a:srgbClr val="0083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18097" y="3648202"/>
            <a:ext cx="11925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0556F"/>
                </a:solidFill>
                <a:latin typeface="Arial MT"/>
                <a:cs typeface="Arial MT"/>
              </a:rPr>
              <a:t>Recommendations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39414" y="4309668"/>
            <a:ext cx="1246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r>
              <a:rPr sz="1200" spc="-3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Defender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for</a:t>
            </a:r>
            <a:r>
              <a:rPr sz="1200" spc="-4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527545" y="1499869"/>
            <a:ext cx="2526665" cy="1049655"/>
            <a:chOff x="6527545" y="1499869"/>
            <a:chExt cx="2526665" cy="1049655"/>
          </a:xfrm>
        </p:grpSpPr>
        <p:sp>
          <p:nvSpPr>
            <p:cNvPr id="32" name="object 32"/>
            <p:cNvSpPr/>
            <p:nvPr/>
          </p:nvSpPr>
          <p:spPr>
            <a:xfrm>
              <a:off x="6540245" y="1512569"/>
              <a:ext cx="2501265" cy="1024255"/>
            </a:xfrm>
            <a:custGeom>
              <a:avLst/>
              <a:gdLst/>
              <a:ahLst/>
              <a:cxnLst/>
              <a:rect l="l" t="t" r="r" b="b"/>
              <a:pathLst>
                <a:path w="2501265" h="1024255">
                  <a:moveTo>
                    <a:pt x="1042034" y="662939"/>
                  </a:moveTo>
                  <a:lnTo>
                    <a:pt x="416813" y="662939"/>
                  </a:lnTo>
                  <a:lnTo>
                    <a:pt x="329310" y="1023873"/>
                  </a:lnTo>
                  <a:lnTo>
                    <a:pt x="1042034" y="662939"/>
                  </a:lnTo>
                  <a:close/>
                </a:path>
                <a:path w="2501265" h="1024255">
                  <a:moveTo>
                    <a:pt x="2390394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5" y="32385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49"/>
                  </a:lnTo>
                  <a:lnTo>
                    <a:pt x="8691" y="595431"/>
                  </a:lnTo>
                  <a:lnTo>
                    <a:pt x="32384" y="630555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2390394" y="662939"/>
                  </a:lnTo>
                  <a:lnTo>
                    <a:pt x="2433375" y="654248"/>
                  </a:lnTo>
                  <a:lnTo>
                    <a:pt x="2468498" y="630555"/>
                  </a:lnTo>
                  <a:lnTo>
                    <a:pt x="2492192" y="595431"/>
                  </a:lnTo>
                  <a:lnTo>
                    <a:pt x="2500883" y="552449"/>
                  </a:lnTo>
                  <a:lnTo>
                    <a:pt x="2500883" y="110489"/>
                  </a:lnTo>
                  <a:lnTo>
                    <a:pt x="2492192" y="67508"/>
                  </a:lnTo>
                  <a:lnTo>
                    <a:pt x="2468499" y="32385"/>
                  </a:lnTo>
                  <a:lnTo>
                    <a:pt x="2433375" y="8691"/>
                  </a:lnTo>
                  <a:lnTo>
                    <a:pt x="2390394" y="0"/>
                  </a:lnTo>
                  <a:close/>
                </a:path>
              </a:pathLst>
            </a:custGeom>
            <a:solidFill>
              <a:srgbClr val="F8A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40245" y="1512569"/>
              <a:ext cx="2501265" cy="1024255"/>
            </a:xfrm>
            <a:custGeom>
              <a:avLst/>
              <a:gdLst/>
              <a:ahLst/>
              <a:cxnLst/>
              <a:rect l="l" t="t" r="r" b="b"/>
              <a:pathLst>
                <a:path w="2501265" h="1024255">
                  <a:moveTo>
                    <a:pt x="0" y="110489"/>
                  </a:moveTo>
                  <a:lnTo>
                    <a:pt x="8691" y="67508"/>
                  </a:lnTo>
                  <a:lnTo>
                    <a:pt x="32385" y="32385"/>
                  </a:lnTo>
                  <a:lnTo>
                    <a:pt x="67508" y="8691"/>
                  </a:lnTo>
                  <a:lnTo>
                    <a:pt x="110489" y="0"/>
                  </a:lnTo>
                  <a:lnTo>
                    <a:pt x="416813" y="0"/>
                  </a:lnTo>
                  <a:lnTo>
                    <a:pt x="1042034" y="0"/>
                  </a:lnTo>
                  <a:lnTo>
                    <a:pt x="2390394" y="0"/>
                  </a:lnTo>
                  <a:lnTo>
                    <a:pt x="2433375" y="8691"/>
                  </a:lnTo>
                  <a:lnTo>
                    <a:pt x="2468499" y="32384"/>
                  </a:lnTo>
                  <a:lnTo>
                    <a:pt x="2492192" y="67508"/>
                  </a:lnTo>
                  <a:lnTo>
                    <a:pt x="2500883" y="110489"/>
                  </a:lnTo>
                  <a:lnTo>
                    <a:pt x="2500883" y="386714"/>
                  </a:lnTo>
                  <a:lnTo>
                    <a:pt x="2500883" y="552449"/>
                  </a:lnTo>
                  <a:lnTo>
                    <a:pt x="2492192" y="595431"/>
                  </a:lnTo>
                  <a:lnTo>
                    <a:pt x="2468498" y="630554"/>
                  </a:lnTo>
                  <a:lnTo>
                    <a:pt x="2433375" y="654248"/>
                  </a:lnTo>
                  <a:lnTo>
                    <a:pt x="2390394" y="662939"/>
                  </a:lnTo>
                  <a:lnTo>
                    <a:pt x="1042034" y="662939"/>
                  </a:lnTo>
                  <a:lnTo>
                    <a:pt x="329310" y="1023873"/>
                  </a:lnTo>
                  <a:lnTo>
                    <a:pt x="416813" y="662939"/>
                  </a:lnTo>
                  <a:lnTo>
                    <a:pt x="110489" y="662939"/>
                  </a:lnTo>
                  <a:lnTo>
                    <a:pt x="67508" y="654248"/>
                  </a:lnTo>
                  <a:lnTo>
                    <a:pt x="32384" y="630555"/>
                  </a:lnTo>
                  <a:lnTo>
                    <a:pt x="8691" y="595431"/>
                  </a:lnTo>
                  <a:lnTo>
                    <a:pt x="0" y="552449"/>
                  </a:lnTo>
                  <a:lnTo>
                    <a:pt x="0" y="386714"/>
                  </a:lnTo>
                  <a:lnTo>
                    <a:pt x="0" y="110489"/>
                  </a:lnTo>
                  <a:close/>
                </a:path>
              </a:pathLst>
            </a:custGeom>
            <a:ln w="25400">
              <a:solidFill>
                <a:srgbClr val="B57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672453" y="1547621"/>
            <a:ext cx="2236470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400"/>
              </a:lnSpc>
              <a:spcBef>
                <a:spcPts val="95"/>
              </a:spcBef>
            </a:pPr>
            <a:r>
              <a:rPr sz="900" b="1" spc="-114" dirty="0">
                <a:solidFill>
                  <a:srgbClr val="171717"/>
                </a:solidFill>
                <a:latin typeface="Arial"/>
                <a:cs typeface="Arial"/>
              </a:rPr>
              <a:t>S</a:t>
            </a:r>
            <a:r>
              <a:rPr sz="900" b="1" spc="-55" dirty="0">
                <a:solidFill>
                  <a:srgbClr val="171717"/>
                </a:solidFill>
                <a:latin typeface="Arial"/>
                <a:cs typeface="Arial"/>
              </a:rPr>
              <a:t>ec</a:t>
            </a:r>
            <a:r>
              <a:rPr sz="900" b="1" spc="-75" dirty="0">
                <a:solidFill>
                  <a:srgbClr val="171717"/>
                </a:solidFill>
                <a:latin typeface="Arial"/>
                <a:cs typeface="Arial"/>
              </a:rPr>
              <a:t>u</a:t>
            </a:r>
            <a:r>
              <a:rPr sz="900" b="1" spc="-30" dirty="0">
                <a:solidFill>
                  <a:srgbClr val="171717"/>
                </a:solidFill>
                <a:latin typeface="Arial"/>
                <a:cs typeface="Arial"/>
              </a:rPr>
              <a:t>re</a:t>
            </a:r>
            <a:r>
              <a:rPr sz="900" b="1" spc="-35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900" b="1" spc="-125" dirty="0">
                <a:solidFill>
                  <a:srgbClr val="171717"/>
                </a:solidFill>
                <a:latin typeface="Arial"/>
                <a:cs typeface="Arial"/>
              </a:rPr>
              <a:t>s</a:t>
            </a:r>
            <a:r>
              <a:rPr sz="900" b="1" spc="-65" dirty="0">
                <a:solidFill>
                  <a:srgbClr val="171717"/>
                </a:solidFill>
                <a:latin typeface="Arial"/>
                <a:cs typeface="Arial"/>
              </a:rPr>
              <a:t>c</a:t>
            </a:r>
            <a:r>
              <a:rPr sz="900" b="1" spc="-45" dirty="0">
                <a:solidFill>
                  <a:srgbClr val="171717"/>
                </a:solidFill>
                <a:latin typeface="Arial"/>
                <a:cs typeface="Arial"/>
              </a:rPr>
              <a:t>o</a:t>
            </a:r>
            <a:r>
              <a:rPr sz="900" b="1" spc="-35" dirty="0">
                <a:solidFill>
                  <a:srgbClr val="171717"/>
                </a:solidFill>
                <a:latin typeface="Arial"/>
                <a:cs typeface="Arial"/>
              </a:rPr>
              <a:t>r</a:t>
            </a:r>
            <a:r>
              <a:rPr sz="900" b="1" spc="-50" dirty="0">
                <a:solidFill>
                  <a:srgbClr val="171717"/>
                </a:solidFill>
                <a:latin typeface="Arial"/>
                <a:cs typeface="Arial"/>
              </a:rPr>
              <a:t>e</a:t>
            </a:r>
            <a:r>
              <a:rPr sz="900" b="1" spc="-30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900" spc="135" dirty="0">
                <a:solidFill>
                  <a:srgbClr val="171717"/>
                </a:solidFill>
                <a:latin typeface="Microsoft Sans Serif"/>
                <a:cs typeface="Microsoft Sans Serif"/>
              </a:rPr>
              <a:t>-</a:t>
            </a:r>
            <a:r>
              <a:rPr sz="9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A single</a:t>
            </a:r>
            <a:r>
              <a:rPr sz="9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30" dirty="0">
                <a:solidFill>
                  <a:srgbClr val="171717"/>
                </a:solidFill>
                <a:latin typeface="Microsoft Sans Serif"/>
                <a:cs typeface="Microsoft Sans Serif"/>
              </a:rPr>
              <a:t>sc</a:t>
            </a:r>
            <a:r>
              <a:rPr sz="9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ore</a:t>
            </a:r>
            <a:r>
              <a:rPr sz="9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so</a:t>
            </a:r>
            <a:r>
              <a:rPr sz="900" spc="-1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20" dirty="0">
                <a:solidFill>
                  <a:srgbClr val="171717"/>
                </a:solidFill>
                <a:latin typeface="Microsoft Sans Serif"/>
                <a:cs typeface="Microsoft Sans Serif"/>
              </a:rPr>
              <a:t>t</a:t>
            </a:r>
            <a:r>
              <a:rPr sz="9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h</a:t>
            </a:r>
            <a:r>
              <a:rPr sz="900" spc="-40" dirty="0">
                <a:solidFill>
                  <a:srgbClr val="171717"/>
                </a:solidFill>
                <a:latin typeface="Microsoft Sans Serif"/>
                <a:cs typeface="Microsoft Sans Serif"/>
              </a:rPr>
              <a:t>a</a:t>
            </a:r>
            <a:r>
              <a:rPr sz="900" spc="30" dirty="0">
                <a:solidFill>
                  <a:srgbClr val="171717"/>
                </a:solidFill>
                <a:latin typeface="Microsoft Sans Serif"/>
                <a:cs typeface="Microsoft Sans Serif"/>
              </a:rPr>
              <a:t>t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dirty="0">
                <a:solidFill>
                  <a:srgbClr val="171717"/>
                </a:solidFill>
                <a:latin typeface="Microsoft Sans Serif"/>
                <a:cs typeface="Microsoft Sans Serif"/>
              </a:rPr>
              <a:t>you</a:t>
            </a:r>
            <a:r>
              <a:rPr sz="9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c</a:t>
            </a:r>
            <a:r>
              <a:rPr sz="900" spc="-60" dirty="0">
                <a:solidFill>
                  <a:srgbClr val="171717"/>
                </a:solidFill>
                <a:latin typeface="Microsoft Sans Serif"/>
                <a:cs typeface="Microsoft Sans Serif"/>
              </a:rPr>
              <a:t>a</a:t>
            </a:r>
            <a:r>
              <a:rPr sz="9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n  </a:t>
            </a:r>
            <a:r>
              <a:rPr sz="900" spc="20" dirty="0">
                <a:solidFill>
                  <a:srgbClr val="171717"/>
                </a:solidFill>
                <a:latin typeface="Microsoft Sans Serif"/>
                <a:cs typeface="Microsoft Sans Serif"/>
              </a:rPr>
              <a:t>t</a:t>
            </a:r>
            <a:r>
              <a:rPr sz="900" spc="-15" dirty="0">
                <a:solidFill>
                  <a:srgbClr val="171717"/>
                </a:solidFill>
                <a:latin typeface="Microsoft Sans Serif"/>
                <a:cs typeface="Microsoft Sans Serif"/>
              </a:rPr>
              <a:t>ell,</a:t>
            </a:r>
            <a:r>
              <a:rPr sz="9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60" dirty="0">
                <a:solidFill>
                  <a:srgbClr val="171717"/>
                </a:solidFill>
                <a:latin typeface="Microsoft Sans Serif"/>
                <a:cs typeface="Microsoft Sans Serif"/>
              </a:rPr>
              <a:t>a</a:t>
            </a:r>
            <a:r>
              <a:rPr sz="900" spc="30" dirty="0">
                <a:solidFill>
                  <a:srgbClr val="171717"/>
                </a:solidFill>
                <a:latin typeface="Microsoft Sans Serif"/>
                <a:cs typeface="Microsoft Sans Serif"/>
              </a:rPr>
              <a:t>t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a</a:t>
            </a:r>
            <a:r>
              <a:rPr sz="9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30" dirty="0">
                <a:solidFill>
                  <a:srgbClr val="171717"/>
                </a:solidFill>
                <a:latin typeface="Microsoft Sans Serif"/>
                <a:cs typeface="Microsoft Sans Serif"/>
              </a:rPr>
              <a:t>gl</a:t>
            </a:r>
            <a:r>
              <a:rPr sz="9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a</a:t>
            </a:r>
            <a:r>
              <a:rPr sz="9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n</a:t>
            </a:r>
            <a:r>
              <a:rPr sz="900" dirty="0">
                <a:solidFill>
                  <a:srgbClr val="171717"/>
                </a:solidFill>
                <a:latin typeface="Microsoft Sans Serif"/>
                <a:cs typeface="Microsoft Sans Serif"/>
              </a:rPr>
              <a:t>c</a:t>
            </a:r>
            <a:r>
              <a:rPr sz="9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e,</a:t>
            </a:r>
            <a:r>
              <a:rPr sz="9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your</a:t>
            </a:r>
            <a:r>
              <a:rPr sz="9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cur</a:t>
            </a:r>
            <a:r>
              <a:rPr sz="900" spc="20" dirty="0">
                <a:solidFill>
                  <a:srgbClr val="171717"/>
                </a:solidFill>
                <a:latin typeface="Microsoft Sans Serif"/>
                <a:cs typeface="Microsoft Sans Serif"/>
              </a:rPr>
              <a:t>r</a:t>
            </a:r>
            <a:r>
              <a:rPr sz="9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en</a:t>
            </a:r>
            <a:r>
              <a:rPr sz="900" spc="30" dirty="0">
                <a:solidFill>
                  <a:srgbClr val="171717"/>
                </a:solidFill>
                <a:latin typeface="Microsoft Sans Serif"/>
                <a:cs typeface="Microsoft Sans Serif"/>
              </a:rPr>
              <a:t>t</a:t>
            </a:r>
            <a:r>
              <a:rPr sz="9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30" dirty="0">
                <a:solidFill>
                  <a:srgbClr val="171717"/>
                </a:solidFill>
                <a:latin typeface="Microsoft Sans Serif"/>
                <a:cs typeface="Microsoft Sans Serif"/>
              </a:rPr>
              <a:t>se</a:t>
            </a:r>
            <a:r>
              <a:rPr sz="9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c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ur</a:t>
            </a:r>
            <a:r>
              <a:rPr sz="900" spc="10" dirty="0">
                <a:solidFill>
                  <a:srgbClr val="171717"/>
                </a:solidFill>
                <a:latin typeface="Microsoft Sans Serif"/>
                <a:cs typeface="Microsoft Sans Serif"/>
              </a:rPr>
              <a:t>i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t</a:t>
            </a:r>
            <a:r>
              <a:rPr sz="900" spc="10" dirty="0">
                <a:solidFill>
                  <a:srgbClr val="171717"/>
                </a:solidFill>
                <a:latin typeface="Microsoft Sans Serif"/>
                <a:cs typeface="Microsoft Sans Serif"/>
              </a:rPr>
              <a:t>y  </a:t>
            </a:r>
            <a:r>
              <a:rPr sz="900" spc="-15" dirty="0">
                <a:solidFill>
                  <a:srgbClr val="171717"/>
                </a:solidFill>
                <a:latin typeface="Microsoft Sans Serif"/>
                <a:cs typeface="Microsoft Sans Serif"/>
              </a:rPr>
              <a:t>situation: </a:t>
            </a:r>
            <a:r>
              <a:rPr sz="9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the </a:t>
            </a:r>
            <a:r>
              <a:rPr sz="900" spc="-15" dirty="0">
                <a:solidFill>
                  <a:srgbClr val="171717"/>
                </a:solidFill>
                <a:latin typeface="Microsoft Sans Serif"/>
                <a:cs typeface="Microsoft Sans Serif"/>
              </a:rPr>
              <a:t>higher </a:t>
            </a:r>
            <a:r>
              <a:rPr sz="9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the </a:t>
            </a:r>
            <a:r>
              <a:rPr sz="9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score, </a:t>
            </a:r>
            <a:r>
              <a:rPr sz="9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the </a:t>
            </a:r>
            <a:r>
              <a:rPr sz="900" spc="15" dirty="0">
                <a:solidFill>
                  <a:srgbClr val="171717"/>
                </a:solidFill>
                <a:latin typeface="Microsoft Sans Serif"/>
                <a:cs typeface="Microsoft Sans Serif"/>
              </a:rPr>
              <a:t>lower </a:t>
            </a:r>
            <a:r>
              <a:rPr sz="9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the </a:t>
            </a:r>
            <a:r>
              <a:rPr sz="9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 identified</a:t>
            </a:r>
            <a:r>
              <a:rPr sz="900" spc="-4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15" dirty="0">
                <a:solidFill>
                  <a:srgbClr val="171717"/>
                </a:solidFill>
                <a:latin typeface="Microsoft Sans Serif"/>
                <a:cs typeface="Microsoft Sans Serif"/>
              </a:rPr>
              <a:t>risk</a:t>
            </a:r>
            <a:r>
              <a:rPr sz="9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15" dirty="0">
                <a:solidFill>
                  <a:srgbClr val="171717"/>
                </a:solidFill>
                <a:latin typeface="Microsoft Sans Serif"/>
                <a:cs typeface="Microsoft Sans Serif"/>
              </a:rPr>
              <a:t>level.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49873" y="4254246"/>
            <a:ext cx="1807845" cy="664845"/>
          </a:xfrm>
          <a:custGeom>
            <a:avLst/>
            <a:gdLst/>
            <a:ahLst/>
            <a:cxnLst/>
            <a:rect l="l" t="t" r="r" b="b"/>
            <a:pathLst>
              <a:path w="1807845" h="664845">
                <a:moveTo>
                  <a:pt x="290829" y="0"/>
                </a:moveTo>
                <a:lnTo>
                  <a:pt x="1516633" y="0"/>
                </a:lnTo>
                <a:lnTo>
                  <a:pt x="1559618" y="3602"/>
                </a:lnTo>
                <a:lnTo>
                  <a:pt x="1600641" y="14066"/>
                </a:lnTo>
                <a:lnTo>
                  <a:pt x="1639255" y="30878"/>
                </a:lnTo>
                <a:lnTo>
                  <a:pt x="1675009" y="53523"/>
                </a:lnTo>
                <a:lnTo>
                  <a:pt x="1707453" y="81489"/>
                </a:lnTo>
                <a:lnTo>
                  <a:pt x="1736139" y="114262"/>
                </a:lnTo>
                <a:lnTo>
                  <a:pt x="1760618" y="151326"/>
                </a:lnTo>
                <a:lnTo>
                  <a:pt x="1780439" y="192170"/>
                </a:lnTo>
                <a:lnTo>
                  <a:pt x="1795153" y="236277"/>
                </a:lnTo>
                <a:lnTo>
                  <a:pt x="1804311" y="283136"/>
                </a:lnTo>
                <a:lnTo>
                  <a:pt x="1807464" y="332231"/>
                </a:lnTo>
                <a:lnTo>
                  <a:pt x="1804311" y="381327"/>
                </a:lnTo>
                <a:lnTo>
                  <a:pt x="1795153" y="428186"/>
                </a:lnTo>
                <a:lnTo>
                  <a:pt x="1780439" y="472293"/>
                </a:lnTo>
                <a:lnTo>
                  <a:pt x="1760618" y="513137"/>
                </a:lnTo>
                <a:lnTo>
                  <a:pt x="1736139" y="550201"/>
                </a:lnTo>
                <a:lnTo>
                  <a:pt x="1707453" y="582974"/>
                </a:lnTo>
                <a:lnTo>
                  <a:pt x="1675009" y="610940"/>
                </a:lnTo>
                <a:lnTo>
                  <a:pt x="1639255" y="633585"/>
                </a:lnTo>
                <a:lnTo>
                  <a:pt x="1600641" y="650397"/>
                </a:lnTo>
                <a:lnTo>
                  <a:pt x="1559618" y="660861"/>
                </a:lnTo>
                <a:lnTo>
                  <a:pt x="1516633" y="664463"/>
                </a:lnTo>
                <a:lnTo>
                  <a:pt x="290829" y="664463"/>
                </a:lnTo>
                <a:lnTo>
                  <a:pt x="247845" y="660861"/>
                </a:lnTo>
                <a:lnTo>
                  <a:pt x="206822" y="650397"/>
                </a:lnTo>
                <a:lnTo>
                  <a:pt x="168208" y="633585"/>
                </a:lnTo>
                <a:lnTo>
                  <a:pt x="132454" y="610940"/>
                </a:lnTo>
                <a:lnTo>
                  <a:pt x="100010" y="582974"/>
                </a:lnTo>
                <a:lnTo>
                  <a:pt x="71324" y="550201"/>
                </a:lnTo>
                <a:lnTo>
                  <a:pt x="46845" y="513137"/>
                </a:lnTo>
                <a:lnTo>
                  <a:pt x="27024" y="472293"/>
                </a:lnTo>
                <a:lnTo>
                  <a:pt x="12310" y="428186"/>
                </a:lnTo>
                <a:lnTo>
                  <a:pt x="3152" y="381327"/>
                </a:lnTo>
                <a:lnTo>
                  <a:pt x="0" y="332231"/>
                </a:lnTo>
                <a:lnTo>
                  <a:pt x="3152" y="283136"/>
                </a:lnTo>
                <a:lnTo>
                  <a:pt x="12310" y="236277"/>
                </a:lnTo>
                <a:lnTo>
                  <a:pt x="27024" y="192170"/>
                </a:lnTo>
                <a:lnTo>
                  <a:pt x="46845" y="151326"/>
                </a:lnTo>
                <a:lnTo>
                  <a:pt x="71324" y="114262"/>
                </a:lnTo>
                <a:lnTo>
                  <a:pt x="100010" y="81489"/>
                </a:lnTo>
                <a:lnTo>
                  <a:pt x="132454" y="53523"/>
                </a:lnTo>
                <a:lnTo>
                  <a:pt x="168208" y="30878"/>
                </a:lnTo>
                <a:lnTo>
                  <a:pt x="206822" y="14066"/>
                </a:lnTo>
                <a:lnTo>
                  <a:pt x="247845" y="3602"/>
                </a:lnTo>
                <a:lnTo>
                  <a:pt x="290829" y="0"/>
                </a:lnTo>
                <a:close/>
              </a:path>
            </a:pathLst>
          </a:custGeom>
          <a:ln w="25400">
            <a:solidFill>
              <a:srgbClr val="0083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60566" y="4486452"/>
            <a:ext cx="3835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50556F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50556F"/>
                </a:solidFill>
                <a:latin typeface="Arial MT"/>
                <a:cs typeface="Arial MT"/>
              </a:rPr>
              <a:t>l</a:t>
            </a:r>
            <a:r>
              <a:rPr sz="1100" dirty="0">
                <a:solidFill>
                  <a:srgbClr val="50556F"/>
                </a:solidFill>
                <a:latin typeface="Arial MT"/>
                <a:cs typeface="Arial MT"/>
              </a:rPr>
              <a:t>er</a:t>
            </a:r>
            <a:r>
              <a:rPr sz="1100" spc="5" dirty="0">
                <a:solidFill>
                  <a:srgbClr val="50556F"/>
                </a:solidFill>
                <a:latin typeface="Arial MT"/>
                <a:cs typeface="Arial MT"/>
              </a:rPr>
              <a:t>t</a:t>
            </a:r>
            <a:r>
              <a:rPr sz="1100" dirty="0">
                <a:solidFill>
                  <a:srgbClr val="50556F"/>
                </a:solidFill>
                <a:latin typeface="Arial MT"/>
                <a:cs typeface="Arial MT"/>
              </a:rPr>
              <a:t>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578852" y="2696210"/>
            <a:ext cx="1554480" cy="1046480"/>
            <a:chOff x="7578852" y="2696210"/>
            <a:chExt cx="1554480" cy="1046480"/>
          </a:xfrm>
        </p:grpSpPr>
        <p:sp>
          <p:nvSpPr>
            <p:cNvPr id="38" name="object 38"/>
            <p:cNvSpPr/>
            <p:nvPr/>
          </p:nvSpPr>
          <p:spPr>
            <a:xfrm>
              <a:off x="7591552" y="2708910"/>
              <a:ext cx="1529080" cy="1021080"/>
            </a:xfrm>
            <a:custGeom>
              <a:avLst/>
              <a:gdLst/>
              <a:ahLst/>
              <a:cxnLst/>
              <a:rect l="l" t="t" r="r" b="b"/>
              <a:pathLst>
                <a:path w="1529079" h="1021079">
                  <a:moveTo>
                    <a:pt x="1528826" y="850899"/>
                  </a:moveTo>
                  <a:lnTo>
                    <a:pt x="146557" y="850899"/>
                  </a:lnTo>
                  <a:lnTo>
                    <a:pt x="152637" y="896137"/>
                  </a:lnTo>
                  <a:lnTo>
                    <a:pt x="169794" y="936789"/>
                  </a:lnTo>
                  <a:lnTo>
                    <a:pt x="196405" y="971232"/>
                  </a:lnTo>
                  <a:lnTo>
                    <a:pt x="230848" y="997843"/>
                  </a:lnTo>
                  <a:lnTo>
                    <a:pt x="271500" y="1015000"/>
                  </a:lnTo>
                  <a:lnTo>
                    <a:pt x="316738" y="1021079"/>
                  </a:lnTo>
                  <a:lnTo>
                    <a:pt x="1358646" y="1021079"/>
                  </a:lnTo>
                  <a:lnTo>
                    <a:pt x="1403883" y="1015000"/>
                  </a:lnTo>
                  <a:lnTo>
                    <a:pt x="1444535" y="997843"/>
                  </a:lnTo>
                  <a:lnTo>
                    <a:pt x="1478978" y="971232"/>
                  </a:lnTo>
                  <a:lnTo>
                    <a:pt x="1505589" y="936789"/>
                  </a:lnTo>
                  <a:lnTo>
                    <a:pt x="1522746" y="896137"/>
                  </a:lnTo>
                  <a:lnTo>
                    <a:pt x="1528826" y="850899"/>
                  </a:lnTo>
                  <a:close/>
                </a:path>
                <a:path w="1529079" h="1021079">
                  <a:moveTo>
                    <a:pt x="1358646" y="0"/>
                  </a:moveTo>
                  <a:lnTo>
                    <a:pt x="316738" y="0"/>
                  </a:lnTo>
                  <a:lnTo>
                    <a:pt x="271500" y="6079"/>
                  </a:lnTo>
                  <a:lnTo>
                    <a:pt x="230848" y="23236"/>
                  </a:lnTo>
                  <a:lnTo>
                    <a:pt x="196405" y="49847"/>
                  </a:lnTo>
                  <a:lnTo>
                    <a:pt x="169794" y="84290"/>
                  </a:lnTo>
                  <a:lnTo>
                    <a:pt x="152637" y="124942"/>
                  </a:lnTo>
                  <a:lnTo>
                    <a:pt x="146557" y="170179"/>
                  </a:lnTo>
                  <a:lnTo>
                    <a:pt x="146557" y="595629"/>
                  </a:lnTo>
                  <a:lnTo>
                    <a:pt x="0" y="906017"/>
                  </a:lnTo>
                  <a:lnTo>
                    <a:pt x="146557" y="850899"/>
                  </a:lnTo>
                  <a:lnTo>
                    <a:pt x="1528826" y="850899"/>
                  </a:lnTo>
                  <a:lnTo>
                    <a:pt x="1528826" y="170179"/>
                  </a:lnTo>
                  <a:lnTo>
                    <a:pt x="1522746" y="124942"/>
                  </a:lnTo>
                  <a:lnTo>
                    <a:pt x="1505589" y="84290"/>
                  </a:lnTo>
                  <a:lnTo>
                    <a:pt x="1478978" y="49847"/>
                  </a:lnTo>
                  <a:lnTo>
                    <a:pt x="1444535" y="23236"/>
                  </a:lnTo>
                  <a:lnTo>
                    <a:pt x="1403883" y="6079"/>
                  </a:lnTo>
                  <a:lnTo>
                    <a:pt x="1358646" y="0"/>
                  </a:lnTo>
                  <a:close/>
                </a:path>
              </a:pathLst>
            </a:custGeom>
            <a:solidFill>
              <a:srgbClr val="F8A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591552" y="2708910"/>
              <a:ext cx="1529080" cy="1021080"/>
            </a:xfrm>
            <a:custGeom>
              <a:avLst/>
              <a:gdLst/>
              <a:ahLst/>
              <a:cxnLst/>
              <a:rect l="l" t="t" r="r" b="b"/>
              <a:pathLst>
                <a:path w="1529079" h="1021079">
                  <a:moveTo>
                    <a:pt x="146557" y="170179"/>
                  </a:moveTo>
                  <a:lnTo>
                    <a:pt x="152637" y="124942"/>
                  </a:lnTo>
                  <a:lnTo>
                    <a:pt x="169794" y="84290"/>
                  </a:lnTo>
                  <a:lnTo>
                    <a:pt x="196405" y="49847"/>
                  </a:lnTo>
                  <a:lnTo>
                    <a:pt x="230848" y="23236"/>
                  </a:lnTo>
                  <a:lnTo>
                    <a:pt x="271500" y="6079"/>
                  </a:lnTo>
                  <a:lnTo>
                    <a:pt x="316738" y="0"/>
                  </a:lnTo>
                  <a:lnTo>
                    <a:pt x="376936" y="0"/>
                  </a:lnTo>
                  <a:lnTo>
                    <a:pt x="722502" y="0"/>
                  </a:lnTo>
                  <a:lnTo>
                    <a:pt x="1358646" y="0"/>
                  </a:lnTo>
                  <a:lnTo>
                    <a:pt x="1403883" y="6079"/>
                  </a:lnTo>
                  <a:lnTo>
                    <a:pt x="1444535" y="23236"/>
                  </a:lnTo>
                  <a:lnTo>
                    <a:pt x="1478978" y="49847"/>
                  </a:lnTo>
                  <a:lnTo>
                    <a:pt x="1505589" y="84290"/>
                  </a:lnTo>
                  <a:lnTo>
                    <a:pt x="1522746" y="124942"/>
                  </a:lnTo>
                  <a:lnTo>
                    <a:pt x="1528826" y="170179"/>
                  </a:lnTo>
                  <a:lnTo>
                    <a:pt x="1528826" y="595629"/>
                  </a:lnTo>
                  <a:lnTo>
                    <a:pt x="1528826" y="850899"/>
                  </a:lnTo>
                  <a:lnTo>
                    <a:pt x="1522746" y="896137"/>
                  </a:lnTo>
                  <a:lnTo>
                    <a:pt x="1505589" y="936789"/>
                  </a:lnTo>
                  <a:lnTo>
                    <a:pt x="1478978" y="971232"/>
                  </a:lnTo>
                  <a:lnTo>
                    <a:pt x="1444535" y="997843"/>
                  </a:lnTo>
                  <a:lnTo>
                    <a:pt x="1403883" y="1015000"/>
                  </a:lnTo>
                  <a:lnTo>
                    <a:pt x="1358646" y="1021079"/>
                  </a:lnTo>
                  <a:lnTo>
                    <a:pt x="722502" y="1021079"/>
                  </a:lnTo>
                  <a:lnTo>
                    <a:pt x="376936" y="1021079"/>
                  </a:lnTo>
                  <a:lnTo>
                    <a:pt x="316738" y="1021079"/>
                  </a:lnTo>
                  <a:lnTo>
                    <a:pt x="271500" y="1015000"/>
                  </a:lnTo>
                  <a:lnTo>
                    <a:pt x="230848" y="997843"/>
                  </a:lnTo>
                  <a:lnTo>
                    <a:pt x="196405" y="971232"/>
                  </a:lnTo>
                  <a:lnTo>
                    <a:pt x="169794" y="936789"/>
                  </a:lnTo>
                  <a:lnTo>
                    <a:pt x="152637" y="896137"/>
                  </a:lnTo>
                  <a:lnTo>
                    <a:pt x="146557" y="850899"/>
                  </a:lnTo>
                  <a:lnTo>
                    <a:pt x="0" y="906017"/>
                  </a:lnTo>
                  <a:lnTo>
                    <a:pt x="146557" y="595629"/>
                  </a:lnTo>
                  <a:lnTo>
                    <a:pt x="146557" y="170179"/>
                  </a:lnTo>
                  <a:close/>
                </a:path>
              </a:pathLst>
            </a:custGeom>
            <a:ln w="25400">
              <a:solidFill>
                <a:srgbClr val="B57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903844" y="2786252"/>
            <a:ext cx="1051560" cy="850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299"/>
              </a:lnSpc>
              <a:spcBef>
                <a:spcPts val="95"/>
              </a:spcBef>
            </a:pPr>
            <a:r>
              <a:rPr sz="900" b="1" spc="-114" dirty="0">
                <a:solidFill>
                  <a:srgbClr val="171717"/>
                </a:solidFill>
                <a:latin typeface="Arial"/>
                <a:cs typeface="Arial"/>
              </a:rPr>
              <a:t>R</a:t>
            </a:r>
            <a:r>
              <a:rPr sz="900" b="1" spc="-55" dirty="0">
                <a:solidFill>
                  <a:srgbClr val="171717"/>
                </a:solidFill>
                <a:latin typeface="Arial"/>
                <a:cs typeface="Arial"/>
              </a:rPr>
              <a:t>ec</a:t>
            </a:r>
            <a:r>
              <a:rPr sz="900" b="1" spc="-50" dirty="0">
                <a:solidFill>
                  <a:srgbClr val="171717"/>
                </a:solidFill>
                <a:latin typeface="Arial"/>
                <a:cs typeface="Arial"/>
              </a:rPr>
              <a:t>om</a:t>
            </a:r>
            <a:r>
              <a:rPr sz="900" b="1" spc="-55" dirty="0">
                <a:solidFill>
                  <a:srgbClr val="171717"/>
                </a:solidFill>
                <a:latin typeface="Arial"/>
                <a:cs typeface="Arial"/>
              </a:rPr>
              <a:t>m</a:t>
            </a:r>
            <a:r>
              <a:rPr sz="900" b="1" spc="-50" dirty="0">
                <a:solidFill>
                  <a:srgbClr val="171717"/>
                </a:solidFill>
                <a:latin typeface="Arial"/>
                <a:cs typeface="Arial"/>
              </a:rPr>
              <a:t>enda</a:t>
            </a:r>
            <a:r>
              <a:rPr sz="900" b="1" spc="-20" dirty="0">
                <a:solidFill>
                  <a:srgbClr val="171717"/>
                </a:solidFill>
                <a:latin typeface="Arial"/>
                <a:cs typeface="Arial"/>
              </a:rPr>
              <a:t>t</a:t>
            </a:r>
            <a:r>
              <a:rPr sz="900" b="1" spc="-10" dirty="0">
                <a:solidFill>
                  <a:srgbClr val="171717"/>
                </a:solidFill>
                <a:latin typeface="Arial"/>
                <a:cs typeface="Arial"/>
              </a:rPr>
              <a:t>i</a:t>
            </a:r>
            <a:r>
              <a:rPr sz="900" b="1" spc="-60" dirty="0">
                <a:solidFill>
                  <a:srgbClr val="171717"/>
                </a:solidFill>
                <a:latin typeface="Arial"/>
                <a:cs typeface="Arial"/>
              </a:rPr>
              <a:t>on</a:t>
            </a:r>
            <a:r>
              <a:rPr sz="900" b="1" spc="-45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on  </a:t>
            </a:r>
            <a:r>
              <a:rPr sz="900" spc="25" dirty="0">
                <a:solidFill>
                  <a:srgbClr val="171717"/>
                </a:solidFill>
                <a:latin typeface="Microsoft Sans Serif"/>
                <a:cs typeface="Microsoft Sans Serif"/>
              </a:rPr>
              <a:t>how </a:t>
            </a:r>
            <a:r>
              <a:rPr sz="900" spc="10" dirty="0">
                <a:solidFill>
                  <a:srgbClr val="171717"/>
                </a:solidFill>
                <a:latin typeface="Microsoft Sans Serif"/>
                <a:cs typeface="Microsoft Sans Serif"/>
              </a:rPr>
              <a:t>to 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improve </a:t>
            </a:r>
            <a:r>
              <a:rPr sz="900" spc="1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30" dirty="0">
                <a:solidFill>
                  <a:srgbClr val="171717"/>
                </a:solidFill>
                <a:latin typeface="Microsoft Sans Serif"/>
                <a:cs typeface="Microsoft Sans Serif"/>
              </a:rPr>
              <a:t>sc</a:t>
            </a:r>
            <a:r>
              <a:rPr sz="9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ore</a:t>
            </a:r>
            <a:r>
              <a:rPr sz="9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,</a:t>
            </a:r>
            <a:r>
              <a:rPr sz="900" spc="-3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60" dirty="0">
                <a:solidFill>
                  <a:srgbClr val="171717"/>
                </a:solidFill>
                <a:latin typeface="Microsoft Sans Serif"/>
                <a:cs typeface="Microsoft Sans Serif"/>
              </a:rPr>
              <a:t>a</a:t>
            </a:r>
            <a:r>
              <a:rPr sz="900" spc="-15" dirty="0">
                <a:solidFill>
                  <a:srgbClr val="171717"/>
                </a:solidFill>
                <a:latin typeface="Microsoft Sans Serif"/>
                <a:cs typeface="Microsoft Sans Serif"/>
              </a:rPr>
              <a:t>lso 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provide  </a:t>
            </a:r>
            <a:r>
              <a:rPr sz="900" spc="15" dirty="0">
                <a:solidFill>
                  <a:srgbClr val="171717"/>
                </a:solidFill>
                <a:latin typeface="Microsoft Sans Serif"/>
                <a:cs typeface="Microsoft Sans Serif"/>
              </a:rPr>
              <a:t>“fix” 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button </a:t>
            </a:r>
            <a:r>
              <a:rPr sz="900" spc="10" dirty="0">
                <a:solidFill>
                  <a:srgbClr val="171717"/>
                </a:solidFill>
                <a:latin typeface="Microsoft Sans Serif"/>
                <a:cs typeface="Microsoft Sans Serif"/>
              </a:rPr>
              <a:t>for </a:t>
            </a:r>
            <a:r>
              <a:rPr sz="900" spc="1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automated </a:t>
            </a:r>
            <a:r>
              <a:rPr sz="9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10" dirty="0">
                <a:solidFill>
                  <a:srgbClr val="171717"/>
                </a:solidFill>
                <a:latin typeface="Microsoft Sans Serif"/>
                <a:cs typeface="Microsoft Sans Serif"/>
              </a:rPr>
              <a:t>implementation.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720203" y="4144009"/>
            <a:ext cx="1280795" cy="618490"/>
            <a:chOff x="7720203" y="4144009"/>
            <a:chExt cx="1280795" cy="618490"/>
          </a:xfrm>
        </p:grpSpPr>
        <p:sp>
          <p:nvSpPr>
            <p:cNvPr id="42" name="object 42"/>
            <p:cNvSpPr/>
            <p:nvPr/>
          </p:nvSpPr>
          <p:spPr>
            <a:xfrm>
              <a:off x="7732903" y="4156709"/>
              <a:ext cx="1255395" cy="593090"/>
            </a:xfrm>
            <a:custGeom>
              <a:avLst/>
              <a:gdLst/>
              <a:ahLst/>
              <a:cxnLst/>
              <a:rect l="l" t="t" r="r" b="b"/>
              <a:pathLst>
                <a:path w="1255395" h="593089">
                  <a:moveTo>
                    <a:pt x="1156080" y="0"/>
                  </a:moveTo>
                  <a:lnTo>
                    <a:pt x="235076" y="0"/>
                  </a:lnTo>
                  <a:lnTo>
                    <a:pt x="196599" y="7764"/>
                  </a:lnTo>
                  <a:lnTo>
                    <a:pt x="165195" y="28938"/>
                  </a:lnTo>
                  <a:lnTo>
                    <a:pt x="144029" y="60345"/>
                  </a:lnTo>
                  <a:lnTo>
                    <a:pt x="136271" y="98805"/>
                  </a:lnTo>
                  <a:lnTo>
                    <a:pt x="136271" y="345820"/>
                  </a:lnTo>
                  <a:lnTo>
                    <a:pt x="0" y="443166"/>
                  </a:lnTo>
                  <a:lnTo>
                    <a:pt x="136271" y="494029"/>
                  </a:lnTo>
                  <a:lnTo>
                    <a:pt x="144029" y="532490"/>
                  </a:lnTo>
                  <a:lnTo>
                    <a:pt x="165195" y="563897"/>
                  </a:lnTo>
                  <a:lnTo>
                    <a:pt x="196599" y="585071"/>
                  </a:lnTo>
                  <a:lnTo>
                    <a:pt x="235076" y="592835"/>
                  </a:lnTo>
                  <a:lnTo>
                    <a:pt x="1156080" y="592835"/>
                  </a:lnTo>
                  <a:lnTo>
                    <a:pt x="1194558" y="585071"/>
                  </a:lnTo>
                  <a:lnTo>
                    <a:pt x="1225962" y="563897"/>
                  </a:lnTo>
                  <a:lnTo>
                    <a:pt x="1247128" y="532490"/>
                  </a:lnTo>
                  <a:lnTo>
                    <a:pt x="1254887" y="494029"/>
                  </a:lnTo>
                  <a:lnTo>
                    <a:pt x="1254887" y="98805"/>
                  </a:lnTo>
                  <a:lnTo>
                    <a:pt x="1247128" y="60345"/>
                  </a:lnTo>
                  <a:lnTo>
                    <a:pt x="1225962" y="28938"/>
                  </a:lnTo>
                  <a:lnTo>
                    <a:pt x="1194558" y="7764"/>
                  </a:lnTo>
                  <a:lnTo>
                    <a:pt x="1156080" y="0"/>
                  </a:lnTo>
                  <a:close/>
                </a:path>
              </a:pathLst>
            </a:custGeom>
            <a:solidFill>
              <a:srgbClr val="F8AC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32903" y="4156709"/>
              <a:ext cx="1255395" cy="593090"/>
            </a:xfrm>
            <a:custGeom>
              <a:avLst/>
              <a:gdLst/>
              <a:ahLst/>
              <a:cxnLst/>
              <a:rect l="l" t="t" r="r" b="b"/>
              <a:pathLst>
                <a:path w="1255395" h="593089">
                  <a:moveTo>
                    <a:pt x="136271" y="98805"/>
                  </a:moveTo>
                  <a:lnTo>
                    <a:pt x="144029" y="60345"/>
                  </a:lnTo>
                  <a:lnTo>
                    <a:pt x="165195" y="28938"/>
                  </a:lnTo>
                  <a:lnTo>
                    <a:pt x="196599" y="7764"/>
                  </a:lnTo>
                  <a:lnTo>
                    <a:pt x="235076" y="0"/>
                  </a:lnTo>
                  <a:lnTo>
                    <a:pt x="322706" y="0"/>
                  </a:lnTo>
                  <a:lnTo>
                    <a:pt x="602361" y="0"/>
                  </a:lnTo>
                  <a:lnTo>
                    <a:pt x="1156080" y="0"/>
                  </a:lnTo>
                  <a:lnTo>
                    <a:pt x="1194558" y="7764"/>
                  </a:lnTo>
                  <a:lnTo>
                    <a:pt x="1225962" y="28938"/>
                  </a:lnTo>
                  <a:lnTo>
                    <a:pt x="1247128" y="60345"/>
                  </a:lnTo>
                  <a:lnTo>
                    <a:pt x="1254887" y="98805"/>
                  </a:lnTo>
                  <a:lnTo>
                    <a:pt x="1254887" y="345820"/>
                  </a:lnTo>
                  <a:lnTo>
                    <a:pt x="1254887" y="494029"/>
                  </a:lnTo>
                  <a:lnTo>
                    <a:pt x="1247128" y="532490"/>
                  </a:lnTo>
                  <a:lnTo>
                    <a:pt x="1225962" y="563897"/>
                  </a:lnTo>
                  <a:lnTo>
                    <a:pt x="1194558" y="585071"/>
                  </a:lnTo>
                  <a:lnTo>
                    <a:pt x="1156080" y="592835"/>
                  </a:lnTo>
                  <a:lnTo>
                    <a:pt x="602361" y="592835"/>
                  </a:lnTo>
                  <a:lnTo>
                    <a:pt x="322706" y="592835"/>
                  </a:lnTo>
                  <a:lnTo>
                    <a:pt x="235076" y="592835"/>
                  </a:lnTo>
                  <a:lnTo>
                    <a:pt x="196599" y="585071"/>
                  </a:lnTo>
                  <a:lnTo>
                    <a:pt x="165195" y="563897"/>
                  </a:lnTo>
                  <a:lnTo>
                    <a:pt x="144029" y="532490"/>
                  </a:lnTo>
                  <a:lnTo>
                    <a:pt x="136271" y="494029"/>
                  </a:lnTo>
                  <a:lnTo>
                    <a:pt x="0" y="443166"/>
                  </a:lnTo>
                  <a:lnTo>
                    <a:pt x="136271" y="345820"/>
                  </a:lnTo>
                  <a:lnTo>
                    <a:pt x="136271" y="98805"/>
                  </a:lnTo>
                  <a:close/>
                </a:path>
              </a:pathLst>
            </a:custGeom>
            <a:ln w="25400">
              <a:solidFill>
                <a:srgbClr val="B57C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005953" y="4226458"/>
            <a:ext cx="847090" cy="4387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90"/>
              </a:spcBef>
            </a:pPr>
            <a:r>
              <a:rPr sz="900" b="1" spc="-40" dirty="0">
                <a:solidFill>
                  <a:srgbClr val="171717"/>
                </a:solidFill>
                <a:latin typeface="Arial"/>
                <a:cs typeface="Arial"/>
              </a:rPr>
              <a:t>Defend:</a:t>
            </a:r>
            <a:r>
              <a:rPr sz="900" b="1" spc="-45" dirty="0">
                <a:solidFill>
                  <a:srgbClr val="171717"/>
                </a:solidFill>
                <a:latin typeface="Arial"/>
                <a:cs typeface="Arial"/>
              </a:rPr>
              <a:t> 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de</a:t>
            </a:r>
            <a:r>
              <a:rPr sz="900" spc="-5" dirty="0">
                <a:solidFill>
                  <a:srgbClr val="171717"/>
                </a:solidFill>
                <a:latin typeface="Microsoft Sans Serif"/>
                <a:cs typeface="Microsoft Sans Serif"/>
              </a:rPr>
              <a:t>t</a:t>
            </a:r>
            <a:r>
              <a:rPr sz="9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e</a:t>
            </a:r>
            <a:r>
              <a:rPr sz="900" spc="-15" dirty="0">
                <a:solidFill>
                  <a:srgbClr val="171717"/>
                </a:solidFill>
                <a:latin typeface="Microsoft Sans Serif"/>
                <a:cs typeface="Microsoft Sans Serif"/>
              </a:rPr>
              <a:t>c</a:t>
            </a:r>
            <a:r>
              <a:rPr sz="900" spc="30" dirty="0">
                <a:solidFill>
                  <a:srgbClr val="171717"/>
                </a:solidFill>
                <a:latin typeface="Microsoft Sans Serif"/>
                <a:cs typeface="Microsoft Sans Serif"/>
              </a:rPr>
              <a:t>t  </a:t>
            </a:r>
            <a:r>
              <a:rPr sz="900" spc="20" dirty="0">
                <a:solidFill>
                  <a:srgbClr val="171717"/>
                </a:solidFill>
                <a:latin typeface="Microsoft Sans Serif"/>
                <a:cs typeface="Microsoft Sans Serif"/>
              </a:rPr>
              <a:t>t</a:t>
            </a:r>
            <a:r>
              <a:rPr sz="900" spc="5" dirty="0">
                <a:solidFill>
                  <a:srgbClr val="171717"/>
                </a:solidFill>
                <a:latin typeface="Microsoft Sans Serif"/>
                <a:cs typeface="Microsoft Sans Serif"/>
              </a:rPr>
              <a:t>hr</a:t>
            </a:r>
            <a:r>
              <a:rPr sz="9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eat</a:t>
            </a:r>
            <a:r>
              <a:rPr sz="900" spc="-55" dirty="0">
                <a:solidFill>
                  <a:srgbClr val="171717"/>
                </a:solidFill>
                <a:latin typeface="Microsoft Sans Serif"/>
                <a:cs typeface="Microsoft Sans Serif"/>
              </a:rPr>
              <a:t>s</a:t>
            </a:r>
            <a:r>
              <a:rPr sz="900" spc="10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60" dirty="0">
                <a:solidFill>
                  <a:srgbClr val="171717"/>
                </a:solidFill>
                <a:latin typeface="Microsoft Sans Serif"/>
                <a:cs typeface="Microsoft Sans Serif"/>
              </a:rPr>
              <a:t>a</a:t>
            </a:r>
            <a:r>
              <a:rPr sz="900" dirty="0">
                <a:solidFill>
                  <a:srgbClr val="171717"/>
                </a:solidFill>
                <a:latin typeface="Microsoft Sans Serif"/>
                <a:cs typeface="Microsoft Sans Serif"/>
              </a:rPr>
              <a:t>nd</a:t>
            </a:r>
            <a:r>
              <a:rPr sz="900" spc="-2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35" dirty="0">
                <a:solidFill>
                  <a:srgbClr val="171717"/>
                </a:solidFill>
                <a:latin typeface="Microsoft Sans Serif"/>
                <a:cs typeface="Microsoft Sans Serif"/>
              </a:rPr>
              <a:t>sen</a:t>
            </a:r>
            <a:r>
              <a:rPr sz="900" spc="10" dirty="0">
                <a:solidFill>
                  <a:srgbClr val="171717"/>
                </a:solidFill>
                <a:latin typeface="Microsoft Sans Serif"/>
                <a:cs typeface="Microsoft Sans Serif"/>
              </a:rPr>
              <a:t>d  </a:t>
            </a:r>
            <a:r>
              <a:rPr sz="9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alerts</a:t>
            </a:r>
            <a:r>
              <a:rPr sz="900" spc="-15" dirty="0">
                <a:solidFill>
                  <a:srgbClr val="171717"/>
                </a:solidFill>
                <a:latin typeface="Microsoft Sans Serif"/>
                <a:cs typeface="Microsoft Sans Serif"/>
              </a:rPr>
              <a:t> </a:t>
            </a:r>
            <a:r>
              <a:rPr sz="900" spc="-20" dirty="0">
                <a:solidFill>
                  <a:srgbClr val="171717"/>
                </a:solidFill>
                <a:latin typeface="Microsoft Sans Serif"/>
                <a:cs typeface="Microsoft Sans Serif"/>
              </a:rPr>
              <a:t>(email)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500371" y="3756659"/>
            <a:ext cx="1264920" cy="748665"/>
            <a:chOff x="4500371" y="3756659"/>
            <a:chExt cx="1264920" cy="748665"/>
          </a:xfrm>
        </p:grpSpPr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0371" y="3756659"/>
              <a:ext cx="1264920" cy="7482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620005" y="3856354"/>
              <a:ext cx="1031240" cy="514984"/>
            </a:xfrm>
            <a:custGeom>
              <a:avLst/>
              <a:gdLst/>
              <a:ahLst/>
              <a:cxnLst/>
              <a:rect l="l" t="t" r="r" b="b"/>
              <a:pathLst>
                <a:path w="1031239" h="514985">
                  <a:moveTo>
                    <a:pt x="957371" y="491843"/>
                  </a:moveTo>
                  <a:lnTo>
                    <a:pt x="946023" y="514578"/>
                  </a:lnTo>
                  <a:lnTo>
                    <a:pt x="1031240" y="514489"/>
                  </a:lnTo>
                  <a:lnTo>
                    <a:pt x="1018487" y="497522"/>
                  </a:lnTo>
                  <a:lnTo>
                    <a:pt x="968756" y="497522"/>
                  </a:lnTo>
                  <a:lnTo>
                    <a:pt x="957371" y="491843"/>
                  </a:lnTo>
                  <a:close/>
                </a:path>
                <a:path w="1031239" h="514985">
                  <a:moveTo>
                    <a:pt x="968709" y="469128"/>
                  </a:moveTo>
                  <a:lnTo>
                    <a:pt x="957371" y="491843"/>
                  </a:lnTo>
                  <a:lnTo>
                    <a:pt x="968756" y="497522"/>
                  </a:lnTo>
                  <a:lnTo>
                    <a:pt x="980059" y="474789"/>
                  </a:lnTo>
                  <a:lnTo>
                    <a:pt x="968709" y="469128"/>
                  </a:lnTo>
                  <a:close/>
                </a:path>
                <a:path w="1031239" h="514985">
                  <a:moveTo>
                    <a:pt x="980059" y="446392"/>
                  </a:moveTo>
                  <a:lnTo>
                    <a:pt x="968709" y="469128"/>
                  </a:lnTo>
                  <a:lnTo>
                    <a:pt x="980059" y="474789"/>
                  </a:lnTo>
                  <a:lnTo>
                    <a:pt x="968756" y="497522"/>
                  </a:lnTo>
                  <a:lnTo>
                    <a:pt x="1018487" y="497522"/>
                  </a:lnTo>
                  <a:lnTo>
                    <a:pt x="980059" y="446392"/>
                  </a:lnTo>
                  <a:close/>
                </a:path>
                <a:path w="1031239" h="514985">
                  <a:moveTo>
                    <a:pt x="73840" y="22808"/>
                  </a:moveTo>
                  <a:lnTo>
                    <a:pt x="62528" y="45487"/>
                  </a:lnTo>
                  <a:lnTo>
                    <a:pt x="957371" y="491843"/>
                  </a:lnTo>
                  <a:lnTo>
                    <a:pt x="968709" y="469128"/>
                  </a:lnTo>
                  <a:lnTo>
                    <a:pt x="73840" y="22808"/>
                  </a:lnTo>
                  <a:close/>
                </a:path>
                <a:path w="1031239" h="514985">
                  <a:moveTo>
                    <a:pt x="85217" y="0"/>
                  </a:moveTo>
                  <a:lnTo>
                    <a:pt x="0" y="127"/>
                  </a:lnTo>
                  <a:lnTo>
                    <a:pt x="51181" y="68237"/>
                  </a:lnTo>
                  <a:lnTo>
                    <a:pt x="62528" y="45487"/>
                  </a:lnTo>
                  <a:lnTo>
                    <a:pt x="51181" y="39827"/>
                  </a:lnTo>
                  <a:lnTo>
                    <a:pt x="62484" y="17145"/>
                  </a:lnTo>
                  <a:lnTo>
                    <a:pt x="76665" y="17145"/>
                  </a:lnTo>
                  <a:lnTo>
                    <a:pt x="85217" y="0"/>
                  </a:lnTo>
                  <a:close/>
                </a:path>
                <a:path w="1031239" h="514985">
                  <a:moveTo>
                    <a:pt x="62484" y="17145"/>
                  </a:moveTo>
                  <a:lnTo>
                    <a:pt x="51181" y="39827"/>
                  </a:lnTo>
                  <a:lnTo>
                    <a:pt x="62528" y="45487"/>
                  </a:lnTo>
                  <a:lnTo>
                    <a:pt x="73840" y="22808"/>
                  </a:lnTo>
                  <a:lnTo>
                    <a:pt x="62484" y="17145"/>
                  </a:lnTo>
                  <a:close/>
                </a:path>
                <a:path w="1031239" h="514985">
                  <a:moveTo>
                    <a:pt x="76665" y="17145"/>
                  </a:moveTo>
                  <a:lnTo>
                    <a:pt x="62484" y="17145"/>
                  </a:lnTo>
                  <a:lnTo>
                    <a:pt x="73840" y="22808"/>
                  </a:lnTo>
                  <a:lnTo>
                    <a:pt x="76665" y="17145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8754" y="16001"/>
            <a:ext cx="3459479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60" dirty="0">
                <a:solidFill>
                  <a:srgbClr val="006FC0"/>
                </a:solidFill>
              </a:rPr>
              <a:t>Microsoft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295" dirty="0">
                <a:solidFill>
                  <a:srgbClr val="006FC0"/>
                </a:solidFill>
              </a:rPr>
              <a:t>Defender</a:t>
            </a:r>
            <a:r>
              <a:rPr sz="2600" spc="300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for</a:t>
            </a:r>
            <a:r>
              <a:rPr sz="2600" spc="315" dirty="0">
                <a:solidFill>
                  <a:srgbClr val="006FC0"/>
                </a:solidFill>
              </a:rPr>
              <a:t> </a:t>
            </a:r>
            <a:r>
              <a:rPr sz="2600" spc="-550" dirty="0">
                <a:solidFill>
                  <a:srgbClr val="006FC0"/>
                </a:solidFill>
              </a:rPr>
              <a:t>Cloud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0660" y="2952369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0660" y="799846"/>
            <a:ext cx="7952105" cy="3237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Center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can: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Automatically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apply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required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settings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come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online.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recommendations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current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configurations,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resources,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networks.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identify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potential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vulnerabilities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before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those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vulnerabilities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exploited.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detect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block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malware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being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installed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(VMs)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Detect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analyze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potential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inbound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attacks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investigate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threats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post-breach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activity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might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occurred.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just-in-time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ports.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5"/>
              </a:spcBef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Center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versions: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20" dirty="0">
                <a:solidFill>
                  <a:srgbClr val="FF0000"/>
                </a:solidFill>
                <a:latin typeface="Trebuchet MS"/>
                <a:cs typeface="Trebuchet MS"/>
              </a:rPr>
              <a:t>Free</a:t>
            </a:r>
            <a:r>
              <a:rPr sz="900" spc="-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Defender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OFF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1308100" lvl="2" indent="-381000">
              <a:lnSpc>
                <a:spcPct val="100000"/>
              </a:lnSpc>
              <a:buFont typeface="Segoe UI Symbol"/>
              <a:buChar char="⮚"/>
              <a:tabLst>
                <a:tab pos="1307465" algn="l"/>
                <a:tab pos="13081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Included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services,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continuous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assessments,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score,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actionable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recommendations.</a:t>
            </a:r>
            <a:endParaRPr sz="9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FF0000"/>
                </a:solidFill>
                <a:latin typeface="Trebuchet MS"/>
                <a:cs typeface="Trebuchet MS"/>
              </a:rPr>
              <a:t>Paid</a:t>
            </a:r>
            <a:r>
              <a:rPr sz="900" spc="-6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Defender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3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5060" y="4112463"/>
            <a:ext cx="70592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tier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full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suite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security-related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services,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including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continuous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monitoring,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hybrid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security,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threat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detection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alerts,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vulnerability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scanning,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JIT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(just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time)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VM,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more.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69385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0314" y="292099"/>
            <a:ext cx="23291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11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1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7895" y="862329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7895" y="571246"/>
            <a:ext cx="3284220" cy="456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person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who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claim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be?”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994"/>
              </a:spcBef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person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allowed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0314" y="1130554"/>
            <a:ext cx="176783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Active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Directory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7895" y="1700910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7895" y="1409446"/>
            <a:ext cx="2898140" cy="456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1000"/>
              </a:spcBef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Pricing: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Free,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Paid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(P1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P2)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20314" y="1969134"/>
            <a:ext cx="23780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7895" y="2248026"/>
            <a:ext cx="199961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Connect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sync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0314" y="2526614"/>
            <a:ext cx="2270760" cy="458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B2B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1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External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endParaRPr sz="10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1010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RBAC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7895" y="3377565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7895" y="3086480"/>
            <a:ext cx="4256405" cy="456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-&gt;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Active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Directory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994"/>
              </a:spcBef>
            </a:pP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RBAC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-&gt;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20314" y="3646170"/>
            <a:ext cx="570865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sign-on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(SSO)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000">
              <a:lnSpc>
                <a:spcPct val="150000"/>
              </a:lnSpc>
              <a:spcBef>
                <a:spcPts val="395"/>
              </a:spcBef>
              <a:buSzPct val="90000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Allows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users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sign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once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providers</a:t>
            </a:r>
            <a:endParaRPr sz="10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Multifactor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1010"/>
              </a:spcBef>
              <a:buSzPct val="90000"/>
              <a:buFont typeface="Wingdings"/>
              <a:buChar char=""/>
              <a:tabLst>
                <a:tab pos="850900" algn="l"/>
                <a:tab pos="851535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Someone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knows,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65145" y="282702"/>
            <a:ext cx="4890770" cy="1956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Conditional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Segoe UI Symbol"/>
              <a:buChar char="⮚"/>
            </a:pPr>
            <a:endParaRPr sz="13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grant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(or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deny)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identity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signals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Wingdings"/>
              <a:buChar char=""/>
            </a:pPr>
            <a:endParaRPr sz="13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5" dirty="0">
                <a:solidFill>
                  <a:srgbClr val="006FC0"/>
                </a:solidFill>
                <a:latin typeface="Trebuchet MS"/>
                <a:cs typeface="Trebuchet MS"/>
              </a:rPr>
              <a:t>AD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Premium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P1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P2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license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Passwordless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authentication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Wingdings"/>
              <a:buChar char=""/>
            </a:pPr>
            <a:endParaRPr sz="13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hello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business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Wingdings"/>
              <a:buChar char=""/>
            </a:pPr>
            <a:endParaRPr sz="13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Authenticator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22726" y="2416809"/>
            <a:ext cx="1583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FIDO2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Key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65145" y="2771901"/>
            <a:ext cx="5861050" cy="2261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Zero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Trust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Principles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Wingdings"/>
              <a:buChar char=""/>
            </a:pPr>
            <a:endParaRPr sz="13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RBAC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Wingdings"/>
              <a:buChar char=""/>
            </a:pPr>
            <a:endParaRPr sz="13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Defense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depth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Wingdings"/>
              <a:buChar char=""/>
            </a:pPr>
            <a:endParaRPr sz="13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Defender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Wingdings"/>
              <a:buChar char=""/>
            </a:pPr>
            <a:endParaRPr sz="13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Monitoring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visibility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posture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across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all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Wingdings"/>
              <a:buChar char=""/>
            </a:pPr>
            <a:endParaRPr sz="1000">
              <a:latin typeface="Trebuchet MS"/>
              <a:cs typeface="Trebuchet MS"/>
            </a:endParaRPr>
          </a:p>
          <a:p>
            <a:pPr marL="850900">
              <a:lnSpc>
                <a:spcPct val="100000"/>
              </a:lnSpc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Wingdings"/>
              <a:buChar char=""/>
              <a:tabLst>
                <a:tab pos="850900" algn="l"/>
                <a:tab pos="8515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Azure,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non-Azure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(AWS,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GCP),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(Hybrid)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3841" y="2244987"/>
            <a:ext cx="1434628" cy="130898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7184" y="2195525"/>
            <a:ext cx="234251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75709" y="1713356"/>
            <a:ext cx="1769110" cy="544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Affecting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Factors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calculator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5709" y="2449448"/>
            <a:ext cx="45840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Reduction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Methods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Recommended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practices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minimize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cost.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75709" y="2818637"/>
            <a:ext cx="2931160" cy="544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Total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Ownership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Calculator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Billing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tool/service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39382" y="1248130"/>
            <a:ext cx="102235" cy="2708275"/>
            <a:chOff x="3239382" y="1248130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9382" y="1248130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92602" y="1258062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6660" y="2102942"/>
            <a:ext cx="42246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C</a:t>
            </a:r>
            <a:r>
              <a:rPr spc="-254" dirty="0"/>
              <a:t>o</a:t>
            </a:r>
            <a:r>
              <a:rPr spc="-170" dirty="0"/>
              <a:t>s</a:t>
            </a:r>
            <a:r>
              <a:rPr spc="-254" dirty="0"/>
              <a:t>t</a:t>
            </a:r>
            <a:r>
              <a:rPr spc="-100" dirty="0"/>
              <a:t> </a:t>
            </a:r>
            <a:r>
              <a:rPr spc="65" dirty="0"/>
              <a:t>A</a:t>
            </a:r>
            <a:r>
              <a:rPr spc="-140" dirty="0"/>
              <a:t>f</a:t>
            </a:r>
            <a:r>
              <a:rPr spc="-275" dirty="0"/>
              <a:t>fe</a:t>
            </a:r>
            <a:r>
              <a:rPr spc="-290" dirty="0"/>
              <a:t>c</a:t>
            </a:r>
            <a:r>
              <a:rPr spc="-150" dirty="0"/>
              <a:t>ting</a:t>
            </a:r>
            <a:r>
              <a:rPr spc="-95" dirty="0"/>
              <a:t> </a:t>
            </a:r>
            <a:r>
              <a:rPr spc="-360" dirty="0"/>
              <a:t>F</a:t>
            </a:r>
            <a:r>
              <a:rPr spc="-320" dirty="0"/>
              <a:t>a</a:t>
            </a:r>
            <a:r>
              <a:rPr spc="-300" dirty="0"/>
              <a:t>c</a:t>
            </a:r>
            <a:r>
              <a:rPr spc="-220" dirty="0"/>
              <a:t>t</a:t>
            </a:r>
            <a:r>
              <a:rPr spc="-180" dirty="0"/>
              <a:t>ors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7186" y="16001"/>
            <a:ext cx="26428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5" dirty="0">
                <a:solidFill>
                  <a:srgbClr val="006FC0"/>
                </a:solidFill>
              </a:rPr>
              <a:t>Cost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300" dirty="0">
                <a:solidFill>
                  <a:srgbClr val="006FC0"/>
                </a:solidFill>
              </a:rPr>
              <a:t>Affecting</a:t>
            </a:r>
            <a:r>
              <a:rPr sz="2600" spc="285" dirty="0">
                <a:solidFill>
                  <a:srgbClr val="006FC0"/>
                </a:solidFill>
              </a:rPr>
              <a:t> </a:t>
            </a:r>
            <a:r>
              <a:rPr sz="2600" spc="-370" dirty="0">
                <a:solidFill>
                  <a:srgbClr val="006FC0"/>
                </a:solidFill>
              </a:rPr>
              <a:t>Factors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1607" y="826135"/>
            <a:ext cx="4641850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Trial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Pay-as-you-go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Member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offers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1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get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credit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reduced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rate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Visual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Studio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subscribers</a:t>
            </a:r>
            <a:endParaRPr sz="10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Partner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members</a:t>
            </a:r>
            <a:endParaRPr sz="10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Startups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members</a:t>
            </a:r>
            <a:endParaRPr sz="10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Imagine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members</a:t>
            </a:r>
            <a:endParaRPr sz="10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purchase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Through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Enterprise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Agreement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Directly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portal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website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standard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prices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Marketplace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third-party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vendors</a:t>
            </a:r>
            <a:endParaRPr sz="10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Through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Provider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(CSP)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7186" y="16001"/>
            <a:ext cx="26428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5" dirty="0">
                <a:solidFill>
                  <a:srgbClr val="006FC0"/>
                </a:solidFill>
              </a:rPr>
              <a:t>Cost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300" dirty="0">
                <a:solidFill>
                  <a:srgbClr val="006FC0"/>
                </a:solidFill>
              </a:rPr>
              <a:t>Affecting</a:t>
            </a:r>
            <a:r>
              <a:rPr sz="2600" spc="285" dirty="0">
                <a:solidFill>
                  <a:srgbClr val="006FC0"/>
                </a:solidFill>
              </a:rPr>
              <a:t> </a:t>
            </a:r>
            <a:r>
              <a:rPr sz="2600" spc="-370" dirty="0">
                <a:solidFill>
                  <a:srgbClr val="006FC0"/>
                </a:solidFill>
              </a:rPr>
              <a:t>Factors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4939" y="657301"/>
            <a:ext cx="6101080" cy="737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type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1000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Example: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type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(block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storage,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storage,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performance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tier,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tier)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10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Usage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meters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139" y="1774647"/>
            <a:ext cx="65741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VM: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CPU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IP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(incoming,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outgoing)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size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operations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(read,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write)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139" y="2055622"/>
            <a:ext cx="2545715" cy="456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Functions: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execution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memory/sec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Storage: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x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tier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Operations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39" y="2613405"/>
            <a:ext cx="1166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App: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Actions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1496060"/>
            <a:ext cx="6135370" cy="157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generates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meter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provision,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meter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generates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usage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record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</a:pPr>
            <a:endParaRPr sz="85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>
              <a:lnSpc>
                <a:spcPct val="100000"/>
              </a:lnSpc>
            </a:pPr>
            <a:endParaRPr sz="85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139" y="2894202"/>
            <a:ext cx="1400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Group: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939" y="3173094"/>
            <a:ext cx="6100445" cy="1575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usage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94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Example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1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deallocate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75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use,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save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compute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but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will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still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cost.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10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Location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994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Low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center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reduce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1000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But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bandwidth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increase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0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Bandwidth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moving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out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datacenters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7872" y="2102942"/>
            <a:ext cx="4638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C</a:t>
            </a:r>
            <a:r>
              <a:rPr spc="-254" dirty="0"/>
              <a:t>o</a:t>
            </a:r>
            <a:r>
              <a:rPr spc="-170" dirty="0"/>
              <a:t>s</a:t>
            </a:r>
            <a:r>
              <a:rPr spc="-254" dirty="0"/>
              <a:t>t</a:t>
            </a:r>
            <a:r>
              <a:rPr spc="-100" dirty="0"/>
              <a:t> </a:t>
            </a:r>
            <a:r>
              <a:rPr spc="-409" dirty="0"/>
              <a:t>R</a:t>
            </a:r>
            <a:r>
              <a:rPr spc="-360" dirty="0"/>
              <a:t>e</a:t>
            </a:r>
            <a:r>
              <a:rPr spc="-215" dirty="0"/>
              <a:t>d</a:t>
            </a:r>
            <a:r>
              <a:rPr spc="-200" dirty="0"/>
              <a:t>uctio</a:t>
            </a:r>
            <a:r>
              <a:rPr spc="-245" dirty="0"/>
              <a:t>n</a:t>
            </a:r>
            <a:r>
              <a:rPr spc="-100" dirty="0"/>
              <a:t> </a:t>
            </a:r>
            <a:r>
              <a:rPr spc="440" dirty="0"/>
              <a:t>M</a:t>
            </a:r>
            <a:r>
              <a:rPr spc="-409" dirty="0"/>
              <a:t>e</a:t>
            </a:r>
            <a:r>
              <a:rPr spc="-215" dirty="0"/>
              <a:t>thods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9942" y="16001"/>
            <a:ext cx="27393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5" dirty="0">
                <a:solidFill>
                  <a:srgbClr val="006FC0"/>
                </a:solidFill>
              </a:rPr>
              <a:t>Cost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450" dirty="0">
                <a:solidFill>
                  <a:srgbClr val="006FC0"/>
                </a:solidFill>
              </a:rPr>
              <a:t>Reduction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409" dirty="0">
                <a:solidFill>
                  <a:srgbClr val="006FC0"/>
                </a:solidFill>
              </a:rPr>
              <a:t>Methods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1607" y="884047"/>
            <a:ext cx="4853940" cy="1218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Reservations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Reserve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1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year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3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years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advance.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000">
              <a:lnSpc>
                <a:spcPct val="200000"/>
              </a:lnSpc>
              <a:spcBef>
                <a:spcPts val="505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Reservations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save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72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percent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compared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pay-as-you-go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prices.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607" y="2661665"/>
            <a:ext cx="4893945" cy="1956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11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1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b="1" spc="-4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5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12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b="1" spc="4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Choose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cost-effective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systems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2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ef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  <a:p>
            <a:pPr marL="1308100" marR="5080" lvl="2" indent="-381635">
              <a:lnSpc>
                <a:spcPct val="200000"/>
              </a:lnSpc>
              <a:spcBef>
                <a:spcPts val="495"/>
              </a:spcBef>
              <a:buSzPct val="90000"/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letting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 use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on-premises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Software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Assurance-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enabled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SQL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licenses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10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VMs'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1325" y="2991784"/>
            <a:ext cx="2745929" cy="153739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836909" y="732987"/>
            <a:ext cx="2520950" cy="1923414"/>
            <a:chOff x="5836909" y="732987"/>
            <a:chExt cx="2520950" cy="1923414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6909" y="732987"/>
              <a:ext cx="2520717" cy="192337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1784" y="778764"/>
              <a:ext cx="2360675" cy="17724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72734" y="759714"/>
              <a:ext cx="2399030" cy="1811020"/>
            </a:xfrm>
            <a:custGeom>
              <a:avLst/>
              <a:gdLst/>
              <a:ahLst/>
              <a:cxnLst/>
              <a:rect l="l" t="t" r="r" b="b"/>
              <a:pathLst>
                <a:path w="2399029" h="1811020">
                  <a:moveTo>
                    <a:pt x="0" y="1810512"/>
                  </a:moveTo>
                  <a:lnTo>
                    <a:pt x="2398775" y="1810512"/>
                  </a:lnTo>
                  <a:lnTo>
                    <a:pt x="2398775" y="0"/>
                  </a:lnTo>
                  <a:lnTo>
                    <a:pt x="0" y="0"/>
                  </a:lnTo>
                  <a:lnTo>
                    <a:pt x="0" y="1810512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3894" y="67818"/>
            <a:ext cx="16998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9" dirty="0">
                <a:solidFill>
                  <a:srgbClr val="006FC0"/>
                </a:solidFill>
              </a:rPr>
              <a:t>High</a:t>
            </a:r>
            <a:r>
              <a:rPr sz="2600" spc="229" dirty="0">
                <a:solidFill>
                  <a:srgbClr val="006FC0"/>
                </a:solidFill>
              </a:rPr>
              <a:t> </a:t>
            </a:r>
            <a:r>
              <a:rPr sz="2600" spc="-440" dirty="0">
                <a:solidFill>
                  <a:srgbClr val="006FC0"/>
                </a:solidFill>
              </a:rPr>
              <a:t>Availability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31629" y="396954"/>
            <a:ext cx="3359785" cy="83185"/>
            <a:chOff x="3131629" y="396954"/>
            <a:chExt cx="3359785" cy="83185"/>
          </a:xfrm>
        </p:grpSpPr>
        <p:sp>
          <p:nvSpPr>
            <p:cNvPr id="4" name="object 4"/>
            <p:cNvSpPr/>
            <p:nvPr/>
          </p:nvSpPr>
          <p:spPr>
            <a:xfrm>
              <a:off x="3215640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4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6392" y="449580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9409" y="979169"/>
            <a:ext cx="52793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Level</a:t>
            </a:r>
            <a:r>
              <a:rPr sz="10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Agreement</a:t>
            </a:r>
            <a:r>
              <a:rPr sz="10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(SLA)</a:t>
            </a:r>
            <a:r>
              <a:rPr sz="1000" b="1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guarantees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certain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level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percentage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68552" y="1455419"/>
            <a:ext cx="6099175" cy="3686175"/>
            <a:chOff x="1368552" y="1455419"/>
            <a:chExt cx="6099175" cy="368617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8552" y="4564385"/>
              <a:ext cx="6098286" cy="5768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276" y="1531619"/>
              <a:ext cx="5945124" cy="295351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08176" y="1493519"/>
              <a:ext cx="6021705" cy="3030220"/>
            </a:xfrm>
            <a:custGeom>
              <a:avLst/>
              <a:gdLst/>
              <a:ahLst/>
              <a:cxnLst/>
              <a:rect l="l" t="t" r="r" b="b"/>
              <a:pathLst>
                <a:path w="6021705" h="3030220">
                  <a:moveTo>
                    <a:pt x="159765" y="0"/>
                  </a:moveTo>
                  <a:lnTo>
                    <a:pt x="5862066" y="0"/>
                  </a:lnTo>
                  <a:lnTo>
                    <a:pt x="5892292" y="2920"/>
                  </a:lnTo>
                  <a:lnTo>
                    <a:pt x="5950458" y="27558"/>
                  </a:lnTo>
                  <a:lnTo>
                    <a:pt x="5993892" y="70992"/>
                  </a:lnTo>
                  <a:lnTo>
                    <a:pt x="6018403" y="129031"/>
                  </a:lnTo>
                  <a:lnTo>
                    <a:pt x="6021324" y="159765"/>
                  </a:lnTo>
                  <a:lnTo>
                    <a:pt x="6021324" y="2870428"/>
                  </a:lnTo>
                  <a:lnTo>
                    <a:pt x="6009005" y="2931579"/>
                  </a:lnTo>
                  <a:lnTo>
                    <a:pt x="5974080" y="2983179"/>
                  </a:lnTo>
                  <a:lnTo>
                    <a:pt x="5923280" y="3017367"/>
                  </a:lnTo>
                  <a:lnTo>
                    <a:pt x="5862066" y="3029737"/>
                  </a:lnTo>
                  <a:lnTo>
                    <a:pt x="159765" y="3029737"/>
                  </a:lnTo>
                  <a:lnTo>
                    <a:pt x="98552" y="3017380"/>
                  </a:lnTo>
                  <a:lnTo>
                    <a:pt x="47371" y="2983179"/>
                  </a:lnTo>
                  <a:lnTo>
                    <a:pt x="12318" y="2931579"/>
                  </a:lnTo>
                  <a:lnTo>
                    <a:pt x="0" y="2870352"/>
                  </a:lnTo>
                  <a:lnTo>
                    <a:pt x="0" y="159384"/>
                  </a:lnTo>
                  <a:lnTo>
                    <a:pt x="12318" y="98551"/>
                  </a:lnTo>
                  <a:lnTo>
                    <a:pt x="47117" y="47116"/>
                  </a:lnTo>
                  <a:lnTo>
                    <a:pt x="98552" y="12318"/>
                  </a:lnTo>
                  <a:lnTo>
                    <a:pt x="159765" y="0"/>
                  </a:lnTo>
                  <a:close/>
                </a:path>
              </a:pathLst>
            </a:custGeom>
            <a:ln w="76200">
              <a:solidFill>
                <a:srgbClr val="2929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9942" y="16001"/>
            <a:ext cx="27393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5" dirty="0">
                <a:solidFill>
                  <a:srgbClr val="006FC0"/>
                </a:solidFill>
              </a:rPr>
              <a:t>Cost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450" dirty="0">
                <a:solidFill>
                  <a:srgbClr val="006FC0"/>
                </a:solidFill>
              </a:rPr>
              <a:t>Reduction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409" dirty="0">
                <a:solidFill>
                  <a:srgbClr val="006FC0"/>
                </a:solidFill>
              </a:rPr>
              <a:t>Methods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4939" y="894715"/>
            <a:ext cx="5243195" cy="2782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Spot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75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endParaRPr sz="1000">
              <a:latin typeface="Trebuchet MS"/>
              <a:cs typeface="Trebuchet MS"/>
            </a:endParaRPr>
          </a:p>
          <a:p>
            <a:pPr marL="850900" marR="436245" lvl="1" indent="-381000">
              <a:lnSpc>
                <a:spcPct val="150200"/>
              </a:lnSpc>
              <a:spcBef>
                <a:spcPts val="500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Spot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compute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deep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discounts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unused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capacity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available.</a:t>
            </a:r>
            <a:endParaRPr sz="1000">
              <a:latin typeface="Trebuchet MS"/>
              <a:cs typeface="Trebuchet MS"/>
            </a:endParaRPr>
          </a:p>
          <a:p>
            <a:pPr marL="850900" marR="233679" lvl="1" indent="-381000">
              <a:lnSpc>
                <a:spcPct val="150000"/>
              </a:lnSpc>
              <a:spcBef>
                <a:spcPts val="505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needs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capacity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back,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spot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VMs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evicted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0" dirty="0">
                <a:solidFill>
                  <a:srgbClr val="006FC0"/>
                </a:solidFill>
                <a:latin typeface="Trebuchet MS"/>
                <a:cs typeface="Trebuchet MS"/>
              </a:rPr>
              <a:t>30-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second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notice.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maximum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price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agree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pay.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000">
              <a:lnSpc>
                <a:spcPct val="150000"/>
              </a:lnSpc>
              <a:spcBef>
                <a:spcPts val="509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40" dirty="0">
                <a:solidFill>
                  <a:srgbClr val="006FC0"/>
                </a:solidFill>
                <a:latin typeface="Trebuchet MS"/>
                <a:cs typeface="Trebuchet MS"/>
              </a:rPr>
              <a:t>VMs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automatically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evicted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current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spot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price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higher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than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maximum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price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you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agree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pay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if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no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longer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has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compute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capacity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10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Best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interruptible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workloads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(batch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processing,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dev/test</a:t>
            </a:r>
            <a:endParaRPr sz="1000">
              <a:latin typeface="Trebuchet MS"/>
              <a:cs typeface="Trebuchet MS"/>
            </a:endParaRPr>
          </a:p>
          <a:p>
            <a:pPr marL="850900">
              <a:lnSpc>
                <a:spcPct val="100000"/>
              </a:lnSpc>
              <a:spcBef>
                <a:spcPts val="600"/>
              </a:spcBef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environments,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non-critical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tasks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etc.)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00681" y="1078980"/>
            <a:ext cx="3066415" cy="2330450"/>
            <a:chOff x="5600681" y="1078980"/>
            <a:chExt cx="3066415" cy="23304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0681" y="1078980"/>
              <a:ext cx="3066324" cy="23302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5563" y="1124711"/>
              <a:ext cx="2906267" cy="21793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36513" y="1105661"/>
              <a:ext cx="2944495" cy="2217420"/>
            </a:xfrm>
            <a:custGeom>
              <a:avLst/>
              <a:gdLst/>
              <a:ahLst/>
              <a:cxnLst/>
              <a:rect l="l" t="t" r="r" b="b"/>
              <a:pathLst>
                <a:path w="2944495" h="2217420">
                  <a:moveTo>
                    <a:pt x="0" y="2217420"/>
                  </a:moveTo>
                  <a:lnTo>
                    <a:pt x="2944367" y="2217420"/>
                  </a:lnTo>
                  <a:lnTo>
                    <a:pt x="2944367" y="0"/>
                  </a:lnTo>
                  <a:lnTo>
                    <a:pt x="0" y="0"/>
                  </a:lnTo>
                  <a:lnTo>
                    <a:pt x="0" y="22174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9942" y="16001"/>
            <a:ext cx="27393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5" dirty="0">
                <a:solidFill>
                  <a:srgbClr val="006FC0"/>
                </a:solidFill>
              </a:rPr>
              <a:t>Cost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450" dirty="0">
                <a:solidFill>
                  <a:srgbClr val="006FC0"/>
                </a:solidFill>
              </a:rPr>
              <a:t>Reduction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409" dirty="0">
                <a:solidFill>
                  <a:srgbClr val="006FC0"/>
                </a:solidFill>
              </a:rPr>
              <a:t>Methods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4939" y="952627"/>
            <a:ext cx="3531870" cy="2019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Advisor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Resize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underutilized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Deallocate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during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off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hours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Delete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unused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Migrate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IaaS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PaaS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Choose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Low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Location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Reservation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5982" y="1206068"/>
            <a:ext cx="4128145" cy="1533892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963" y="16001"/>
            <a:ext cx="48520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5" dirty="0">
                <a:solidFill>
                  <a:srgbClr val="006FC0"/>
                </a:solidFill>
              </a:rPr>
              <a:t>Total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405" dirty="0">
                <a:solidFill>
                  <a:srgbClr val="006FC0"/>
                </a:solidFill>
              </a:rPr>
              <a:t>Cost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420" dirty="0">
                <a:solidFill>
                  <a:srgbClr val="006FC0"/>
                </a:solidFill>
              </a:rPr>
              <a:t>of</a:t>
            </a:r>
            <a:r>
              <a:rPr sz="2600" spc="340" dirty="0">
                <a:solidFill>
                  <a:srgbClr val="006FC0"/>
                </a:solidFill>
              </a:rPr>
              <a:t> </a:t>
            </a:r>
            <a:r>
              <a:rPr sz="2600" spc="-375" dirty="0">
                <a:solidFill>
                  <a:srgbClr val="006FC0"/>
                </a:solidFill>
              </a:rPr>
              <a:t>Ownership</a:t>
            </a:r>
            <a:r>
              <a:rPr sz="2600" spc="300" dirty="0">
                <a:solidFill>
                  <a:srgbClr val="006FC0"/>
                </a:solidFill>
              </a:rPr>
              <a:t> </a:t>
            </a:r>
            <a:r>
              <a:rPr sz="2600" spc="-355" dirty="0">
                <a:solidFill>
                  <a:srgbClr val="006FC0"/>
                </a:solidFill>
              </a:rPr>
              <a:t>(TCO)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415" dirty="0">
                <a:solidFill>
                  <a:srgbClr val="006FC0"/>
                </a:solidFill>
              </a:rPr>
              <a:t>Calculator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181" y="858668"/>
            <a:ext cx="704545" cy="113406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88161" y="2050770"/>
            <a:ext cx="1597025" cy="103187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760"/>
              </a:spcBef>
            </a:pPr>
            <a:r>
              <a:rPr sz="1100" b="1" spc="-5" dirty="0">
                <a:solidFill>
                  <a:srgbClr val="006FC0"/>
                </a:solidFill>
                <a:latin typeface="Calibri"/>
                <a:cs typeface="Calibri"/>
              </a:rPr>
              <a:t>On-premises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Upfront</a:t>
            </a:r>
            <a:r>
              <a:rPr sz="11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Cost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Capital</a:t>
            </a:r>
            <a:r>
              <a:rPr sz="11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Expenditure</a:t>
            </a:r>
            <a:r>
              <a:rPr sz="1100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(CapEx)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SzPct val="72727"/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Hardware</a:t>
            </a:r>
            <a:r>
              <a:rPr sz="11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costs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8161" y="3056991"/>
            <a:ext cx="1445260" cy="178625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760"/>
              </a:spcBef>
              <a:buClr>
                <a:srgbClr val="000000"/>
              </a:buClr>
              <a:buSzPct val="72727"/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ft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ware</a:t>
            </a:r>
            <a:r>
              <a:rPr sz="1100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100" spc="5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sts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SzPct val="72727"/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Electricity</a:t>
            </a:r>
            <a:r>
              <a:rPr sz="11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costs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SzPct val="72727"/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Virtualization</a:t>
            </a:r>
            <a:r>
              <a:rPr sz="1100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costs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655"/>
              </a:spcBef>
              <a:buClr>
                <a:srgbClr val="000000"/>
              </a:buClr>
              <a:buSzPct val="72727"/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1100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center</a:t>
            </a:r>
            <a:r>
              <a:rPr sz="11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costs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665"/>
              </a:spcBef>
              <a:buClr>
                <a:srgbClr val="000000"/>
              </a:buClr>
              <a:buSzPct val="72727"/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etw</a:t>
            </a:r>
            <a:r>
              <a:rPr sz="1100" spc="5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rki</a:t>
            </a:r>
            <a:r>
              <a:rPr sz="1100" spc="-10" dirty="0">
                <a:solidFill>
                  <a:srgbClr val="006FC0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g</a:t>
            </a:r>
            <a:r>
              <a:rPr sz="1100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100" spc="5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sts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SzPct val="72727"/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Database</a:t>
            </a:r>
            <a:r>
              <a:rPr sz="1100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costs</a:t>
            </a:r>
            <a:endParaRPr sz="11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SzPct val="72727"/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1100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006FC0"/>
                </a:solidFill>
                <a:latin typeface="Calibri"/>
                <a:cs typeface="Calibri"/>
              </a:rPr>
              <a:t>warehouse</a:t>
            </a:r>
            <a:r>
              <a:rPr sz="1100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Calibri"/>
                <a:cs typeface="Calibri"/>
              </a:rPr>
              <a:t>costs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7196" y="2059383"/>
            <a:ext cx="1166892" cy="84241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856479" y="3082823"/>
            <a:ext cx="1839595" cy="7118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794385">
              <a:lnSpc>
                <a:spcPct val="100000"/>
              </a:lnSpc>
              <a:spcBef>
                <a:spcPts val="700"/>
              </a:spcBef>
            </a:pPr>
            <a:r>
              <a:rPr sz="1000" b="1" spc="-5" dirty="0">
                <a:solidFill>
                  <a:srgbClr val="006FC0"/>
                </a:solidFill>
                <a:latin typeface="Calibri"/>
                <a:cs typeface="Calibri"/>
              </a:rPr>
              <a:t>Azure</a:t>
            </a:r>
            <a:r>
              <a:rPr sz="10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006FC0"/>
                </a:solidFill>
                <a:latin typeface="Calibri"/>
                <a:cs typeface="Calibri"/>
              </a:rPr>
              <a:t>Cloud</a:t>
            </a:r>
            <a:endParaRPr sz="1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80000"/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spc="-5" dirty="0">
                <a:solidFill>
                  <a:srgbClr val="006FC0"/>
                </a:solidFill>
                <a:latin typeface="Calibri"/>
                <a:cs typeface="Calibri"/>
              </a:rPr>
              <a:t>Pay-As-You-Go</a:t>
            </a:r>
            <a:endParaRPr sz="1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80000"/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spc="-5" dirty="0">
                <a:solidFill>
                  <a:srgbClr val="006FC0"/>
                </a:solidFill>
                <a:latin typeface="Calibri"/>
                <a:cs typeface="Calibri"/>
              </a:rPr>
              <a:t>Operational</a:t>
            </a:r>
            <a:r>
              <a:rPr sz="1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Calibri"/>
                <a:cs typeface="Calibri"/>
              </a:rPr>
              <a:t>Expenditure</a:t>
            </a:r>
            <a:r>
              <a:rPr sz="10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Calibri"/>
                <a:cs typeface="Calibri"/>
              </a:rPr>
              <a:t>(OpEx)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3352" y="4369104"/>
            <a:ext cx="36728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616B8F"/>
                </a:solidFill>
                <a:latin typeface="Segoe UI"/>
                <a:cs typeface="Segoe UI"/>
              </a:rPr>
              <a:t>Estimate the cost savings you </a:t>
            </a:r>
            <a:r>
              <a:rPr sz="1400" b="1" dirty="0">
                <a:solidFill>
                  <a:srgbClr val="616B8F"/>
                </a:solidFill>
                <a:latin typeface="Segoe UI"/>
                <a:cs typeface="Segoe UI"/>
              </a:rPr>
              <a:t>can realize by </a:t>
            </a:r>
            <a:r>
              <a:rPr sz="1400" b="1" spc="-375" dirty="0">
                <a:solidFill>
                  <a:srgbClr val="616B8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616B8F"/>
                </a:solidFill>
                <a:latin typeface="Segoe UI"/>
                <a:cs typeface="Segoe UI"/>
              </a:rPr>
              <a:t>migrating your</a:t>
            </a:r>
            <a:r>
              <a:rPr sz="1400" b="1" spc="-25" dirty="0">
                <a:solidFill>
                  <a:srgbClr val="616B8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616B8F"/>
                </a:solidFill>
                <a:latin typeface="Segoe UI"/>
                <a:cs typeface="Segoe UI"/>
              </a:rPr>
              <a:t>workloads</a:t>
            </a:r>
            <a:r>
              <a:rPr sz="1400" b="1" spc="-35" dirty="0">
                <a:solidFill>
                  <a:srgbClr val="616B8F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616B8F"/>
                </a:solidFill>
                <a:latin typeface="Segoe UI"/>
                <a:cs typeface="Segoe UI"/>
              </a:rPr>
              <a:t>to</a:t>
            </a:r>
            <a:r>
              <a:rPr sz="1400" b="1" spc="-15" dirty="0">
                <a:solidFill>
                  <a:srgbClr val="616B8F"/>
                </a:solidFill>
                <a:latin typeface="Segoe UI"/>
                <a:cs typeface="Segoe UI"/>
              </a:rPr>
              <a:t> </a:t>
            </a:r>
            <a:r>
              <a:rPr sz="1400" b="1" spc="-5" dirty="0">
                <a:solidFill>
                  <a:srgbClr val="616B8F"/>
                </a:solidFill>
                <a:latin typeface="Segoe UI"/>
                <a:cs typeface="Segoe UI"/>
              </a:rPr>
              <a:t>Azure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6355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10" dirty="0"/>
              <a:t>C</a:t>
            </a:r>
            <a:r>
              <a:rPr spc="-254" dirty="0"/>
              <a:t>o</a:t>
            </a:r>
            <a:r>
              <a:rPr spc="-170" dirty="0"/>
              <a:t>s</a:t>
            </a:r>
            <a:r>
              <a:rPr spc="-254" dirty="0"/>
              <a:t>t</a:t>
            </a:r>
            <a:r>
              <a:rPr spc="-100" dirty="0"/>
              <a:t> </a:t>
            </a:r>
            <a:r>
              <a:rPr spc="445" dirty="0"/>
              <a:t>M</a:t>
            </a:r>
            <a:r>
              <a:rPr spc="-240" dirty="0"/>
              <a:t>a</a:t>
            </a:r>
            <a:r>
              <a:rPr spc="-250" dirty="0"/>
              <a:t>n</a:t>
            </a:r>
            <a:r>
              <a:rPr spc="-225" dirty="0"/>
              <a:t>a</a:t>
            </a:r>
            <a:r>
              <a:rPr spc="-200" dirty="0"/>
              <a:t>g</a:t>
            </a:r>
            <a:r>
              <a:rPr spc="-320" dirty="0"/>
              <a:t>emen</a:t>
            </a:r>
            <a:r>
              <a:rPr spc="-195" dirty="0"/>
              <a:t>t</a:t>
            </a:r>
            <a:r>
              <a:rPr spc="-95" dirty="0"/>
              <a:t> </a:t>
            </a:r>
            <a:r>
              <a:rPr spc="-240" dirty="0"/>
              <a:t>a</a:t>
            </a:r>
            <a:r>
              <a:rPr spc="-250" dirty="0"/>
              <a:t>n</a:t>
            </a:r>
            <a:r>
              <a:rPr spc="-225" dirty="0"/>
              <a:t>d</a:t>
            </a:r>
            <a:r>
              <a:rPr spc="-80" dirty="0"/>
              <a:t> </a:t>
            </a:r>
            <a:r>
              <a:rPr spc="-200" dirty="0"/>
              <a:t>B</a:t>
            </a:r>
            <a:r>
              <a:rPr spc="-90" dirty="0"/>
              <a:t>i</a:t>
            </a:r>
            <a:r>
              <a:rPr spc="-15" dirty="0"/>
              <a:t>ll</a:t>
            </a:r>
            <a:r>
              <a:rPr spc="-110" dirty="0"/>
              <a:t>i</a:t>
            </a:r>
            <a:r>
              <a:rPr spc="-150" dirty="0"/>
              <a:t>n</a:t>
            </a:r>
            <a:r>
              <a:rPr spc="-85" dirty="0"/>
              <a:t>g</a:t>
            </a:r>
          </a:p>
          <a:p>
            <a:pPr marL="53340" algn="ctr">
              <a:lnSpc>
                <a:spcPct val="100000"/>
              </a:lnSpc>
              <a:spcBef>
                <a:spcPts val="520"/>
              </a:spcBef>
            </a:pPr>
            <a:r>
              <a:rPr sz="1200" b="0" spc="-75" dirty="0">
                <a:latin typeface="Verdana"/>
                <a:cs typeface="Verdana"/>
              </a:rPr>
              <a:t>Man</a:t>
            </a:r>
            <a:r>
              <a:rPr sz="1200" b="0" spc="-90" dirty="0">
                <a:latin typeface="Verdana"/>
                <a:cs typeface="Verdana"/>
              </a:rPr>
              <a:t>age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y</a:t>
            </a:r>
            <a:r>
              <a:rPr sz="1200" b="0" spc="-85" dirty="0">
                <a:latin typeface="Verdana"/>
                <a:cs typeface="Verdana"/>
              </a:rPr>
              <a:t>our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clo</a:t>
            </a:r>
            <a:r>
              <a:rPr sz="1200" b="0" spc="-85" dirty="0">
                <a:latin typeface="Verdana"/>
                <a:cs typeface="Verdana"/>
              </a:rPr>
              <a:t>ud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spen</a:t>
            </a:r>
            <a:r>
              <a:rPr sz="1200" b="0" spc="-60" dirty="0">
                <a:latin typeface="Verdana"/>
                <a:cs typeface="Verdana"/>
              </a:rPr>
              <a:t>di</a:t>
            </a:r>
            <a:r>
              <a:rPr sz="1200" b="0" spc="-80" dirty="0">
                <a:latin typeface="Verdana"/>
                <a:cs typeface="Verdana"/>
              </a:rPr>
              <a:t>n</a:t>
            </a:r>
            <a:r>
              <a:rPr sz="1200" b="0" spc="-65" dirty="0">
                <a:latin typeface="Verdana"/>
                <a:cs typeface="Verdana"/>
              </a:rPr>
              <a:t>g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210" dirty="0">
                <a:latin typeface="Verdana"/>
                <a:cs typeface="Verdana"/>
              </a:rPr>
              <a:t>w</a:t>
            </a:r>
            <a:r>
              <a:rPr sz="1200" b="0" spc="-75" dirty="0">
                <a:latin typeface="Verdana"/>
                <a:cs typeface="Verdana"/>
              </a:rPr>
              <a:t>ith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55" dirty="0">
                <a:latin typeface="Verdana"/>
                <a:cs typeface="Verdana"/>
              </a:rPr>
              <a:t>c</a:t>
            </a:r>
            <a:r>
              <a:rPr sz="1200" b="0" spc="-105" dirty="0">
                <a:latin typeface="Verdana"/>
                <a:cs typeface="Verdana"/>
              </a:rPr>
              <a:t>on</a:t>
            </a:r>
            <a:r>
              <a:rPr sz="1200" b="0" spc="-45" dirty="0">
                <a:latin typeface="Verdana"/>
                <a:cs typeface="Verdana"/>
              </a:rPr>
              <a:t>fi</a:t>
            </a:r>
            <a:r>
              <a:rPr sz="1200" b="0" spc="-95" dirty="0">
                <a:latin typeface="Verdana"/>
                <a:cs typeface="Verdana"/>
              </a:rPr>
              <a:t>den</a:t>
            </a:r>
            <a:r>
              <a:rPr sz="1200" b="0" spc="-85" dirty="0">
                <a:latin typeface="Verdana"/>
                <a:cs typeface="Verdana"/>
              </a:rPr>
              <a:t>ce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9315" y="16001"/>
            <a:ext cx="21177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5" dirty="0">
                <a:solidFill>
                  <a:srgbClr val="006FC0"/>
                </a:solidFill>
              </a:rPr>
              <a:t>Cost</a:t>
            </a:r>
            <a:r>
              <a:rPr sz="2600" spc="285" dirty="0">
                <a:solidFill>
                  <a:srgbClr val="006FC0"/>
                </a:solidFill>
              </a:rPr>
              <a:t> </a:t>
            </a:r>
            <a:r>
              <a:rPr sz="2600" spc="-365" dirty="0">
                <a:solidFill>
                  <a:srgbClr val="006FC0"/>
                </a:solidFill>
              </a:rPr>
              <a:t>Management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4939" y="580112"/>
            <a:ext cx="5685155" cy="48387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built-in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gives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breakdown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usage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600"/>
              </a:spcBef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939" y="1165352"/>
            <a:ext cx="5920105" cy="455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allows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see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costing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money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compares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against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budget.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1445767"/>
            <a:ext cx="2887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Billing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features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to: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39" y="2232405"/>
            <a:ext cx="4313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Download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usage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was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generate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monthly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invoice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1720088"/>
            <a:ext cx="3636645" cy="144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Conduct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billing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administrative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tasks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paying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bill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3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billing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costs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139" y="2489961"/>
            <a:ext cx="419417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Proactively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apply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analysis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costs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spending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thresholds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Identify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opportunities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workload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changes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optimize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spending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433" y="1319783"/>
            <a:ext cx="2807134" cy="286352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421626" y="4349597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0314" y="270851"/>
            <a:ext cx="5736590" cy="175704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76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Affecting</a:t>
            </a:r>
            <a:r>
              <a:rPr sz="10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Factors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purchase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(Direct,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Third-party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vendors,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CSP,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Enterprise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agreement)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type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Usa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usage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Location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Bandwidth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20314" y="2001672"/>
            <a:ext cx="5191760" cy="482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700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5" dirty="0">
                <a:solidFill>
                  <a:srgbClr val="006FC0"/>
                </a:solidFill>
                <a:latin typeface="Trebuchet MS"/>
                <a:cs typeface="Trebuchet MS"/>
              </a:rPr>
              <a:t>Calculator</a:t>
            </a:r>
            <a:r>
              <a:rPr sz="1000" b="1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estimate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monthly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running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workloads.</a:t>
            </a:r>
            <a:endParaRPr sz="10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600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b="1" spc="9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10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5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b="1" spc="-5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2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5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00" b="1" spc="4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7895" y="2459482"/>
            <a:ext cx="1837055" cy="15195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Reservations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Save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licensing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65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Delete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unused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Migrate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IaaS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PaaS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Location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0314" y="4423054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20314" y="4029252"/>
            <a:ext cx="5892800" cy="772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b="1" spc="5" dirty="0">
                <a:solidFill>
                  <a:srgbClr val="006FC0"/>
                </a:solidFill>
                <a:latin typeface="Trebuchet MS"/>
                <a:cs typeface="Trebuchet MS"/>
              </a:rPr>
              <a:t>Total</a:t>
            </a:r>
            <a:r>
              <a:rPr sz="10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b="1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b="1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Ownership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10" dirty="0">
                <a:solidFill>
                  <a:srgbClr val="006FC0"/>
                </a:solidFill>
                <a:latin typeface="Trebuchet MS"/>
                <a:cs typeface="Trebuchet MS"/>
              </a:rPr>
              <a:t>Calculator</a:t>
            </a:r>
            <a:r>
              <a:rPr sz="10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compare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current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datacenter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costs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running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workloads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600"/>
              </a:spcBef>
            </a:pPr>
            <a:r>
              <a:rPr sz="1000" b="1" spc="9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2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13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000" b="1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costing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money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compares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against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budget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7184" y="2790571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51909" y="2228214"/>
            <a:ext cx="2854325" cy="544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Role-based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(RBAC)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Lock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1909" y="2964560"/>
            <a:ext cx="695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1909" y="3333369"/>
            <a:ext cx="2074545" cy="913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Blueprints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Adoption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Framework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24142" y="1865350"/>
            <a:ext cx="102235" cy="2708275"/>
            <a:chOff x="3224142" y="1865350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4142" y="1865350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77362" y="1875281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0829" y="543813"/>
            <a:ext cx="7110730" cy="913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9830" algn="ctr">
              <a:lnSpc>
                <a:spcPct val="100000"/>
              </a:lnSpc>
              <a:spcBef>
                <a:spcPts val="95"/>
              </a:spcBef>
            </a:pP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Governance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term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governance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refers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process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establishing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enforcing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rules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policies.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15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good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governance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strategy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helps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maintain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manage.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4610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254" dirty="0"/>
              <a:t>T</a:t>
            </a:r>
            <a:r>
              <a:rPr spc="-204" dirty="0"/>
              <a:t>a</a:t>
            </a:r>
            <a:r>
              <a:rPr spc="-75" dirty="0"/>
              <a:t>g</a:t>
            </a:r>
            <a:r>
              <a:rPr spc="-180" dirty="0"/>
              <a:t>s</a:t>
            </a:r>
          </a:p>
          <a:p>
            <a:pPr marL="54610" algn="ctr">
              <a:lnSpc>
                <a:spcPct val="100000"/>
              </a:lnSpc>
              <a:spcBef>
                <a:spcPts val="520"/>
              </a:spcBef>
            </a:pPr>
            <a:r>
              <a:rPr sz="1200" b="0" spc="-110" dirty="0">
                <a:latin typeface="Verdana"/>
                <a:cs typeface="Verdana"/>
              </a:rPr>
              <a:t>name-value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65" dirty="0">
                <a:latin typeface="Verdana"/>
                <a:cs typeface="Verdana"/>
              </a:rPr>
              <a:t>pairs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that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help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to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organize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105" dirty="0">
                <a:latin typeface="Verdana"/>
                <a:cs typeface="Verdana"/>
              </a:rPr>
              <a:t>the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Azure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resources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8084" y="16001"/>
            <a:ext cx="14814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45" dirty="0">
                <a:solidFill>
                  <a:srgbClr val="006FC0"/>
                </a:solidFill>
              </a:rPr>
              <a:t> </a:t>
            </a:r>
            <a:r>
              <a:rPr sz="2600" spc="-215" dirty="0">
                <a:solidFill>
                  <a:srgbClr val="006FC0"/>
                </a:solidFill>
              </a:rPr>
              <a:t>Tags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3520" y="1033398"/>
            <a:ext cx="7600315" cy="342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tags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name-value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pairs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help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organize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portal.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Tags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simply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labels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attach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tags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easily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classify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assets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example,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explore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costs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generated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having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tag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applied.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Tagging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primary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way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understand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billing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reporting.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don’t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inherit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tags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level.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It’s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fundamental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part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well-manage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environment.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It’s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first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step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establishing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proper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governance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environment.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enforce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tagging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rules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conventions.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example,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require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certain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tags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added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provisioned.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4040" y="1712793"/>
            <a:ext cx="886613" cy="886613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3975" algn="ctr">
              <a:lnSpc>
                <a:spcPct val="100000"/>
              </a:lnSpc>
              <a:spcBef>
                <a:spcPts val="1660"/>
              </a:spcBef>
            </a:pPr>
            <a:r>
              <a:rPr spc="-155" dirty="0"/>
              <a:t>Azure</a:t>
            </a:r>
            <a:r>
              <a:rPr spc="-114" dirty="0"/>
              <a:t> </a:t>
            </a:r>
            <a:r>
              <a:rPr spc="-170" dirty="0"/>
              <a:t>Policy</a:t>
            </a:r>
          </a:p>
          <a:p>
            <a:pPr marL="52705" algn="ctr">
              <a:lnSpc>
                <a:spcPct val="100000"/>
              </a:lnSpc>
              <a:spcBef>
                <a:spcPts val="520"/>
              </a:spcBef>
            </a:pPr>
            <a:r>
              <a:rPr sz="1200" b="0" spc="-90" dirty="0">
                <a:latin typeface="Verdana"/>
                <a:cs typeface="Verdana"/>
              </a:rPr>
              <a:t>Achieve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real-time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cloud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compliance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at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scale</a:t>
            </a:r>
            <a:r>
              <a:rPr sz="1200" b="0" spc="-110" dirty="0">
                <a:latin typeface="Verdana"/>
                <a:cs typeface="Verdana"/>
              </a:rPr>
              <a:t> with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consistent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resource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governance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5133" y="1966417"/>
            <a:ext cx="6250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404040"/>
                </a:solidFill>
              </a:rPr>
              <a:t>S</a:t>
            </a:r>
            <a:r>
              <a:rPr spc="-310" dirty="0">
                <a:solidFill>
                  <a:srgbClr val="404040"/>
                </a:solidFill>
              </a:rPr>
              <a:t>c</a:t>
            </a:r>
            <a:r>
              <a:rPr spc="-305" dirty="0">
                <a:solidFill>
                  <a:srgbClr val="404040"/>
                </a:solidFill>
              </a:rPr>
              <a:t>a</a:t>
            </a:r>
            <a:r>
              <a:rPr spc="-15" dirty="0">
                <a:solidFill>
                  <a:srgbClr val="404040"/>
                </a:solidFill>
              </a:rPr>
              <a:t>l</a:t>
            </a:r>
            <a:r>
              <a:rPr spc="-215" dirty="0">
                <a:solidFill>
                  <a:srgbClr val="404040"/>
                </a:solidFill>
              </a:rPr>
              <a:t>ability,</a:t>
            </a:r>
            <a:r>
              <a:rPr spc="-95" dirty="0">
                <a:solidFill>
                  <a:srgbClr val="404040"/>
                </a:solidFill>
              </a:rPr>
              <a:t> </a:t>
            </a:r>
            <a:r>
              <a:rPr spc="-145" dirty="0">
                <a:solidFill>
                  <a:srgbClr val="404040"/>
                </a:solidFill>
              </a:rPr>
              <a:t>E</a:t>
            </a:r>
            <a:r>
              <a:rPr spc="-15" dirty="0">
                <a:solidFill>
                  <a:srgbClr val="404040"/>
                </a:solidFill>
              </a:rPr>
              <a:t>l</a:t>
            </a:r>
            <a:r>
              <a:rPr spc="-290" dirty="0">
                <a:solidFill>
                  <a:srgbClr val="404040"/>
                </a:solidFill>
              </a:rPr>
              <a:t>a</a:t>
            </a:r>
            <a:r>
              <a:rPr spc="-215" dirty="0">
                <a:solidFill>
                  <a:srgbClr val="404040"/>
                </a:solidFill>
              </a:rPr>
              <a:t>s</a:t>
            </a:r>
            <a:r>
              <a:rPr spc="-200" dirty="0">
                <a:solidFill>
                  <a:srgbClr val="404040"/>
                </a:solidFill>
              </a:rPr>
              <a:t>tici</a:t>
            </a:r>
            <a:r>
              <a:rPr spc="-220" dirty="0">
                <a:solidFill>
                  <a:srgbClr val="404040"/>
                </a:solidFill>
              </a:rPr>
              <a:t>t</a:t>
            </a:r>
            <a:r>
              <a:rPr spc="-390" dirty="0">
                <a:solidFill>
                  <a:srgbClr val="404040"/>
                </a:solidFill>
              </a:rPr>
              <a:t>y</a:t>
            </a:r>
            <a:r>
              <a:rPr spc="-265" dirty="0">
                <a:solidFill>
                  <a:srgbClr val="404040"/>
                </a:solidFill>
              </a:rPr>
              <a:t>,</a:t>
            </a:r>
            <a:r>
              <a:rPr spc="-100" dirty="0">
                <a:solidFill>
                  <a:srgbClr val="404040"/>
                </a:solidFill>
              </a:rPr>
              <a:t> </a:t>
            </a:r>
            <a:r>
              <a:rPr spc="-240" dirty="0">
                <a:solidFill>
                  <a:srgbClr val="404040"/>
                </a:solidFill>
              </a:rPr>
              <a:t>a</a:t>
            </a:r>
            <a:r>
              <a:rPr spc="-250" dirty="0">
                <a:solidFill>
                  <a:srgbClr val="404040"/>
                </a:solidFill>
              </a:rPr>
              <a:t>n</a:t>
            </a:r>
            <a:r>
              <a:rPr spc="-225" dirty="0">
                <a:solidFill>
                  <a:srgbClr val="404040"/>
                </a:solidFill>
              </a:rPr>
              <a:t>d</a:t>
            </a:r>
            <a:r>
              <a:rPr spc="-70" dirty="0">
                <a:solidFill>
                  <a:srgbClr val="404040"/>
                </a:solidFill>
              </a:rPr>
              <a:t> </a:t>
            </a:r>
            <a:r>
              <a:rPr spc="65" dirty="0">
                <a:solidFill>
                  <a:srgbClr val="404040"/>
                </a:solidFill>
              </a:rPr>
              <a:t>A</a:t>
            </a:r>
            <a:r>
              <a:rPr spc="-75" dirty="0">
                <a:solidFill>
                  <a:srgbClr val="404040"/>
                </a:solidFill>
              </a:rPr>
              <a:t>g</a:t>
            </a:r>
            <a:r>
              <a:rPr spc="-130" dirty="0">
                <a:solidFill>
                  <a:srgbClr val="404040"/>
                </a:solidFill>
              </a:rPr>
              <a:t>ility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5794" y="2639948"/>
            <a:ext cx="17710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404040"/>
                </a:solidFill>
                <a:latin typeface="Verdana"/>
                <a:cs typeface="Verdana"/>
              </a:rPr>
              <a:t>Be</a:t>
            </a:r>
            <a:r>
              <a:rPr sz="1200" spc="-110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1200" spc="-85" dirty="0">
                <a:solidFill>
                  <a:srgbClr val="404040"/>
                </a:solidFill>
                <a:latin typeface="Verdana"/>
                <a:cs typeface="Verdana"/>
              </a:rPr>
              <a:t>ef</a:t>
            </a:r>
            <a:r>
              <a:rPr sz="1200" spc="-70" dirty="0">
                <a:solidFill>
                  <a:srgbClr val="404040"/>
                </a:solidFill>
                <a:latin typeface="Verdana"/>
                <a:cs typeface="Verdana"/>
              </a:rPr>
              <a:t>its</a:t>
            </a:r>
            <a:r>
              <a:rPr sz="1200" spc="-1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12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1200" spc="-9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1200" spc="-45" dirty="0">
                <a:solidFill>
                  <a:srgbClr val="404040"/>
                </a:solidFill>
                <a:latin typeface="Verdana"/>
                <a:cs typeface="Verdana"/>
              </a:rPr>
              <a:t>i</a:t>
            </a:r>
            <a:r>
              <a:rPr sz="1200" spc="-95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1200" spc="-65" dirty="0">
                <a:solidFill>
                  <a:srgbClr val="404040"/>
                </a:solidFill>
                <a:latin typeface="Verdana"/>
                <a:cs typeface="Verdana"/>
              </a:rPr>
              <a:t>g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404040"/>
                </a:solidFill>
                <a:latin typeface="Verdana"/>
                <a:cs typeface="Verdana"/>
              </a:rPr>
              <a:t>th</a:t>
            </a:r>
            <a:r>
              <a:rPr sz="1200" spc="-12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1200" spc="-1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404040"/>
                </a:solidFill>
                <a:latin typeface="Verdana"/>
                <a:cs typeface="Verdana"/>
              </a:rPr>
              <a:t>clo</a:t>
            </a:r>
            <a:r>
              <a:rPr sz="1200" spc="-85" dirty="0">
                <a:solidFill>
                  <a:srgbClr val="404040"/>
                </a:solidFill>
                <a:latin typeface="Verdana"/>
                <a:cs typeface="Verdana"/>
              </a:rPr>
              <a:t>ud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5225" y="16001"/>
            <a:ext cx="15297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50" dirty="0">
                <a:solidFill>
                  <a:srgbClr val="006FC0"/>
                </a:solidFill>
              </a:rPr>
              <a:t> </a:t>
            </a:r>
            <a:r>
              <a:rPr sz="2600" spc="-450" dirty="0">
                <a:solidFill>
                  <a:srgbClr val="006FC0"/>
                </a:solidFill>
              </a:rPr>
              <a:t>POlicy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2475" y="763016"/>
            <a:ext cx="7096759" cy="3976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help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restrict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audit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Enforce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rules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configurations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make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remain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compliant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corporate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standards.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apply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individual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(initiatives).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Prevent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noncompliant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being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created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Highlights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existing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aren't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compliant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policies.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Examples: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Allows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certain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10" dirty="0">
                <a:solidFill>
                  <a:srgbClr val="006FC0"/>
                </a:solidFill>
                <a:latin typeface="Trebuchet MS"/>
                <a:cs typeface="Trebuchet MS"/>
              </a:rPr>
              <a:t>SKU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size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(VMs)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provisioned.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Mandatory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tags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created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while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provisioning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155" dirty="0">
                <a:solidFill>
                  <a:srgbClr val="006FC0"/>
                </a:solidFill>
                <a:latin typeface="Trebuchet MS"/>
                <a:cs typeface="Trebuchet MS"/>
              </a:rPr>
              <a:t>MFA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should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enabled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accounts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permissions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Assign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within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specific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scope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(management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group,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subscription,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group.)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assignments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inherited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child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scope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Segoe UI Symbol"/>
              <a:buChar char="⮚"/>
            </a:pP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exclude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specific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child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exempt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assignment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review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noncompliant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results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take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action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that's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needed.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0825" y="2131269"/>
            <a:ext cx="1137920" cy="1214036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2705" algn="ctr">
              <a:lnSpc>
                <a:spcPct val="100000"/>
              </a:lnSpc>
              <a:spcBef>
                <a:spcPts val="1660"/>
              </a:spcBef>
            </a:pPr>
            <a:r>
              <a:rPr spc="-155" dirty="0"/>
              <a:t>Azure</a:t>
            </a:r>
            <a:r>
              <a:rPr spc="-105" dirty="0"/>
              <a:t> </a:t>
            </a:r>
            <a:r>
              <a:rPr spc="-180" dirty="0"/>
              <a:t>Blueprints</a:t>
            </a:r>
          </a:p>
          <a:p>
            <a:pPr marL="52069" algn="ctr">
              <a:lnSpc>
                <a:spcPct val="100000"/>
              </a:lnSpc>
              <a:spcBef>
                <a:spcPts val="520"/>
              </a:spcBef>
            </a:pPr>
            <a:r>
              <a:rPr sz="1200" b="0" spc="-70" dirty="0">
                <a:latin typeface="Verdana"/>
                <a:cs typeface="Verdana"/>
              </a:rPr>
              <a:t>Enabling</a:t>
            </a:r>
            <a:r>
              <a:rPr sz="1200" b="0" spc="-150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quick,</a:t>
            </a:r>
            <a:r>
              <a:rPr sz="1200" b="0" spc="-10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repeatable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creation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of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governed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105" dirty="0">
                <a:latin typeface="Verdana"/>
                <a:cs typeface="Verdana"/>
              </a:rPr>
              <a:t>environments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1507" y="16001"/>
            <a:ext cx="209486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29" dirty="0">
                <a:solidFill>
                  <a:srgbClr val="006FC0"/>
                </a:solidFill>
              </a:rPr>
              <a:t> </a:t>
            </a:r>
            <a:r>
              <a:rPr sz="2600" spc="-305" dirty="0">
                <a:solidFill>
                  <a:srgbClr val="006FC0"/>
                </a:solidFill>
              </a:rPr>
              <a:t>Blueprints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71320" y="3738460"/>
            <a:ext cx="5669280" cy="2184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50" i="1" spc="1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50" i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-15" dirty="0">
                <a:solidFill>
                  <a:srgbClr val="006FC0"/>
                </a:solidFill>
                <a:latin typeface="Trebuchet MS"/>
                <a:cs typeface="Trebuchet MS"/>
              </a:rPr>
              <a:t>blueprint</a:t>
            </a:r>
            <a:r>
              <a:rPr sz="1250" i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-1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250" i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1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50" i="1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1250" i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50" i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-10" dirty="0">
                <a:solidFill>
                  <a:srgbClr val="006FC0"/>
                </a:solidFill>
                <a:latin typeface="Trebuchet MS"/>
                <a:cs typeface="Trebuchet MS"/>
              </a:rPr>
              <a:t>instructions,</a:t>
            </a:r>
            <a:r>
              <a:rPr sz="1250" i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1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50" i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-30" dirty="0">
                <a:solidFill>
                  <a:srgbClr val="006FC0"/>
                </a:solidFill>
                <a:latin typeface="Trebuchet MS"/>
                <a:cs typeface="Trebuchet MS"/>
              </a:rPr>
              <a:t>pattern,</a:t>
            </a:r>
            <a:r>
              <a:rPr sz="1250" i="1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-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250" i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1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50" i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35" dirty="0">
                <a:solidFill>
                  <a:srgbClr val="006FC0"/>
                </a:solidFill>
                <a:latin typeface="Trebuchet MS"/>
                <a:cs typeface="Trebuchet MS"/>
              </a:rPr>
              <a:t>design</a:t>
            </a:r>
            <a:r>
              <a:rPr sz="1250" i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-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250" i="1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spc="5" dirty="0">
                <a:solidFill>
                  <a:srgbClr val="006FC0"/>
                </a:solidFill>
                <a:latin typeface="Trebuchet MS"/>
                <a:cs typeface="Trebuchet MS"/>
              </a:rPr>
              <a:t>creating</a:t>
            </a:r>
            <a:r>
              <a:rPr sz="1250" i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50" i="1" dirty="0">
                <a:solidFill>
                  <a:srgbClr val="006FC0"/>
                </a:solidFill>
                <a:latin typeface="Trebuchet MS"/>
                <a:cs typeface="Trebuchet MS"/>
              </a:rPr>
              <a:t>anything.</a:t>
            </a:r>
            <a:endParaRPr sz="125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7411" y="1730302"/>
            <a:ext cx="504712" cy="64350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207511" y="733044"/>
            <a:ext cx="2222500" cy="2242820"/>
            <a:chOff x="3207511" y="733044"/>
            <a:chExt cx="2222500" cy="224282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733044"/>
              <a:ext cx="858012" cy="171754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07512" y="1162811"/>
              <a:ext cx="1376045" cy="1812925"/>
            </a:xfrm>
            <a:custGeom>
              <a:avLst/>
              <a:gdLst/>
              <a:ahLst/>
              <a:cxnLst/>
              <a:rect l="l" t="t" r="r" b="b"/>
              <a:pathLst>
                <a:path w="1376045" h="1812925">
                  <a:moveTo>
                    <a:pt x="1375791" y="1812544"/>
                  </a:moveTo>
                  <a:lnTo>
                    <a:pt x="1358722" y="1782445"/>
                  </a:lnTo>
                  <a:lnTo>
                    <a:pt x="1333754" y="1738376"/>
                  </a:lnTo>
                  <a:lnTo>
                    <a:pt x="1316062" y="1764804"/>
                  </a:lnTo>
                  <a:lnTo>
                    <a:pt x="23050" y="896912"/>
                  </a:lnTo>
                  <a:lnTo>
                    <a:pt x="1287792" y="866203"/>
                  </a:lnTo>
                  <a:lnTo>
                    <a:pt x="1288542" y="897890"/>
                  </a:lnTo>
                  <a:lnTo>
                    <a:pt x="1363853" y="858012"/>
                  </a:lnTo>
                  <a:lnTo>
                    <a:pt x="1353566" y="853186"/>
                  </a:lnTo>
                  <a:lnTo>
                    <a:pt x="1286764" y="821817"/>
                  </a:lnTo>
                  <a:lnTo>
                    <a:pt x="1287500" y="853503"/>
                  </a:lnTo>
                  <a:lnTo>
                    <a:pt x="26631" y="884123"/>
                  </a:lnTo>
                  <a:lnTo>
                    <a:pt x="1303616" y="47066"/>
                  </a:lnTo>
                  <a:lnTo>
                    <a:pt x="1321054" y="73660"/>
                  </a:lnTo>
                  <a:lnTo>
                    <a:pt x="1346733" y="29464"/>
                  </a:lnTo>
                  <a:lnTo>
                    <a:pt x="1363853" y="0"/>
                  </a:lnTo>
                  <a:lnTo>
                    <a:pt x="1279271" y="9906"/>
                  </a:lnTo>
                  <a:lnTo>
                    <a:pt x="1296631" y="36410"/>
                  </a:lnTo>
                  <a:lnTo>
                    <a:pt x="127" y="886460"/>
                  </a:lnTo>
                  <a:lnTo>
                    <a:pt x="3479" y="891641"/>
                  </a:lnTo>
                  <a:lnTo>
                    <a:pt x="0" y="896874"/>
                  </a:lnTo>
                  <a:lnTo>
                    <a:pt x="1308989" y="1775383"/>
                  </a:lnTo>
                  <a:lnTo>
                    <a:pt x="1291336" y="1801749"/>
                  </a:lnTo>
                  <a:lnTo>
                    <a:pt x="1375791" y="1812544"/>
                  </a:lnTo>
                  <a:close/>
                </a:path>
              </a:pathLst>
            </a:custGeom>
            <a:solidFill>
              <a:srgbClr val="0082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8547" y="2652134"/>
            <a:ext cx="504712" cy="64236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415920" y="2478786"/>
            <a:ext cx="6629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Chair</a:t>
            </a:r>
            <a:r>
              <a:rPr sz="800" b="1" spc="-3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3B4053"/>
                </a:solidFill>
                <a:latin typeface="Calibri"/>
                <a:cs typeface="Calibri"/>
              </a:rPr>
              <a:t>Blueprint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1507" y="16001"/>
            <a:ext cx="209486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29" dirty="0">
                <a:solidFill>
                  <a:srgbClr val="006FC0"/>
                </a:solidFill>
              </a:rPr>
              <a:t> </a:t>
            </a:r>
            <a:r>
              <a:rPr sz="2600" spc="-305" dirty="0">
                <a:solidFill>
                  <a:srgbClr val="006FC0"/>
                </a:solidFill>
              </a:rPr>
              <a:t>Blueprints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120" y="1008888"/>
            <a:ext cx="4878324" cy="27614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67411" y="4066743"/>
            <a:ext cx="6605905" cy="762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deploy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replaceable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meet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specific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requirements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standards.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easier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make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environments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always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line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company's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rules.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9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much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faster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start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scratch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time.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455" y="1266444"/>
            <a:ext cx="1217676" cy="1633727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1507" y="16001"/>
            <a:ext cx="209486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29" dirty="0">
                <a:solidFill>
                  <a:srgbClr val="006FC0"/>
                </a:solidFill>
              </a:rPr>
              <a:t> </a:t>
            </a:r>
            <a:r>
              <a:rPr sz="2600" spc="-305" dirty="0">
                <a:solidFill>
                  <a:srgbClr val="006FC0"/>
                </a:solidFill>
              </a:rPr>
              <a:t>Blueprints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23520" y="948309"/>
            <a:ext cx="7983220" cy="342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make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it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easier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large-scale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putting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together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environment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artifacts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blueprint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definition.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component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blueprint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definition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known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artifact.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Role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assignments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assignments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Manager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templates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Fast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without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manual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error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Blueprint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assigned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level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5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"/>
              </a:spcBef>
              <a:buSzPct val="90000"/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fine-tune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through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versioning.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9080" y="2097511"/>
            <a:ext cx="1547896" cy="1488775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7375" y="326262"/>
            <a:ext cx="19843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Role-based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0275" y="896239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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0275" y="605154"/>
            <a:ext cx="2921635" cy="456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Who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994"/>
              </a:spcBef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Principle,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Roles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Scope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27375" y="1734692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7375" y="1164462"/>
            <a:ext cx="4504690" cy="735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Locks</a:t>
            </a:r>
            <a:endParaRPr sz="1000">
              <a:latin typeface="Trebuchet MS"/>
              <a:cs typeface="Trebuchet MS"/>
            </a:endParaRPr>
          </a:p>
          <a:p>
            <a:pPr marL="393700" marR="5080" lvl="1" indent="-38100">
              <a:lnSpc>
                <a:spcPct val="183000"/>
              </a:lnSpc>
              <a:buSzPct val="90000"/>
              <a:buFont typeface="Wingdings"/>
              <a:buChar char=""/>
              <a:tabLst>
                <a:tab pos="52832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Help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prevent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accidental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delete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update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Tags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27375" y="2002916"/>
            <a:ext cx="3378835" cy="456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17272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"/>
              <a:tabLst>
                <a:tab pos="52832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Name-value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pairs,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classify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94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27375" y="2561081"/>
            <a:ext cx="5924550" cy="1753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66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"/>
              <a:tabLst>
                <a:tab pos="735965" algn="l"/>
                <a:tab pos="7366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restrict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audit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10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Blueprints</a:t>
            </a:r>
            <a:endParaRPr sz="1000">
              <a:latin typeface="Trebuchet MS"/>
              <a:cs typeface="Trebuchet MS"/>
            </a:endParaRPr>
          </a:p>
          <a:p>
            <a:pPr marL="736600" marR="5080" lvl="1" indent="-381000">
              <a:lnSpc>
                <a:spcPct val="150000"/>
              </a:lnSpc>
              <a:spcBef>
                <a:spcPts val="395"/>
              </a:spcBef>
              <a:buSzPct val="90000"/>
              <a:buFont typeface="Wingdings"/>
              <a:buChar char=""/>
              <a:tabLst>
                <a:tab pos="735965" algn="l"/>
                <a:tab pos="7366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Large-scale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across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subscriptions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putting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together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environment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artifacts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blueprint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definition.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994"/>
              </a:spcBef>
              <a:buSzPct val="90000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Adoption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Framework</a:t>
            </a:r>
            <a:endParaRPr sz="1000">
              <a:latin typeface="Trebuchet MS"/>
              <a:cs typeface="Trebuchet MS"/>
            </a:endParaRPr>
          </a:p>
          <a:p>
            <a:pPr marL="736600" marR="252729" lvl="1" indent="-381000">
              <a:lnSpc>
                <a:spcPct val="150000"/>
              </a:lnSpc>
              <a:spcBef>
                <a:spcPts val="409"/>
              </a:spcBef>
              <a:buSzPct val="90000"/>
              <a:buFont typeface="Wingdings"/>
              <a:buChar char=""/>
              <a:tabLst>
                <a:tab pos="735965" algn="l"/>
                <a:tab pos="7366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tools,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best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practices,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guidelines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documentation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help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companies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migration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journey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7184" y="2790571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52494" y="2552826"/>
            <a:ext cx="1158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Portal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2494" y="2920110"/>
            <a:ext cx="24809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PowerShell,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CLI,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Shell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2494" y="3288919"/>
            <a:ext cx="2357755" cy="913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Manager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(ARM)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Mobile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Arc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92138" y="1999462"/>
            <a:ext cx="102235" cy="2708275"/>
            <a:chOff x="3192138" y="1999462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2138" y="1999462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45358" y="2009393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0829" y="698651"/>
            <a:ext cx="8087995" cy="1114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 marR="5080" indent="-381000">
              <a:lnSpc>
                <a:spcPct val="150500"/>
              </a:lnSpc>
              <a:spcBef>
                <a:spcPts val="9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Administrators,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developers,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managers</a:t>
            </a:r>
            <a:r>
              <a:rPr sz="105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may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interface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environment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0" dirty="0">
                <a:solidFill>
                  <a:srgbClr val="006FC0"/>
                </a:solidFill>
                <a:latin typeface="Trebuchet MS"/>
                <a:cs typeface="Trebuchet MS"/>
              </a:rPr>
              <a:t>utilizing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tools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1050" spc="-3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things</a:t>
            </a:r>
            <a:r>
              <a:rPr sz="1050" spc="-9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-25" dirty="0">
                <a:solidFill>
                  <a:srgbClr val="006FC0"/>
                </a:solidFill>
                <a:latin typeface="Trebuchet MS"/>
                <a:cs typeface="Trebuchet MS"/>
              </a:rPr>
              <a:t>like:</a:t>
            </a:r>
            <a:endParaRPr sz="1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Wingdings"/>
              <a:buChar char=""/>
            </a:pPr>
            <a:endParaRPr sz="95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buSzPct val="85714"/>
              <a:buFont typeface="Wingdings"/>
              <a:buChar char=""/>
              <a:tabLst>
                <a:tab pos="850265" algn="l"/>
                <a:tab pos="851535" algn="l"/>
              </a:tabLst>
            </a:pP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Several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dozens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hundreds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50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may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deployed</a:t>
            </a:r>
            <a:r>
              <a:rPr sz="105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006FC0"/>
                </a:solidFill>
                <a:latin typeface="Trebuchet MS"/>
                <a:cs typeface="Trebuchet MS"/>
              </a:rPr>
              <a:t>once.</a:t>
            </a:r>
            <a:endParaRPr sz="105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Wingdings"/>
              <a:buChar char=""/>
            </a:pPr>
            <a:endParaRPr sz="95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buSzPct val="85714"/>
              <a:buFont typeface="Wingdings"/>
              <a:buChar char=""/>
              <a:tabLst>
                <a:tab pos="850265" algn="l"/>
                <a:tab pos="851535" algn="l"/>
              </a:tabLst>
            </a:pP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Individual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may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programmatically</a:t>
            </a:r>
            <a:r>
              <a:rPr sz="105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configured.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42384" y="242062"/>
            <a:ext cx="170116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75" dirty="0">
                <a:solidFill>
                  <a:srgbClr val="006FC0"/>
                </a:solidFill>
              </a:rPr>
              <a:t>Management</a:t>
            </a:r>
            <a:r>
              <a:rPr sz="2000" spc="175" dirty="0">
                <a:solidFill>
                  <a:srgbClr val="006FC0"/>
                </a:solidFill>
              </a:rPr>
              <a:t> </a:t>
            </a:r>
            <a:r>
              <a:rPr sz="2000" spc="-340" dirty="0">
                <a:solidFill>
                  <a:srgbClr val="006FC0"/>
                </a:solidFill>
              </a:rPr>
              <a:t>Tools</a:t>
            </a:r>
            <a:endParaRPr sz="2000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3340" algn="ctr">
              <a:lnSpc>
                <a:spcPct val="100000"/>
              </a:lnSpc>
              <a:spcBef>
                <a:spcPts val="1660"/>
              </a:spcBef>
            </a:pPr>
            <a:r>
              <a:rPr spc="-155" dirty="0"/>
              <a:t>Azure</a:t>
            </a:r>
            <a:r>
              <a:rPr spc="-114" dirty="0"/>
              <a:t> </a:t>
            </a:r>
            <a:r>
              <a:rPr spc="-195" dirty="0"/>
              <a:t>Portal</a:t>
            </a:r>
          </a:p>
          <a:p>
            <a:pPr marL="53340" algn="ctr">
              <a:lnSpc>
                <a:spcPct val="100000"/>
              </a:lnSpc>
              <a:spcBef>
                <a:spcPts val="520"/>
              </a:spcBef>
            </a:pPr>
            <a:r>
              <a:rPr sz="1200" b="0" spc="-120" dirty="0">
                <a:latin typeface="Verdana"/>
                <a:cs typeface="Verdana"/>
              </a:rPr>
              <a:t>One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s</a:t>
            </a:r>
            <a:r>
              <a:rPr sz="1200" b="0" spc="-85" dirty="0">
                <a:latin typeface="Verdana"/>
                <a:cs typeface="Verdana"/>
              </a:rPr>
              <a:t>t</a:t>
            </a:r>
            <a:r>
              <a:rPr sz="1200" b="0" spc="-90" dirty="0">
                <a:latin typeface="Verdana"/>
                <a:cs typeface="Verdana"/>
              </a:rPr>
              <a:t>op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sh</a:t>
            </a:r>
            <a:r>
              <a:rPr sz="1200" b="0" spc="-90" dirty="0">
                <a:latin typeface="Verdana"/>
                <a:cs typeface="Verdana"/>
              </a:rPr>
              <a:t>op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50" dirty="0">
                <a:latin typeface="Verdana"/>
                <a:cs typeface="Verdana"/>
              </a:rPr>
              <a:t>–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60" dirty="0">
                <a:latin typeface="Verdana"/>
                <a:cs typeface="Verdana"/>
              </a:rPr>
              <a:t>Si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75" dirty="0">
                <a:latin typeface="Verdana"/>
                <a:cs typeface="Verdana"/>
              </a:rPr>
              <a:t>gle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portal,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single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45" dirty="0">
                <a:latin typeface="Verdana"/>
                <a:cs typeface="Verdana"/>
              </a:rPr>
              <a:t>l</a:t>
            </a:r>
            <a:r>
              <a:rPr sz="1200" b="0" spc="-70" dirty="0">
                <a:latin typeface="Verdana"/>
                <a:cs typeface="Verdana"/>
              </a:rPr>
              <a:t>ogi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for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</a:t>
            </a:r>
            <a:r>
              <a:rPr sz="1200" b="0" spc="-45" dirty="0">
                <a:latin typeface="Verdana"/>
                <a:cs typeface="Verdana"/>
              </a:rPr>
              <a:t>ll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y</a:t>
            </a:r>
            <a:r>
              <a:rPr sz="1200" b="0" spc="-85" dirty="0">
                <a:latin typeface="Verdana"/>
                <a:cs typeface="Verdana"/>
              </a:rPr>
              <a:t>our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60" dirty="0">
                <a:latin typeface="Verdana"/>
                <a:cs typeface="Verdana"/>
              </a:rPr>
              <a:t>Az</a:t>
            </a:r>
            <a:r>
              <a:rPr sz="1200" b="0" spc="-90" dirty="0">
                <a:latin typeface="Verdana"/>
                <a:cs typeface="Verdana"/>
              </a:rPr>
              <a:t>ure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assets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8875" y="16001"/>
            <a:ext cx="15405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35" dirty="0">
                <a:solidFill>
                  <a:srgbClr val="006FC0"/>
                </a:solidFill>
              </a:rPr>
              <a:t> </a:t>
            </a:r>
            <a:r>
              <a:rPr sz="2600" spc="-380" dirty="0">
                <a:solidFill>
                  <a:srgbClr val="006FC0"/>
                </a:solidFill>
              </a:rPr>
              <a:t>Portal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7832" y="891921"/>
            <a:ext cx="7581265" cy="315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Web-based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interface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almost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features.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See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services,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ones,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configure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them,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see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reports</a:t>
            </a:r>
            <a:endParaRPr sz="1000">
              <a:latin typeface="Trebuchet MS"/>
              <a:cs typeface="Trebuchet MS"/>
            </a:endParaRPr>
          </a:p>
          <a:p>
            <a:pPr marL="12700" marR="5401945">
              <a:lnSpc>
                <a:spcPct val="225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Si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12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ll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et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s  </a:t>
            </a:r>
            <a:r>
              <a:rPr sz="1000" b="1" spc="13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9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-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-4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b="1" spc="4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5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000" b="1" spc="-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000" b="1" spc="-3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re</a:t>
            </a:r>
            <a:r>
              <a:rPr sz="1000" b="1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?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Occasionally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administrative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tasks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performed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portal.</a:t>
            </a:r>
            <a:endParaRPr sz="10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spcBef>
                <a:spcPts val="9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visual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interface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reporting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makes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sense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you're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just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occasionally.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b="1" spc="13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9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-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-4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b="1" spc="4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b="1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5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000" b="1" spc="-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50" dirty="0">
                <a:solidFill>
                  <a:srgbClr val="006FC0"/>
                </a:solidFill>
                <a:latin typeface="Trebuchet MS"/>
                <a:cs typeface="Trebuchet MS"/>
              </a:rPr>
              <a:t>rr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?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routine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setup,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teardown,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connected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2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scripts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Powershell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CLI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1828" y="3966971"/>
            <a:ext cx="3358896" cy="970788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200" dirty="0"/>
              <a:t>P</a:t>
            </a:r>
            <a:r>
              <a:rPr spc="-185" dirty="0"/>
              <a:t>o</a:t>
            </a:r>
            <a:r>
              <a:rPr spc="-235" dirty="0"/>
              <a:t>werSh</a:t>
            </a:r>
            <a:r>
              <a:rPr spc="-245" dirty="0"/>
              <a:t>e</a:t>
            </a:r>
            <a:r>
              <a:rPr spc="-15" dirty="0"/>
              <a:t>l</a:t>
            </a:r>
            <a:r>
              <a:rPr spc="-280" dirty="0"/>
              <a:t>l,</a:t>
            </a:r>
            <a:r>
              <a:rPr spc="-100" dirty="0"/>
              <a:t> </a:t>
            </a:r>
            <a:r>
              <a:rPr spc="10" dirty="0"/>
              <a:t>C</a:t>
            </a:r>
            <a:r>
              <a:rPr spc="-204" dirty="0"/>
              <a:t>L</a:t>
            </a:r>
            <a:r>
              <a:rPr spc="-260" dirty="0"/>
              <a:t>I</a:t>
            </a:r>
            <a:r>
              <a:rPr spc="-335" dirty="0"/>
              <a:t>,</a:t>
            </a:r>
            <a:r>
              <a:rPr spc="-85" dirty="0"/>
              <a:t> </a:t>
            </a:r>
            <a:r>
              <a:rPr spc="10" dirty="0"/>
              <a:t>C</a:t>
            </a:r>
            <a:r>
              <a:rPr spc="-15" dirty="0"/>
              <a:t>l</a:t>
            </a:r>
            <a:r>
              <a:rPr spc="-210" dirty="0"/>
              <a:t>o</a:t>
            </a:r>
            <a:r>
              <a:rPr spc="-200" dirty="0"/>
              <a:t>u</a:t>
            </a:r>
            <a:r>
              <a:rPr spc="-225" dirty="0"/>
              <a:t>d</a:t>
            </a:r>
            <a:r>
              <a:rPr spc="-95" dirty="0"/>
              <a:t> </a:t>
            </a:r>
            <a:r>
              <a:rPr spc="-60" dirty="0"/>
              <a:t>S</a:t>
            </a:r>
            <a:r>
              <a:rPr spc="-160" dirty="0"/>
              <a:t>h</a:t>
            </a:r>
            <a:r>
              <a:rPr spc="-409" dirty="0"/>
              <a:t>e</a:t>
            </a:r>
            <a:r>
              <a:rPr spc="-20" dirty="0"/>
              <a:t>ll</a:t>
            </a:r>
          </a:p>
          <a:p>
            <a:pPr marL="53975" algn="ctr">
              <a:lnSpc>
                <a:spcPct val="100000"/>
              </a:lnSpc>
              <a:spcBef>
                <a:spcPts val="520"/>
              </a:spcBef>
            </a:pPr>
            <a:r>
              <a:rPr sz="1200" b="0" spc="-100" dirty="0">
                <a:latin typeface="Verdana"/>
                <a:cs typeface="Verdana"/>
              </a:rPr>
              <a:t>command-line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tools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that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enable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you</a:t>
            </a:r>
            <a:r>
              <a:rPr sz="1200" b="0" spc="-100" dirty="0">
                <a:latin typeface="Verdana"/>
                <a:cs typeface="Verdana"/>
              </a:rPr>
              <a:t> to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create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and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110" dirty="0">
                <a:latin typeface="Verdana"/>
                <a:cs typeface="Verdana"/>
              </a:rPr>
              <a:t>manage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Azure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resources.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5053" y="753617"/>
            <a:ext cx="17697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10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es</a:t>
            </a:r>
            <a:r>
              <a:rPr sz="10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b="1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6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32507" y="1236725"/>
            <a:ext cx="704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2507" y="906932"/>
            <a:ext cx="3372485" cy="50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8000"/>
              </a:lnSpc>
              <a:spcBef>
                <a:spcPts val="100"/>
              </a:spcBef>
              <a:buFont typeface="Calibri"/>
              <a:buChar char="▪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Charged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diskspace,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CPU,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memory,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bandwidth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Minimize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minimizing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5053" y="1553972"/>
            <a:ext cx="7065009" cy="1613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10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ee</a:t>
            </a: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00" b="1" spc="4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13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45" dirty="0">
                <a:solidFill>
                  <a:srgbClr val="006FC0"/>
                </a:solidFill>
                <a:latin typeface="Trebuchet MS"/>
                <a:cs typeface="Trebuchet MS"/>
              </a:rPr>
              <a:t>q</a:t>
            </a: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b="1" spc="-4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1000" b="1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00" b="1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05"/>
              </a:spcBef>
              <a:buFont typeface="Calibri"/>
              <a:buChar char="▪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demand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fluctuate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endParaRPr sz="10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700"/>
              </a:spcBef>
              <a:buFont typeface="Courier New"/>
              <a:buChar char="o"/>
              <a:tabLst>
                <a:tab pos="1308100" algn="l"/>
                <a:tab pos="1308735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Particular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day</a:t>
            </a:r>
            <a:endParaRPr sz="10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1308100" algn="l"/>
                <a:tab pos="13087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day</a:t>
            </a:r>
            <a:endParaRPr sz="10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710"/>
              </a:spcBef>
              <a:buFont typeface="Courier New"/>
              <a:buChar char="o"/>
              <a:tabLst>
                <a:tab pos="1308100" algn="l"/>
                <a:tab pos="1308735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Increase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popularity</a:t>
            </a:r>
            <a:endParaRPr sz="10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spcBef>
                <a:spcPts val="15"/>
              </a:spcBef>
              <a:buClr>
                <a:srgbClr val="006FC0"/>
              </a:buClr>
              <a:buFont typeface="Courier New"/>
              <a:buChar char="o"/>
            </a:pPr>
            <a:endParaRPr sz="11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Scalable</a:t>
            </a:r>
            <a:r>
              <a:rPr sz="10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architectures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ability</a:t>
            </a:r>
            <a:r>
              <a:rPr sz="1000" u="sng" spc="-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sz="1000" u="sng" spc="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to</a:t>
            </a:r>
            <a:r>
              <a:rPr sz="1000" u="sng" spc="-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sz="1000" u="sng" spc="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grow</a:t>
            </a:r>
            <a:r>
              <a:rPr sz="1000" u="sng" spc="-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sz="1000" u="sng" spc="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your</a:t>
            </a:r>
            <a:r>
              <a:rPr sz="1000" u="sng" spc="-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sz="1000" u="sng" spc="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environment</a:t>
            </a:r>
            <a:r>
              <a:rPr sz="1000" u="sng" spc="-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needed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(increase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number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users,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throughput)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2507" y="3472941"/>
            <a:ext cx="704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2507" y="3230625"/>
            <a:ext cx="482600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Calibri"/>
              <a:buChar char="▪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Example: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Workload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increased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business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expanded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period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710"/>
              </a:spcBef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Scalability: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850265" algn="l"/>
                <a:tab pos="8509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Vertical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95"/>
              </a:spcBef>
              <a:buFont typeface="Courier New"/>
              <a:buChar char="o"/>
              <a:tabLst>
                <a:tab pos="850265" algn="l"/>
                <a:tab pos="8509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Horizontal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25646" y="67818"/>
            <a:ext cx="10966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70" dirty="0">
                <a:solidFill>
                  <a:srgbClr val="006FC0"/>
                </a:solidFill>
              </a:rPr>
              <a:t>Scalability</a:t>
            </a:r>
            <a:endParaRPr sz="2600"/>
          </a:p>
        </p:txBody>
      </p:sp>
      <p:grpSp>
        <p:nvGrpSpPr>
          <p:cNvPr id="9" name="object 9"/>
          <p:cNvGrpSpPr/>
          <p:nvPr/>
        </p:nvGrpSpPr>
        <p:grpSpPr>
          <a:xfrm>
            <a:off x="3131629" y="396954"/>
            <a:ext cx="3359785" cy="83185"/>
            <a:chOff x="3131629" y="396954"/>
            <a:chExt cx="3359785" cy="83185"/>
          </a:xfrm>
        </p:grpSpPr>
        <p:sp>
          <p:nvSpPr>
            <p:cNvPr id="10" name="object 10"/>
            <p:cNvSpPr/>
            <p:nvPr/>
          </p:nvSpPr>
          <p:spPr>
            <a:xfrm>
              <a:off x="3215640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08604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36392" y="449580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-11937" y="0"/>
            <a:ext cx="1374140" cy="5168900"/>
            <a:chOff x="-11937" y="0"/>
            <a:chExt cx="1374140" cy="5168900"/>
          </a:xfrm>
        </p:grpSpPr>
        <p:sp>
          <p:nvSpPr>
            <p:cNvPr id="14" name="object 14"/>
            <p:cNvSpPr/>
            <p:nvPr/>
          </p:nvSpPr>
          <p:spPr>
            <a:xfrm>
              <a:off x="762" y="761"/>
              <a:ext cx="1348740" cy="5143500"/>
            </a:xfrm>
            <a:custGeom>
              <a:avLst/>
              <a:gdLst/>
              <a:ahLst/>
              <a:cxnLst/>
              <a:rect l="l" t="t" r="r" b="b"/>
              <a:pathLst>
                <a:path w="1348740" h="5143500">
                  <a:moveTo>
                    <a:pt x="134874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1348740" y="5143500"/>
                  </a:lnTo>
                  <a:lnTo>
                    <a:pt x="1348740" y="0"/>
                  </a:lnTo>
                  <a:close/>
                </a:path>
              </a:pathLst>
            </a:custGeom>
            <a:solidFill>
              <a:srgbClr val="006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2" y="761"/>
              <a:ext cx="1348740" cy="5143500"/>
            </a:xfrm>
            <a:custGeom>
              <a:avLst/>
              <a:gdLst/>
              <a:ahLst/>
              <a:cxnLst/>
              <a:rect l="l" t="t" r="r" b="b"/>
              <a:pathLst>
                <a:path w="1348740" h="5143500">
                  <a:moveTo>
                    <a:pt x="0" y="5143500"/>
                  </a:moveTo>
                  <a:lnTo>
                    <a:pt x="1348740" y="5143500"/>
                  </a:lnTo>
                  <a:lnTo>
                    <a:pt x="1348740" y="0"/>
                  </a:lnTo>
                  <a:lnTo>
                    <a:pt x="0" y="0"/>
                  </a:lnTo>
                  <a:lnTo>
                    <a:pt x="0" y="5143500"/>
                  </a:lnTo>
                  <a:close/>
                </a:path>
              </a:pathLst>
            </a:custGeom>
            <a:ln w="25400">
              <a:solidFill>
                <a:srgbClr val="3B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87" y="2351532"/>
              <a:ext cx="632460" cy="656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675" y="16001"/>
            <a:ext cx="39789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25" dirty="0">
                <a:solidFill>
                  <a:srgbClr val="006FC0"/>
                </a:solidFill>
              </a:rPr>
              <a:t>P</a:t>
            </a:r>
            <a:r>
              <a:rPr sz="2600" spc="-565" dirty="0">
                <a:solidFill>
                  <a:srgbClr val="006FC0"/>
                </a:solidFill>
              </a:rPr>
              <a:t>o</a:t>
            </a:r>
            <a:r>
              <a:rPr sz="2600" spc="-790" dirty="0">
                <a:solidFill>
                  <a:srgbClr val="006FC0"/>
                </a:solidFill>
              </a:rPr>
              <a:t>w</a:t>
            </a:r>
            <a:r>
              <a:rPr sz="2600" spc="-325" dirty="0">
                <a:solidFill>
                  <a:srgbClr val="006FC0"/>
                </a:solidFill>
              </a:rPr>
              <a:t>e</a:t>
            </a:r>
            <a:r>
              <a:rPr sz="2600" spc="-95" dirty="0">
                <a:solidFill>
                  <a:srgbClr val="006FC0"/>
                </a:solidFill>
              </a:rPr>
              <a:t>r</a:t>
            </a:r>
            <a:r>
              <a:rPr sz="2600" spc="45" dirty="0">
                <a:solidFill>
                  <a:srgbClr val="006FC0"/>
                </a:solidFill>
              </a:rPr>
              <a:t>S</a:t>
            </a:r>
            <a:r>
              <a:rPr sz="2600" spc="-360" dirty="0">
                <a:solidFill>
                  <a:srgbClr val="006FC0"/>
                </a:solidFill>
              </a:rPr>
              <a:t>h</a:t>
            </a:r>
            <a:r>
              <a:rPr sz="2600" spc="-325" dirty="0">
                <a:solidFill>
                  <a:srgbClr val="006FC0"/>
                </a:solidFill>
              </a:rPr>
              <a:t>e</a:t>
            </a:r>
            <a:r>
              <a:rPr sz="2600" spc="-420" dirty="0">
                <a:solidFill>
                  <a:srgbClr val="006FC0"/>
                </a:solidFill>
              </a:rPr>
              <a:t>l</a:t>
            </a:r>
            <a:r>
              <a:rPr sz="2600" spc="-409" dirty="0">
                <a:solidFill>
                  <a:srgbClr val="006FC0"/>
                </a:solidFill>
              </a:rPr>
              <a:t>l</a:t>
            </a:r>
            <a:r>
              <a:rPr sz="2600" spc="320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vs</a:t>
            </a:r>
            <a:r>
              <a:rPr sz="2600" spc="340" dirty="0">
                <a:solidFill>
                  <a:srgbClr val="006FC0"/>
                </a:solidFill>
              </a:rPr>
              <a:t> </a:t>
            </a: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60" dirty="0">
                <a:solidFill>
                  <a:srgbClr val="006FC0"/>
                </a:solidFill>
              </a:rPr>
              <a:t>L</a:t>
            </a:r>
            <a:r>
              <a:rPr sz="2600" spc="-325" dirty="0">
                <a:solidFill>
                  <a:srgbClr val="006FC0"/>
                </a:solidFill>
              </a:rPr>
              <a:t>I</a:t>
            </a:r>
            <a:r>
              <a:rPr sz="2600" spc="340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vs</a:t>
            </a:r>
            <a:r>
              <a:rPr sz="2600" spc="340" dirty="0">
                <a:solidFill>
                  <a:srgbClr val="006FC0"/>
                </a:solidFill>
              </a:rPr>
              <a:t> </a:t>
            </a: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20" dirty="0">
                <a:solidFill>
                  <a:srgbClr val="006FC0"/>
                </a:solidFill>
              </a:rPr>
              <a:t> </a:t>
            </a:r>
            <a:r>
              <a:rPr sz="2600" spc="55" dirty="0">
                <a:solidFill>
                  <a:srgbClr val="006FC0"/>
                </a:solidFill>
              </a:rPr>
              <a:t>S</a:t>
            </a:r>
            <a:r>
              <a:rPr sz="2600" spc="-350" dirty="0">
                <a:solidFill>
                  <a:srgbClr val="006FC0"/>
                </a:solidFill>
              </a:rPr>
              <a:t>h</a:t>
            </a:r>
            <a:r>
              <a:rPr sz="2600" spc="-315" dirty="0">
                <a:solidFill>
                  <a:srgbClr val="006FC0"/>
                </a:solidFill>
              </a:rPr>
              <a:t>e</a:t>
            </a:r>
            <a:r>
              <a:rPr sz="2600" spc="-420" dirty="0">
                <a:solidFill>
                  <a:srgbClr val="006FC0"/>
                </a:solidFill>
              </a:rPr>
              <a:t>l</a:t>
            </a:r>
            <a:r>
              <a:rPr sz="2600" spc="-409" dirty="0">
                <a:solidFill>
                  <a:srgbClr val="006FC0"/>
                </a:solidFill>
              </a:rPr>
              <a:t>l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00329" y="819150"/>
            <a:ext cx="3382645" cy="77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She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ll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x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cu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comm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ands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cal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0" dirty="0">
                <a:solidFill>
                  <a:srgbClr val="006FC0"/>
                </a:solidFill>
                <a:latin typeface="Trebuchet MS"/>
                <a:cs typeface="Trebuchet MS"/>
              </a:rPr>
              <a:t>Cm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Commands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call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Rest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0" dirty="0">
                <a:solidFill>
                  <a:srgbClr val="006FC0"/>
                </a:solidFill>
                <a:latin typeface="Trebuchet MS"/>
                <a:cs typeface="Trebuchet MS"/>
              </a:rPr>
              <a:t>API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perform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every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possible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task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329" y="2355850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329" y="1741423"/>
            <a:ext cx="5845175" cy="77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Cmdlets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executed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independently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combined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into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script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Script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makes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process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repeatable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automatable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5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routine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setup,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teardown,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connected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329" y="2663698"/>
            <a:ext cx="25069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Windows,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Linux,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Mac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329" y="2971545"/>
            <a:ext cx="4061460" cy="139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PowerShell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platform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well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900" b="1" spc="8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b="1" spc="5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b="1" spc="1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spc="-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b="1" spc="30" dirty="0">
                <a:solidFill>
                  <a:srgbClr val="006FC0"/>
                </a:solidFill>
                <a:latin typeface="Trebuchet MS"/>
                <a:cs typeface="Trebuchet MS"/>
              </a:rPr>
              <a:t>Sh</a:t>
            </a:r>
            <a:r>
              <a:rPr sz="900" b="1" spc="2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b="1" spc="-45" dirty="0">
                <a:solidFill>
                  <a:srgbClr val="006FC0"/>
                </a:solidFill>
                <a:latin typeface="Trebuchet MS"/>
                <a:cs typeface="Trebuchet MS"/>
              </a:rPr>
              <a:t>ll</a:t>
            </a:r>
            <a:r>
              <a:rPr sz="9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1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b="1" spc="4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b="1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7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b="1" spc="2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b="1" spc="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Primary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difference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syntax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administrators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prefer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PowerShell.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Linux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administrators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prefer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CLI,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similar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Bash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scripting.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5379" y="3761328"/>
            <a:ext cx="3874008" cy="8837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637031"/>
            <a:ext cx="1844040" cy="10866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6520" y="2122932"/>
            <a:ext cx="1905000" cy="97535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039736" y="1735963"/>
            <a:ext cx="720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PowerShell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95768" y="3097148"/>
            <a:ext cx="2089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CLI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0171" y="16001"/>
            <a:ext cx="21380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640" dirty="0">
                <a:solidFill>
                  <a:srgbClr val="006FC0"/>
                </a:solidFill>
              </a:rPr>
              <a:t>A</a:t>
            </a:r>
            <a:r>
              <a:rPr sz="2600" spc="220" dirty="0">
                <a:solidFill>
                  <a:srgbClr val="006FC0"/>
                </a:solidFill>
              </a:rPr>
              <a:t>z</a:t>
            </a:r>
            <a:r>
              <a:rPr sz="2600" spc="-545" dirty="0">
                <a:solidFill>
                  <a:srgbClr val="006FC0"/>
                </a:solidFill>
              </a:rPr>
              <a:t>u</a:t>
            </a:r>
            <a:r>
              <a:rPr sz="2600" spc="-105" dirty="0">
                <a:solidFill>
                  <a:srgbClr val="006FC0"/>
                </a:solidFill>
              </a:rPr>
              <a:t>r</a:t>
            </a:r>
            <a:r>
              <a:rPr sz="2600" spc="-295" dirty="0">
                <a:solidFill>
                  <a:srgbClr val="006FC0"/>
                </a:solidFill>
              </a:rPr>
              <a:t>e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55" dirty="0">
                <a:solidFill>
                  <a:srgbClr val="006FC0"/>
                </a:solidFill>
              </a:rPr>
              <a:t>S</a:t>
            </a:r>
            <a:r>
              <a:rPr sz="2600" spc="-350" dirty="0">
                <a:solidFill>
                  <a:srgbClr val="006FC0"/>
                </a:solidFill>
              </a:rPr>
              <a:t>h</a:t>
            </a:r>
            <a:r>
              <a:rPr sz="2600" spc="-315" dirty="0">
                <a:solidFill>
                  <a:srgbClr val="006FC0"/>
                </a:solidFill>
              </a:rPr>
              <a:t>e</a:t>
            </a:r>
            <a:r>
              <a:rPr sz="2600" spc="-409" dirty="0">
                <a:solidFill>
                  <a:srgbClr val="006FC0"/>
                </a:solidFill>
              </a:rPr>
              <a:t>ll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4939" y="791083"/>
            <a:ext cx="4696460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interactive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shell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runs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browser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(Access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Portal)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Pre-installed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configured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tools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interpreters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modules.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Language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support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Node.js,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.Net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python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Supports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both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PowerShell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CLI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(bash)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Dedicated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persist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sessions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11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425" y="2463467"/>
            <a:ext cx="5121939" cy="1399878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9219" y="50749"/>
            <a:ext cx="5180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5" dirty="0">
                <a:solidFill>
                  <a:srgbClr val="006FC0"/>
                </a:solidFill>
              </a:rPr>
              <a:t>When</a:t>
            </a:r>
            <a:r>
              <a:rPr sz="2400" spc="275" dirty="0">
                <a:solidFill>
                  <a:srgbClr val="006FC0"/>
                </a:solidFill>
              </a:rPr>
              <a:t> </a:t>
            </a:r>
            <a:r>
              <a:rPr sz="2400" spc="-320" dirty="0">
                <a:solidFill>
                  <a:srgbClr val="006FC0"/>
                </a:solidFill>
              </a:rPr>
              <a:t>PowerShell</a:t>
            </a:r>
            <a:r>
              <a:rPr sz="2400" spc="295" dirty="0">
                <a:solidFill>
                  <a:srgbClr val="006FC0"/>
                </a:solidFill>
              </a:rPr>
              <a:t> </a:t>
            </a:r>
            <a:r>
              <a:rPr sz="2400" spc="-400" dirty="0">
                <a:solidFill>
                  <a:srgbClr val="006FC0"/>
                </a:solidFill>
              </a:rPr>
              <a:t>or</a:t>
            </a:r>
            <a:r>
              <a:rPr sz="2400" spc="305" dirty="0">
                <a:solidFill>
                  <a:srgbClr val="006FC0"/>
                </a:solidFill>
              </a:rPr>
              <a:t> </a:t>
            </a:r>
            <a:r>
              <a:rPr sz="2400" spc="-220" dirty="0">
                <a:solidFill>
                  <a:srgbClr val="006FC0"/>
                </a:solidFill>
              </a:rPr>
              <a:t>CLI</a:t>
            </a:r>
            <a:r>
              <a:rPr sz="2400" spc="295" dirty="0">
                <a:solidFill>
                  <a:srgbClr val="006FC0"/>
                </a:solidFill>
              </a:rPr>
              <a:t> </a:t>
            </a:r>
            <a:r>
              <a:rPr sz="2400" spc="-254" dirty="0">
                <a:solidFill>
                  <a:srgbClr val="006FC0"/>
                </a:solidFill>
              </a:rPr>
              <a:t>are</a:t>
            </a:r>
            <a:r>
              <a:rPr sz="2400" spc="280" dirty="0">
                <a:solidFill>
                  <a:srgbClr val="006FC0"/>
                </a:solidFill>
              </a:rPr>
              <a:t> </a:t>
            </a:r>
            <a:r>
              <a:rPr sz="2400" spc="-430" dirty="0">
                <a:solidFill>
                  <a:srgbClr val="006FC0"/>
                </a:solidFill>
              </a:rPr>
              <a:t>not</a:t>
            </a:r>
            <a:r>
              <a:rPr sz="2400" spc="285" dirty="0">
                <a:solidFill>
                  <a:srgbClr val="006FC0"/>
                </a:solidFill>
              </a:rPr>
              <a:t> </a:t>
            </a:r>
            <a:r>
              <a:rPr sz="2400" spc="-210" dirty="0">
                <a:solidFill>
                  <a:srgbClr val="006FC0"/>
                </a:solidFill>
              </a:rPr>
              <a:t>preferred?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4939" y="1030351"/>
            <a:ext cx="7491095" cy="64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deployment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entire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infrastructure,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might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contain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dozens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hundreds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resources,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imperative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code.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9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validation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step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ensures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created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proper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7C5503"/>
                </a:solidFill>
                <a:latin typeface="Trebuchet MS"/>
                <a:cs typeface="Trebuchet MS"/>
              </a:rPr>
              <a:t>order</a:t>
            </a:r>
            <a:r>
              <a:rPr sz="900" spc="-1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7C5503"/>
                </a:solidFill>
                <a:latin typeface="Trebuchet MS"/>
                <a:cs typeface="Trebuchet MS"/>
              </a:rPr>
              <a:t>based</a:t>
            </a:r>
            <a:r>
              <a:rPr sz="900" spc="-3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7C5503"/>
                </a:solidFill>
                <a:latin typeface="Trebuchet MS"/>
                <a:cs typeface="Trebuchet MS"/>
              </a:rPr>
              <a:t>on</a:t>
            </a:r>
            <a:r>
              <a:rPr sz="900" spc="-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7C5503"/>
                </a:solidFill>
                <a:latin typeface="Trebuchet MS"/>
                <a:cs typeface="Trebuchet MS"/>
              </a:rPr>
              <a:t>dependencies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7C5503"/>
                </a:solidFill>
                <a:latin typeface="Trebuchet MS"/>
                <a:cs typeface="Trebuchet MS"/>
              </a:rPr>
              <a:t>parallel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idempotent.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60" dirty="0">
                <a:solidFill>
                  <a:srgbClr val="006FC0"/>
                </a:solidFill>
                <a:latin typeface="Trebuchet MS"/>
                <a:cs typeface="Trebuchet MS"/>
              </a:rPr>
              <a:t>ARM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template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Manager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1389" y="1930037"/>
            <a:ext cx="2581538" cy="1628027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49530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360" dirty="0"/>
              <a:t>R</a:t>
            </a:r>
            <a:r>
              <a:rPr spc="-409" dirty="0"/>
              <a:t>e</a:t>
            </a:r>
            <a:r>
              <a:rPr spc="-229" dirty="0"/>
              <a:t>source</a:t>
            </a:r>
            <a:r>
              <a:rPr spc="-80" dirty="0"/>
              <a:t> </a:t>
            </a:r>
            <a:r>
              <a:rPr spc="445" dirty="0"/>
              <a:t>M</a:t>
            </a:r>
            <a:r>
              <a:rPr spc="-240" dirty="0"/>
              <a:t>a</a:t>
            </a:r>
            <a:r>
              <a:rPr spc="-250" dirty="0"/>
              <a:t>n</a:t>
            </a:r>
            <a:r>
              <a:rPr spc="-225" dirty="0"/>
              <a:t>a</a:t>
            </a:r>
            <a:r>
              <a:rPr spc="-200" dirty="0"/>
              <a:t>g</a:t>
            </a:r>
            <a:r>
              <a:rPr spc="-295" dirty="0"/>
              <a:t>e</a:t>
            </a:r>
            <a:r>
              <a:rPr spc="-215" dirty="0"/>
              <a:t>r</a:t>
            </a:r>
            <a:r>
              <a:rPr spc="-95" dirty="0"/>
              <a:t> </a:t>
            </a:r>
            <a:r>
              <a:rPr spc="-204" dirty="0"/>
              <a:t>(</a:t>
            </a:r>
            <a:r>
              <a:rPr spc="60" dirty="0"/>
              <a:t>A</a:t>
            </a:r>
            <a:r>
              <a:rPr spc="-50" dirty="0"/>
              <a:t>RM)</a:t>
            </a:r>
          </a:p>
          <a:p>
            <a:pPr marL="53340" algn="ctr">
              <a:lnSpc>
                <a:spcPct val="100000"/>
              </a:lnSpc>
              <a:spcBef>
                <a:spcPts val="520"/>
              </a:spcBef>
            </a:pPr>
            <a:r>
              <a:rPr sz="1200" b="0" spc="-100" dirty="0">
                <a:latin typeface="Verdana"/>
                <a:cs typeface="Verdana"/>
              </a:rPr>
              <a:t>Deployment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and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114" dirty="0">
                <a:latin typeface="Verdana"/>
                <a:cs typeface="Verdana"/>
              </a:rPr>
              <a:t>management</a:t>
            </a:r>
            <a:r>
              <a:rPr sz="1200" b="0" spc="-16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service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for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Azure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8775" y="16001"/>
            <a:ext cx="31394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65" dirty="0">
                <a:solidFill>
                  <a:srgbClr val="006FC0"/>
                </a:solidFill>
              </a:rPr>
              <a:t> </a:t>
            </a:r>
            <a:r>
              <a:rPr sz="2600" spc="-355" dirty="0">
                <a:solidFill>
                  <a:srgbClr val="006FC0"/>
                </a:solidFill>
              </a:rPr>
              <a:t>Resource</a:t>
            </a:r>
            <a:r>
              <a:rPr sz="2600" spc="265" dirty="0">
                <a:solidFill>
                  <a:srgbClr val="006FC0"/>
                </a:solidFill>
              </a:rPr>
              <a:t> </a:t>
            </a:r>
            <a:r>
              <a:rPr sz="2600" spc="-280" dirty="0">
                <a:solidFill>
                  <a:srgbClr val="006FC0"/>
                </a:solidFill>
              </a:rPr>
              <a:t>Manager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0492" y="1226819"/>
            <a:ext cx="5635752" cy="296722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89096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8775" y="16001"/>
            <a:ext cx="31394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65" dirty="0">
                <a:solidFill>
                  <a:srgbClr val="006FC0"/>
                </a:solidFill>
              </a:rPr>
              <a:t> </a:t>
            </a:r>
            <a:r>
              <a:rPr sz="2600" spc="-355" dirty="0">
                <a:solidFill>
                  <a:srgbClr val="006FC0"/>
                </a:solidFill>
              </a:rPr>
              <a:t>Resource</a:t>
            </a:r>
            <a:r>
              <a:rPr sz="2600" spc="265" dirty="0">
                <a:solidFill>
                  <a:srgbClr val="006FC0"/>
                </a:solidFill>
              </a:rPr>
              <a:t> </a:t>
            </a:r>
            <a:r>
              <a:rPr sz="2600" spc="-280" dirty="0">
                <a:solidFill>
                  <a:srgbClr val="006FC0"/>
                </a:solidFill>
              </a:rPr>
              <a:t>Manager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4939" y="831850"/>
            <a:ext cx="7671434" cy="3507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activities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routed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via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ARM.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1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Describe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declarative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JSON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format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9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60" dirty="0">
                <a:solidFill>
                  <a:srgbClr val="006FC0"/>
                </a:solidFill>
                <a:latin typeface="Trebuchet MS"/>
                <a:cs typeface="Trebuchet MS"/>
              </a:rPr>
              <a:t>ARM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template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7C5503"/>
                </a:solidFill>
                <a:latin typeface="Trebuchet MS"/>
                <a:cs typeface="Trebuchet MS"/>
              </a:rPr>
              <a:t>verified</a:t>
            </a:r>
            <a:r>
              <a:rPr sz="900" spc="-3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before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code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executed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ensure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will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created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connected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correctly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5"/>
              </a:spcBef>
              <a:buClr>
                <a:srgbClr val="006FC0"/>
              </a:buClr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7C5503"/>
                </a:solidFill>
                <a:latin typeface="Trebuchet MS"/>
                <a:cs typeface="Trebuchet MS"/>
              </a:rPr>
              <a:t>Automatic</a:t>
            </a:r>
            <a:r>
              <a:rPr sz="900" spc="-5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7C5503"/>
                </a:solidFill>
                <a:latin typeface="Trebuchet MS"/>
                <a:cs typeface="Trebuchet MS"/>
              </a:rPr>
              <a:t>Rollback</a:t>
            </a:r>
            <a:r>
              <a:rPr sz="900" spc="-5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case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failure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template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then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orchestrates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creation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those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7C5503"/>
                </a:solidFill>
                <a:latin typeface="Trebuchet MS"/>
                <a:cs typeface="Trebuchet MS"/>
              </a:rPr>
              <a:t>parallel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9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Templates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even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execute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PowerShell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Bash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scripts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before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after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been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1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Creates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7C5503"/>
                </a:solidFill>
                <a:latin typeface="Trebuchet MS"/>
                <a:cs typeface="Trebuchet MS"/>
              </a:rPr>
              <a:t>dependencies</a:t>
            </a:r>
            <a:r>
              <a:rPr sz="900" spc="-1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correct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order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Save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previous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scripts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version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60" dirty="0">
                <a:solidFill>
                  <a:srgbClr val="006FC0"/>
                </a:solidFill>
                <a:latin typeface="Trebuchet MS"/>
                <a:cs typeface="Trebuchet MS"/>
              </a:rPr>
              <a:t>ARM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templates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define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application's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requirements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7C5503"/>
                </a:solidFill>
                <a:latin typeface="Trebuchet MS"/>
                <a:cs typeface="Trebuchet MS"/>
              </a:rPr>
              <a:t>repeatable</a:t>
            </a:r>
            <a:r>
              <a:rPr sz="900" spc="-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7C5503"/>
                </a:solidFill>
                <a:latin typeface="Trebuchet MS"/>
                <a:cs typeface="Trebuchet MS"/>
              </a:rPr>
              <a:t>deployment</a:t>
            </a:r>
            <a:r>
              <a:rPr sz="900" spc="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done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consistent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manner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80" dirty="0">
                <a:solidFill>
                  <a:srgbClr val="006FC0"/>
                </a:solidFill>
                <a:latin typeface="Trebuchet MS"/>
                <a:cs typeface="Trebuchet MS"/>
              </a:rPr>
              <a:t>Why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PowerShell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CLI?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81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105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validation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step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these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tools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9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script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encounters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error,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dependency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can't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rolled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back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easily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8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Deployments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happen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serially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8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figure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out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dependencies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1801367"/>
            <a:ext cx="2182368" cy="114757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469385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4610" algn="ctr">
              <a:lnSpc>
                <a:spcPct val="100000"/>
              </a:lnSpc>
              <a:spcBef>
                <a:spcPts val="1660"/>
              </a:spcBef>
            </a:pPr>
            <a:r>
              <a:rPr spc="-155" dirty="0"/>
              <a:t>Azure</a:t>
            </a:r>
            <a:r>
              <a:rPr spc="-105" dirty="0"/>
              <a:t> </a:t>
            </a:r>
            <a:r>
              <a:rPr spc="-100" dirty="0"/>
              <a:t>Mobile</a:t>
            </a:r>
            <a:r>
              <a:rPr spc="-114" dirty="0"/>
              <a:t> </a:t>
            </a:r>
            <a:r>
              <a:rPr spc="-130" dirty="0"/>
              <a:t>App</a:t>
            </a:r>
          </a:p>
          <a:p>
            <a:pPr marL="54610" algn="ctr">
              <a:lnSpc>
                <a:spcPct val="100000"/>
              </a:lnSpc>
              <a:spcBef>
                <a:spcPts val="520"/>
              </a:spcBef>
            </a:pPr>
            <a:r>
              <a:rPr sz="1200" b="0" spc="-80" dirty="0">
                <a:latin typeface="Verdana"/>
                <a:cs typeface="Verdana"/>
              </a:rPr>
              <a:t>Stay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55" dirty="0">
                <a:latin typeface="Verdana"/>
                <a:cs typeface="Verdana"/>
              </a:rPr>
              <a:t>c</a:t>
            </a:r>
            <a:r>
              <a:rPr sz="1200" b="0" spc="-105" dirty="0">
                <a:latin typeface="Verdana"/>
                <a:cs typeface="Verdana"/>
              </a:rPr>
              <a:t>on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85" dirty="0">
                <a:latin typeface="Verdana"/>
                <a:cs typeface="Verdana"/>
              </a:rPr>
              <a:t>ec</a:t>
            </a:r>
            <a:r>
              <a:rPr sz="1200" b="0" spc="-90" dirty="0">
                <a:latin typeface="Verdana"/>
                <a:cs typeface="Verdana"/>
              </a:rPr>
              <a:t>ted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to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y</a:t>
            </a:r>
            <a:r>
              <a:rPr sz="1200" b="0" spc="-85" dirty="0">
                <a:latin typeface="Verdana"/>
                <a:cs typeface="Verdana"/>
              </a:rPr>
              <a:t>our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60" dirty="0">
                <a:latin typeface="Verdana"/>
                <a:cs typeface="Verdana"/>
              </a:rPr>
              <a:t>Az</a:t>
            </a:r>
            <a:r>
              <a:rPr sz="1200" b="0" spc="-90" dirty="0">
                <a:latin typeface="Verdana"/>
                <a:cs typeface="Verdana"/>
              </a:rPr>
              <a:t>ure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resource</a:t>
            </a:r>
            <a:r>
              <a:rPr sz="1200" b="0" spc="-75" dirty="0">
                <a:latin typeface="Verdana"/>
                <a:cs typeface="Verdana"/>
              </a:rPr>
              <a:t>s</a:t>
            </a:r>
            <a:r>
              <a:rPr sz="1200" b="0" spc="105" dirty="0">
                <a:latin typeface="Verdana"/>
                <a:cs typeface="Verdana"/>
              </a:rPr>
              <a:t>—</a:t>
            </a:r>
            <a:r>
              <a:rPr sz="1200" b="0" spc="-95" dirty="0">
                <a:latin typeface="Verdana"/>
                <a:cs typeface="Verdana"/>
              </a:rPr>
              <a:t>an</a:t>
            </a:r>
            <a:r>
              <a:rPr sz="1200" b="0" spc="-70" dirty="0">
                <a:latin typeface="Verdana"/>
                <a:cs typeface="Verdana"/>
              </a:rPr>
              <a:t>y</a:t>
            </a:r>
            <a:r>
              <a:rPr sz="1200" b="0" spc="-105" dirty="0">
                <a:latin typeface="Verdana"/>
                <a:cs typeface="Verdana"/>
              </a:rPr>
              <a:t>time</a:t>
            </a:r>
            <a:r>
              <a:rPr sz="1200" b="0" spc="-195" dirty="0">
                <a:latin typeface="Verdana"/>
                <a:cs typeface="Verdana"/>
              </a:rPr>
              <a:t>,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95" dirty="0">
                <a:latin typeface="Verdana"/>
                <a:cs typeface="Verdana"/>
              </a:rPr>
              <a:t>an</a:t>
            </a:r>
            <a:r>
              <a:rPr sz="1200" b="0" spc="-70" dirty="0">
                <a:latin typeface="Verdana"/>
                <a:cs typeface="Verdana"/>
              </a:rPr>
              <a:t>y</a:t>
            </a:r>
            <a:r>
              <a:rPr sz="1200" b="0" spc="-210" dirty="0">
                <a:latin typeface="Verdana"/>
                <a:cs typeface="Verdana"/>
              </a:rPr>
              <a:t>w</a:t>
            </a:r>
            <a:r>
              <a:rPr sz="1200" b="0" spc="-110" dirty="0">
                <a:latin typeface="Verdana"/>
                <a:cs typeface="Verdana"/>
              </a:rPr>
              <a:t>h</a:t>
            </a:r>
            <a:r>
              <a:rPr sz="1200" b="0" spc="-85" dirty="0">
                <a:latin typeface="Verdana"/>
                <a:cs typeface="Verdana"/>
              </a:rPr>
              <a:t>er</a:t>
            </a:r>
            <a:r>
              <a:rPr sz="1200" b="0" spc="-140" dirty="0">
                <a:latin typeface="Verdana"/>
                <a:cs typeface="Verdana"/>
              </a:rPr>
              <a:t>e.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7310" y="16001"/>
            <a:ext cx="21831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70" dirty="0">
                <a:solidFill>
                  <a:srgbClr val="006FC0"/>
                </a:solidFill>
              </a:rPr>
              <a:t> </a:t>
            </a:r>
            <a:r>
              <a:rPr sz="2600" spc="-415" dirty="0">
                <a:solidFill>
                  <a:srgbClr val="006FC0"/>
                </a:solidFill>
              </a:rPr>
              <a:t>Mobile</a:t>
            </a:r>
            <a:r>
              <a:rPr sz="2600" spc="275" dirty="0">
                <a:solidFill>
                  <a:srgbClr val="006FC0"/>
                </a:solidFill>
              </a:rPr>
              <a:t> </a:t>
            </a:r>
            <a:r>
              <a:rPr sz="2600" spc="-390" dirty="0">
                <a:solidFill>
                  <a:srgbClr val="006FC0"/>
                </a:solidFill>
              </a:rPr>
              <a:t>App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1003" y="673989"/>
            <a:ext cx="6773545" cy="183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via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iOS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Android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phone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tablet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80" dirty="0">
                <a:solidFill>
                  <a:srgbClr val="006FC0"/>
                </a:solidFill>
                <a:latin typeface="Trebuchet MS"/>
                <a:cs typeface="Trebuchet MS"/>
              </a:rPr>
              <a:t>Why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Mobile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App?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81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Best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choice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laptop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isn't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readily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view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triage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issues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immediately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9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lets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employees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away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still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perform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essential,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one-off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administrative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tasks.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8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Mobile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0" dirty="0">
                <a:solidFill>
                  <a:srgbClr val="006FC0"/>
                </a:solidFill>
                <a:latin typeface="Trebuchet MS"/>
                <a:cs typeface="Trebuchet MS"/>
              </a:rPr>
              <a:t>do?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8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Monitor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status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(VMs)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apps.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79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Check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alerts,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quickly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diagnose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fix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issues,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restart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(VM).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8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CLI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PowerShell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commands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69385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2639567"/>
            <a:ext cx="1516380" cy="21677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6123" y="2645664"/>
            <a:ext cx="1559052" cy="21770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53484" y="2645664"/>
            <a:ext cx="1510284" cy="212215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769607" y="362673"/>
            <a:ext cx="2240915" cy="4234180"/>
            <a:chOff x="6769607" y="362673"/>
            <a:chExt cx="2240915" cy="42341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9607" y="362673"/>
              <a:ext cx="2240406" cy="42336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64679" y="557783"/>
              <a:ext cx="1669542" cy="3663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3340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60" dirty="0"/>
              <a:t>A</a:t>
            </a:r>
            <a:r>
              <a:rPr spc="-70" dirty="0"/>
              <a:t>r</a:t>
            </a:r>
            <a:r>
              <a:rPr spc="-285" dirty="0"/>
              <a:t>c</a:t>
            </a:r>
          </a:p>
          <a:p>
            <a:pPr marL="50165" algn="ctr">
              <a:lnSpc>
                <a:spcPct val="100000"/>
              </a:lnSpc>
              <a:spcBef>
                <a:spcPts val="520"/>
              </a:spcBef>
            </a:pPr>
            <a:r>
              <a:rPr sz="1200" b="0" spc="-105" dirty="0">
                <a:latin typeface="Verdana"/>
                <a:cs typeface="Verdana"/>
              </a:rPr>
              <a:t>Secure,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10" dirty="0">
                <a:latin typeface="Verdana"/>
                <a:cs typeface="Verdana"/>
              </a:rPr>
              <a:t>develop,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and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operate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infrastructure,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apps,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and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Azure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services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114" dirty="0">
                <a:latin typeface="Verdana"/>
                <a:cs typeface="Verdana"/>
              </a:rPr>
              <a:t>anywhere.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4096" y="16001"/>
            <a:ext cx="12890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35" dirty="0">
                <a:solidFill>
                  <a:srgbClr val="006FC0"/>
                </a:solidFill>
              </a:rPr>
              <a:t> </a:t>
            </a:r>
            <a:r>
              <a:rPr sz="2600" spc="-350" dirty="0">
                <a:solidFill>
                  <a:srgbClr val="006FC0"/>
                </a:solidFill>
              </a:rPr>
              <a:t>Arc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82288" y="4956454"/>
            <a:ext cx="9798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 Docs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43160" y="734517"/>
            <a:ext cx="4859020" cy="3282950"/>
            <a:chOff x="4043160" y="734517"/>
            <a:chExt cx="4859020" cy="32829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3160" y="734517"/>
              <a:ext cx="4858534" cy="32827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8035" y="780287"/>
              <a:ext cx="4698492" cy="31318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78985" y="761237"/>
              <a:ext cx="4737100" cy="3169920"/>
            </a:xfrm>
            <a:custGeom>
              <a:avLst/>
              <a:gdLst/>
              <a:ahLst/>
              <a:cxnLst/>
              <a:rect l="l" t="t" r="r" b="b"/>
              <a:pathLst>
                <a:path w="4737100" h="3169920">
                  <a:moveTo>
                    <a:pt x="0" y="3169920"/>
                  </a:moveTo>
                  <a:lnTo>
                    <a:pt x="4736592" y="3169920"/>
                  </a:lnTo>
                  <a:lnTo>
                    <a:pt x="4736592" y="0"/>
                  </a:lnTo>
                  <a:lnTo>
                    <a:pt x="0" y="0"/>
                  </a:lnTo>
                  <a:lnTo>
                    <a:pt x="0" y="316992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395" y="4265955"/>
            <a:ext cx="3977640" cy="28333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4873" y="1572767"/>
            <a:ext cx="883037" cy="81815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59507" y="1671443"/>
            <a:ext cx="1191485" cy="7529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4145" y="2851404"/>
            <a:ext cx="1073750" cy="82142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20547" y="2735649"/>
            <a:ext cx="1071178" cy="94325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2130" y="973836"/>
            <a:ext cx="3118033" cy="22402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4347" y="3528922"/>
            <a:ext cx="674184" cy="54003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6090" y="79502"/>
            <a:ext cx="7524115" cy="350520"/>
            <a:chOff x="736090" y="79502"/>
            <a:chExt cx="7524115" cy="3505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090" y="205417"/>
              <a:ext cx="7523995" cy="888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0381" y="232410"/>
              <a:ext cx="7466965" cy="0"/>
            </a:xfrm>
            <a:custGeom>
              <a:avLst/>
              <a:gdLst/>
              <a:ahLst/>
              <a:cxnLst/>
              <a:rect l="l" t="t" r="r" b="b"/>
              <a:pathLst>
                <a:path w="7466965">
                  <a:moveTo>
                    <a:pt x="0" y="0"/>
                  </a:moveTo>
                  <a:lnTo>
                    <a:pt x="2831592" y="0"/>
                  </a:lnTo>
                </a:path>
                <a:path w="7466965">
                  <a:moveTo>
                    <a:pt x="4888992" y="0"/>
                  </a:moveTo>
                  <a:lnTo>
                    <a:pt x="7466457" y="0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01973" y="92202"/>
              <a:ext cx="2057400" cy="325120"/>
            </a:xfrm>
            <a:custGeom>
              <a:avLst/>
              <a:gdLst/>
              <a:ahLst/>
              <a:cxnLst/>
              <a:rect l="l" t="t" r="r" b="b"/>
              <a:pathLst>
                <a:path w="2057400" h="325120">
                  <a:moveTo>
                    <a:pt x="2057400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2057400" y="324612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1973" y="92202"/>
              <a:ext cx="2057400" cy="325120"/>
            </a:xfrm>
            <a:custGeom>
              <a:avLst/>
              <a:gdLst/>
              <a:ahLst/>
              <a:cxnLst/>
              <a:rect l="l" t="t" r="r" b="b"/>
              <a:pathLst>
                <a:path w="2057400" h="325120">
                  <a:moveTo>
                    <a:pt x="0" y="324612"/>
                  </a:moveTo>
                  <a:lnTo>
                    <a:pt x="2057400" y="324612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01973" y="92202"/>
            <a:ext cx="2057400" cy="325120"/>
          </a:xfrm>
          <a:prstGeom prst="rect">
            <a:avLst/>
          </a:prstGeom>
          <a:ln w="25400">
            <a:solidFill>
              <a:srgbClr val="00839F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306705">
              <a:lnSpc>
                <a:spcPct val="100000"/>
              </a:lnSpc>
              <a:spcBef>
                <a:spcPts val="385"/>
              </a:spcBef>
            </a:pPr>
            <a:r>
              <a:rPr sz="1400" b="0" dirty="0">
                <a:solidFill>
                  <a:srgbClr val="50556F"/>
                </a:solidFill>
                <a:latin typeface="Arial MT"/>
                <a:cs typeface="Arial MT"/>
              </a:rPr>
              <a:t>Vertical</a:t>
            </a:r>
            <a:r>
              <a:rPr sz="1400" b="0" spc="-6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1400" b="0" dirty="0">
                <a:solidFill>
                  <a:srgbClr val="50556F"/>
                </a:solidFill>
                <a:latin typeface="Arial MT"/>
                <a:cs typeface="Arial MT"/>
              </a:rPr>
              <a:t>Scalability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86511" y="795527"/>
            <a:ext cx="1524000" cy="629920"/>
            <a:chOff x="286511" y="795527"/>
            <a:chExt cx="1524000" cy="62992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511" y="1007363"/>
              <a:ext cx="417575" cy="4175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623" y="795527"/>
              <a:ext cx="627888" cy="6294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947" y="1127785"/>
              <a:ext cx="507492" cy="2346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70381" y="1189481"/>
              <a:ext cx="349885" cy="76200"/>
            </a:xfrm>
            <a:custGeom>
              <a:avLst/>
              <a:gdLst/>
              <a:ahLst/>
              <a:cxnLst/>
              <a:rect l="l" t="t" r="r" b="b"/>
              <a:pathLst>
                <a:path w="349884" h="76200">
                  <a:moveTo>
                    <a:pt x="273316" y="0"/>
                  </a:moveTo>
                  <a:lnTo>
                    <a:pt x="273316" y="76200"/>
                  </a:lnTo>
                  <a:lnTo>
                    <a:pt x="324116" y="50800"/>
                  </a:lnTo>
                  <a:lnTo>
                    <a:pt x="286016" y="50800"/>
                  </a:lnTo>
                  <a:lnTo>
                    <a:pt x="286016" y="25400"/>
                  </a:lnTo>
                  <a:lnTo>
                    <a:pt x="324116" y="25400"/>
                  </a:lnTo>
                  <a:lnTo>
                    <a:pt x="273316" y="0"/>
                  </a:lnTo>
                  <a:close/>
                </a:path>
                <a:path w="349884" h="76200">
                  <a:moveTo>
                    <a:pt x="273316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73316" y="50800"/>
                  </a:lnTo>
                  <a:lnTo>
                    <a:pt x="273316" y="25400"/>
                  </a:lnTo>
                  <a:close/>
                </a:path>
                <a:path w="349884" h="76200">
                  <a:moveTo>
                    <a:pt x="324116" y="25400"/>
                  </a:moveTo>
                  <a:lnTo>
                    <a:pt x="286016" y="25400"/>
                  </a:lnTo>
                  <a:lnTo>
                    <a:pt x="286016" y="50800"/>
                  </a:lnTo>
                  <a:lnTo>
                    <a:pt x="324116" y="50800"/>
                  </a:lnTo>
                  <a:lnTo>
                    <a:pt x="349516" y="38100"/>
                  </a:lnTo>
                  <a:lnTo>
                    <a:pt x="324116" y="254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895855" y="696468"/>
            <a:ext cx="1122045" cy="728980"/>
            <a:chOff x="1895855" y="696468"/>
            <a:chExt cx="1122045" cy="72898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9047" y="696468"/>
              <a:ext cx="728472" cy="7284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855" y="1117117"/>
              <a:ext cx="507492" cy="23467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39289" y="1178813"/>
              <a:ext cx="349885" cy="76200"/>
            </a:xfrm>
            <a:custGeom>
              <a:avLst/>
              <a:gdLst/>
              <a:ahLst/>
              <a:cxnLst/>
              <a:rect l="l" t="t" r="r" b="b"/>
              <a:pathLst>
                <a:path w="349885" h="76200">
                  <a:moveTo>
                    <a:pt x="273304" y="0"/>
                  </a:moveTo>
                  <a:lnTo>
                    <a:pt x="273304" y="76200"/>
                  </a:lnTo>
                  <a:lnTo>
                    <a:pt x="324104" y="50800"/>
                  </a:lnTo>
                  <a:lnTo>
                    <a:pt x="286004" y="50800"/>
                  </a:lnTo>
                  <a:lnTo>
                    <a:pt x="286004" y="25400"/>
                  </a:lnTo>
                  <a:lnTo>
                    <a:pt x="324104" y="25400"/>
                  </a:lnTo>
                  <a:lnTo>
                    <a:pt x="273304" y="0"/>
                  </a:lnTo>
                  <a:close/>
                </a:path>
                <a:path w="349885" h="76200">
                  <a:moveTo>
                    <a:pt x="27330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73304" y="50800"/>
                  </a:lnTo>
                  <a:lnTo>
                    <a:pt x="273304" y="25400"/>
                  </a:lnTo>
                  <a:close/>
                </a:path>
                <a:path w="349885" h="76200">
                  <a:moveTo>
                    <a:pt x="324104" y="25400"/>
                  </a:moveTo>
                  <a:lnTo>
                    <a:pt x="286004" y="25400"/>
                  </a:lnTo>
                  <a:lnTo>
                    <a:pt x="286004" y="50800"/>
                  </a:lnTo>
                  <a:lnTo>
                    <a:pt x="324104" y="50800"/>
                  </a:lnTo>
                  <a:lnTo>
                    <a:pt x="349504" y="38100"/>
                  </a:lnTo>
                  <a:lnTo>
                    <a:pt x="324104" y="254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075432" y="530351"/>
            <a:ext cx="1339850" cy="920750"/>
            <a:chOff x="3075432" y="530351"/>
            <a:chExt cx="1339850" cy="920750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6056" y="530351"/>
              <a:ext cx="918972" cy="9204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5432" y="1117117"/>
              <a:ext cx="507492" cy="23467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18866" y="1178813"/>
              <a:ext cx="349885" cy="76200"/>
            </a:xfrm>
            <a:custGeom>
              <a:avLst/>
              <a:gdLst/>
              <a:ahLst/>
              <a:cxnLst/>
              <a:rect l="l" t="t" r="r" b="b"/>
              <a:pathLst>
                <a:path w="349885" h="76200">
                  <a:moveTo>
                    <a:pt x="273304" y="0"/>
                  </a:moveTo>
                  <a:lnTo>
                    <a:pt x="273304" y="76200"/>
                  </a:lnTo>
                  <a:lnTo>
                    <a:pt x="324104" y="50800"/>
                  </a:lnTo>
                  <a:lnTo>
                    <a:pt x="286004" y="50800"/>
                  </a:lnTo>
                  <a:lnTo>
                    <a:pt x="286004" y="25400"/>
                  </a:lnTo>
                  <a:lnTo>
                    <a:pt x="324104" y="25400"/>
                  </a:lnTo>
                  <a:lnTo>
                    <a:pt x="273304" y="0"/>
                  </a:lnTo>
                  <a:close/>
                </a:path>
                <a:path w="349885" h="76200">
                  <a:moveTo>
                    <a:pt x="27330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273304" y="50800"/>
                  </a:lnTo>
                  <a:lnTo>
                    <a:pt x="273304" y="25400"/>
                  </a:lnTo>
                  <a:close/>
                </a:path>
                <a:path w="349885" h="76200">
                  <a:moveTo>
                    <a:pt x="324104" y="25400"/>
                  </a:moveTo>
                  <a:lnTo>
                    <a:pt x="286004" y="25400"/>
                  </a:lnTo>
                  <a:lnTo>
                    <a:pt x="286004" y="50800"/>
                  </a:lnTo>
                  <a:lnTo>
                    <a:pt x="324104" y="50800"/>
                  </a:lnTo>
                  <a:lnTo>
                    <a:pt x="349504" y="38100"/>
                  </a:lnTo>
                  <a:lnTo>
                    <a:pt x="324104" y="254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6159" y="1460119"/>
            <a:ext cx="68008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Bachelor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No</a:t>
            </a:r>
            <a:r>
              <a:rPr sz="800" spc="-3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experience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8237" y="1452752"/>
            <a:ext cx="81661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876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Master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 S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o</a:t>
            </a:r>
            <a:r>
              <a:rPr sz="800" spc="10" dirty="0">
                <a:solidFill>
                  <a:srgbClr val="50556F"/>
                </a:solidFill>
                <a:latin typeface="Arial MT"/>
                <a:cs typeface="Arial MT"/>
              </a:rPr>
              <a:t>m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e</a:t>
            </a:r>
            <a:r>
              <a:rPr sz="800" spc="-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e</a:t>
            </a:r>
            <a:r>
              <a:rPr sz="800" spc="-20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per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ie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n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ce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49804" y="1460119"/>
            <a:ext cx="80073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PhD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Good</a:t>
            </a:r>
            <a:r>
              <a:rPr sz="8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experience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52571" y="1464056"/>
            <a:ext cx="80581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POSTDOC</a:t>
            </a:r>
            <a:endParaRPr sz="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Lot</a:t>
            </a:r>
            <a:r>
              <a:rPr sz="800" spc="-1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of</a:t>
            </a:r>
            <a:r>
              <a:rPr sz="800" spc="-1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experience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3313" y="1988007"/>
            <a:ext cx="7701280" cy="420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Increasing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capacity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current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server: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larger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hard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drive,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faster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CPU,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RAM,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CPU,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I/O,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networking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capabilities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1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Li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mit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027381" y="763523"/>
            <a:ext cx="1602105" cy="881380"/>
            <a:chOff x="6027381" y="763523"/>
            <a:chExt cx="1602105" cy="88138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27381" y="1171272"/>
              <a:ext cx="273176" cy="1353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1709" y="1178813"/>
              <a:ext cx="214884" cy="76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6309" y="1181940"/>
              <a:ext cx="273177" cy="13538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0637" y="1189481"/>
              <a:ext cx="214883" cy="76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1259" y="763523"/>
              <a:ext cx="1074419" cy="880872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670552" y="2481326"/>
            <a:ext cx="7666355" cy="350520"/>
            <a:chOff x="670552" y="2481326"/>
            <a:chExt cx="7666355" cy="350520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552" y="2640769"/>
              <a:ext cx="7665741" cy="8884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04850" y="2667762"/>
              <a:ext cx="7599680" cy="0"/>
            </a:xfrm>
            <a:custGeom>
              <a:avLst/>
              <a:gdLst/>
              <a:ahLst/>
              <a:cxnLst/>
              <a:rect l="l" t="t" r="r" b="b"/>
              <a:pathLst>
                <a:path w="7599680">
                  <a:moveTo>
                    <a:pt x="0" y="0"/>
                  </a:moveTo>
                  <a:lnTo>
                    <a:pt x="2904744" y="0"/>
                  </a:lnTo>
                </a:path>
                <a:path w="7599680">
                  <a:moveTo>
                    <a:pt x="4962144" y="0"/>
                  </a:moveTo>
                  <a:lnTo>
                    <a:pt x="7599426" y="0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09593" y="2494026"/>
              <a:ext cx="2057400" cy="325120"/>
            </a:xfrm>
            <a:custGeom>
              <a:avLst/>
              <a:gdLst/>
              <a:ahLst/>
              <a:cxnLst/>
              <a:rect l="l" t="t" r="r" b="b"/>
              <a:pathLst>
                <a:path w="2057400" h="325119">
                  <a:moveTo>
                    <a:pt x="2057400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2057400" y="324612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09593" y="2494026"/>
              <a:ext cx="2057400" cy="325120"/>
            </a:xfrm>
            <a:custGeom>
              <a:avLst/>
              <a:gdLst/>
              <a:ahLst/>
              <a:cxnLst/>
              <a:rect l="l" t="t" r="r" b="b"/>
              <a:pathLst>
                <a:path w="2057400" h="325119">
                  <a:moveTo>
                    <a:pt x="0" y="324612"/>
                  </a:moveTo>
                  <a:lnTo>
                    <a:pt x="2057400" y="324612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09594" y="2494026"/>
            <a:ext cx="2057400" cy="325120"/>
          </a:xfrm>
          <a:prstGeom prst="rect">
            <a:avLst/>
          </a:prstGeom>
          <a:ln w="25400">
            <a:solidFill>
              <a:srgbClr val="00839F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395"/>
              </a:spcBef>
            </a:pPr>
            <a:r>
              <a:rPr sz="1400" dirty="0">
                <a:solidFill>
                  <a:srgbClr val="50556F"/>
                </a:solidFill>
                <a:latin typeface="Arial MT"/>
                <a:cs typeface="Arial MT"/>
              </a:rPr>
              <a:t>Horizontal</a:t>
            </a:r>
            <a:r>
              <a:rPr sz="1400" spc="-8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0556F"/>
                </a:solidFill>
                <a:latin typeface="Arial MT"/>
                <a:cs typeface="Arial MT"/>
              </a:rPr>
              <a:t>Scalability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8195" y="3982618"/>
            <a:ext cx="5829935" cy="933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87400"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Bachelors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Deploying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instances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application/database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7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Increases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Horizontal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needs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additional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infrastructure: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Balancers,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auto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etc.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11907" y="2923032"/>
            <a:ext cx="964692" cy="102565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6740" y="3058667"/>
            <a:ext cx="451103" cy="659891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1162771" y="3373452"/>
            <a:ext cx="937894" cy="135890"/>
            <a:chOff x="1162771" y="3373452"/>
            <a:chExt cx="937894" cy="135890"/>
          </a:xfrm>
        </p:grpSpPr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2771" y="3373452"/>
              <a:ext cx="937701" cy="13538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197101" y="3380994"/>
              <a:ext cx="880110" cy="76200"/>
            </a:xfrm>
            <a:custGeom>
              <a:avLst/>
              <a:gdLst/>
              <a:ahLst/>
              <a:cxnLst/>
              <a:rect l="l" t="t" r="r" b="b"/>
              <a:pathLst>
                <a:path w="880110" h="76200">
                  <a:moveTo>
                    <a:pt x="803910" y="0"/>
                  </a:moveTo>
                  <a:lnTo>
                    <a:pt x="803910" y="76199"/>
                  </a:lnTo>
                  <a:lnTo>
                    <a:pt x="854710" y="50799"/>
                  </a:lnTo>
                  <a:lnTo>
                    <a:pt x="816610" y="50799"/>
                  </a:lnTo>
                  <a:lnTo>
                    <a:pt x="816610" y="25399"/>
                  </a:lnTo>
                  <a:lnTo>
                    <a:pt x="854710" y="25399"/>
                  </a:lnTo>
                  <a:lnTo>
                    <a:pt x="803910" y="0"/>
                  </a:lnTo>
                  <a:close/>
                </a:path>
                <a:path w="880110" h="76200">
                  <a:moveTo>
                    <a:pt x="803910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803910" y="50799"/>
                  </a:lnTo>
                  <a:lnTo>
                    <a:pt x="803910" y="25399"/>
                  </a:lnTo>
                  <a:close/>
                </a:path>
                <a:path w="880110" h="76200">
                  <a:moveTo>
                    <a:pt x="854710" y="25399"/>
                  </a:moveTo>
                  <a:lnTo>
                    <a:pt x="816610" y="25399"/>
                  </a:lnTo>
                  <a:lnTo>
                    <a:pt x="816610" y="50799"/>
                  </a:lnTo>
                  <a:lnTo>
                    <a:pt x="854710" y="50799"/>
                  </a:lnTo>
                  <a:lnTo>
                    <a:pt x="880110" y="38099"/>
                  </a:lnTo>
                  <a:lnTo>
                    <a:pt x="854710" y="25399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98119" y="3735070"/>
            <a:ext cx="4286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B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a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c</a:t>
            </a: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he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lor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190416" y="3395471"/>
            <a:ext cx="635635" cy="162560"/>
            <a:chOff x="6190416" y="3395471"/>
            <a:chExt cx="635635" cy="162560"/>
          </a:xfrm>
        </p:grpSpPr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0416" y="3397772"/>
              <a:ext cx="635070" cy="15992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224777" y="3395471"/>
              <a:ext cx="574675" cy="114300"/>
            </a:xfrm>
            <a:custGeom>
              <a:avLst/>
              <a:gdLst/>
              <a:ahLst/>
              <a:cxnLst/>
              <a:rect l="l" t="t" r="r" b="b"/>
              <a:pathLst>
                <a:path w="574675" h="114300">
                  <a:moveTo>
                    <a:pt x="460375" y="0"/>
                  </a:moveTo>
                  <a:lnTo>
                    <a:pt x="460375" y="114300"/>
                  </a:lnTo>
                  <a:lnTo>
                    <a:pt x="536575" y="76200"/>
                  </a:lnTo>
                  <a:lnTo>
                    <a:pt x="479425" y="76200"/>
                  </a:lnTo>
                  <a:lnTo>
                    <a:pt x="479425" y="38100"/>
                  </a:lnTo>
                  <a:lnTo>
                    <a:pt x="536575" y="38100"/>
                  </a:lnTo>
                  <a:lnTo>
                    <a:pt x="460375" y="0"/>
                  </a:lnTo>
                  <a:close/>
                </a:path>
                <a:path w="574675" h="114300">
                  <a:moveTo>
                    <a:pt x="460375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460375" y="76200"/>
                  </a:lnTo>
                  <a:lnTo>
                    <a:pt x="460375" y="38100"/>
                  </a:lnTo>
                  <a:close/>
                </a:path>
                <a:path w="574675" h="114300">
                  <a:moveTo>
                    <a:pt x="536575" y="38100"/>
                  </a:moveTo>
                  <a:lnTo>
                    <a:pt x="479425" y="38100"/>
                  </a:lnTo>
                  <a:lnTo>
                    <a:pt x="479425" y="76200"/>
                  </a:lnTo>
                  <a:lnTo>
                    <a:pt x="536575" y="76200"/>
                  </a:lnTo>
                  <a:lnTo>
                    <a:pt x="574675" y="57150"/>
                  </a:lnTo>
                  <a:lnTo>
                    <a:pt x="536575" y="3810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4047" y="3199688"/>
            <a:ext cx="672734" cy="53862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7563" y="3528922"/>
            <a:ext cx="672734" cy="540037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9947" y="3539540"/>
            <a:ext cx="672734" cy="538623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6886230" y="2840024"/>
            <a:ext cx="2131695" cy="539115"/>
            <a:chOff x="6886230" y="2840024"/>
            <a:chExt cx="2131695" cy="539115"/>
          </a:xfrm>
        </p:grpSpPr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6230" y="2840024"/>
              <a:ext cx="672734" cy="53862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4698" y="2840024"/>
              <a:ext cx="672734" cy="53862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6226" y="2840024"/>
              <a:ext cx="672734" cy="538623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0123" y="931976"/>
            <a:ext cx="672734" cy="53862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475" y="691394"/>
            <a:ext cx="1323721" cy="1060282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4096" y="16001"/>
            <a:ext cx="12890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35" dirty="0">
                <a:solidFill>
                  <a:srgbClr val="006FC0"/>
                </a:solidFill>
              </a:rPr>
              <a:t> </a:t>
            </a:r>
            <a:r>
              <a:rPr sz="2600" spc="-350" dirty="0">
                <a:solidFill>
                  <a:srgbClr val="006FC0"/>
                </a:solidFill>
              </a:rPr>
              <a:t>Arc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2826" y="750189"/>
            <a:ext cx="5852795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Challenge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104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Difficult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environment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across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centers,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clouds,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edge.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103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environment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its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tools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04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Ar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1331" y="2096261"/>
            <a:ext cx="30905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automate,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optimize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platforms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1331" y="2365705"/>
            <a:ext cx="3999229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Project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existing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non-Azure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and/or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ARM.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1331" y="2636011"/>
            <a:ext cx="50634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machines,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Kubernetes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clusters,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databases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running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pc="30" dirty="0"/>
              <a:t>Provide</a:t>
            </a:r>
            <a:r>
              <a:rPr spc="-35" dirty="0"/>
              <a:t> </a:t>
            </a:r>
            <a:r>
              <a:rPr spc="10" dirty="0"/>
              <a:t>centralized</a:t>
            </a:r>
            <a:r>
              <a:rPr spc="-30" dirty="0"/>
              <a:t> </a:t>
            </a:r>
            <a:r>
              <a:rPr spc="50" dirty="0"/>
              <a:t>and</a:t>
            </a:r>
            <a:r>
              <a:rPr spc="-45" dirty="0"/>
              <a:t> </a:t>
            </a:r>
            <a:r>
              <a:rPr spc="15" dirty="0"/>
              <a:t>unified</a:t>
            </a:r>
            <a:r>
              <a:rPr spc="-30" dirty="0"/>
              <a:t> </a:t>
            </a:r>
            <a:r>
              <a:rPr spc="35" dirty="0"/>
              <a:t>way</a:t>
            </a:r>
            <a:r>
              <a:rPr spc="-20" dirty="0"/>
              <a:t> </a:t>
            </a:r>
            <a:r>
              <a:rPr spc="25" dirty="0"/>
              <a:t>to</a:t>
            </a:r>
            <a:r>
              <a:rPr spc="-30" dirty="0"/>
              <a:t> </a:t>
            </a:r>
            <a:r>
              <a:rPr spc="50" dirty="0"/>
              <a:t>manage</a:t>
            </a:r>
            <a:r>
              <a:rPr spc="-35" dirty="0"/>
              <a:t> </a:t>
            </a:r>
            <a:r>
              <a:rPr spc="-20" dirty="0"/>
              <a:t>all</a:t>
            </a:r>
            <a:r>
              <a:rPr spc="-30" dirty="0"/>
              <a:t> </a:t>
            </a:r>
            <a:r>
              <a:rPr spc="10" dirty="0"/>
              <a:t>diff</a:t>
            </a:r>
            <a:r>
              <a:rPr spc="-30" dirty="0"/>
              <a:t> </a:t>
            </a:r>
            <a:r>
              <a:rPr spc="25" dirty="0"/>
              <a:t>platforms</a:t>
            </a: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>
                <a:latin typeface="Segoe UI Symbol"/>
                <a:cs typeface="Segoe UI Symbol"/>
              </a:rPr>
              <a:t>⮚</a:t>
            </a: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>
                <a:latin typeface="Segoe UI Symbol"/>
                <a:cs typeface="Segoe UI Symbol"/>
              </a:rPr>
              <a:t>⮚</a:t>
            </a: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>
                <a:latin typeface="Segoe UI Symbol"/>
                <a:cs typeface="Segoe UI Symbol"/>
              </a:rPr>
              <a:t>⮚</a:t>
            </a: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>
                <a:latin typeface="Segoe UI Symbol"/>
                <a:cs typeface="Segoe UI Symbol"/>
              </a:rPr>
              <a:t>⮚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51331" y="2904235"/>
            <a:ext cx="4759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familiar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capabilities,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regardless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where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live.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2826" y="3173983"/>
            <a:ext cx="22948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Currently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below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1331" y="3712209"/>
            <a:ext cx="11036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Kubernetes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clusters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1331" y="3982008"/>
            <a:ext cx="10826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1331" y="4251756"/>
            <a:ext cx="629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0" dirty="0">
                <a:solidFill>
                  <a:srgbClr val="006FC0"/>
                </a:solidFill>
                <a:latin typeface="Trebuchet MS"/>
                <a:cs typeface="Trebuchet MS"/>
              </a:rPr>
              <a:t>SQL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026" y="3443427"/>
            <a:ext cx="4605020" cy="1239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Servers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Linux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physical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servers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25" dirty="0">
                <a:solidFill>
                  <a:srgbClr val="006FC0"/>
                </a:solidFill>
                <a:latin typeface="Trebuchet MS"/>
                <a:cs typeface="Trebuchet MS"/>
              </a:rPr>
              <a:t>VMs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hosted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outside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endParaRPr sz="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1331" y="4519676"/>
            <a:ext cx="9366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Vir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ual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2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chi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82288" y="4956454"/>
            <a:ext cx="97980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2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 Docs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7375" y="1300353"/>
            <a:ext cx="5683250" cy="342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1854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Portal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Web-based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interface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almost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features.</a:t>
            </a: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1000"/>
              </a:spcBef>
              <a:buSzPct val="90000"/>
              <a:buFont typeface="Wingdings"/>
              <a:buChar char=""/>
              <a:tabLst>
                <a:tab pos="1854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PowerShell,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CLI,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Shell</a:t>
            </a:r>
            <a:endParaRPr sz="1000">
              <a:latin typeface="Trebuchet MS"/>
              <a:cs typeface="Trebuchet MS"/>
            </a:endParaRPr>
          </a:p>
          <a:p>
            <a:pPr marL="641985" marR="83185" lvl="1" indent="-172720">
              <a:lnSpc>
                <a:spcPct val="150000"/>
              </a:lnSpc>
              <a:spcBef>
                <a:spcPts val="405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Command-line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tools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enable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resources.Azure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Manager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(ARM)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1000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CloudShell: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interactive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shell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runs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browser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(Access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endParaRPr sz="1000">
              <a:latin typeface="Trebuchet MS"/>
              <a:cs typeface="Trebuchet MS"/>
            </a:endParaRPr>
          </a:p>
          <a:p>
            <a:pPr marL="641985">
              <a:lnSpc>
                <a:spcPct val="100000"/>
              </a:lnSpc>
              <a:spcBef>
                <a:spcPts val="600"/>
              </a:spcBef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Portal)</a:t>
            </a: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"/>
              <a:tabLst>
                <a:tab pos="1854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Manager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1010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Deployment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"/>
              <a:tabLst>
                <a:tab pos="1854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Mobile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1000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iOS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Android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phone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tablet</a:t>
            </a: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1005"/>
              </a:spcBef>
              <a:buSzPct val="90000"/>
              <a:buFont typeface="Wingdings"/>
              <a:buChar char=""/>
              <a:tabLst>
                <a:tab pos="1854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Arc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1000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centralized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unified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way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platforms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7184" y="2790571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52494" y="2502153"/>
            <a:ext cx="12547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2494" y="2869437"/>
            <a:ext cx="1277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Monitor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2494" y="3238626"/>
            <a:ext cx="16637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24142" y="1865350"/>
            <a:ext cx="102235" cy="2708275"/>
            <a:chOff x="3224142" y="1865350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24142" y="1865350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77362" y="1875281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0829" y="915670"/>
            <a:ext cx="786257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help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react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quickly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outages,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research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0" dirty="0">
                <a:solidFill>
                  <a:srgbClr val="006FC0"/>
                </a:solidFill>
                <a:latin typeface="Trebuchet MS"/>
                <a:cs typeface="Trebuchet MS"/>
              </a:rPr>
              <a:t>intermittent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issues,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optimize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usage,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proactive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endParaRPr sz="1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</a:pP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50" spc="-5" dirty="0">
                <a:solidFill>
                  <a:srgbClr val="006FC0"/>
                </a:solidFill>
                <a:latin typeface="Trebuchet MS"/>
                <a:cs typeface="Trebuchet MS"/>
              </a:rPr>
              <a:t>li</a:t>
            </a:r>
            <a:r>
              <a:rPr sz="1050" spc="-2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50" spc="13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5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5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050" spc="-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050" spc="-1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nn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ed</a:t>
            </a:r>
            <a:r>
              <a:rPr sz="105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me</a:t>
            </a:r>
            <a:r>
              <a:rPr sz="1050" spc="-114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35577" y="242062"/>
            <a:ext cx="9175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0" dirty="0">
                <a:solidFill>
                  <a:srgbClr val="006FC0"/>
                </a:solidFill>
              </a:rPr>
              <a:t>Monitoring</a:t>
            </a:r>
            <a:endParaRPr sz="200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4610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60" dirty="0"/>
              <a:t>A</a:t>
            </a:r>
            <a:r>
              <a:rPr spc="-215" dirty="0"/>
              <a:t>d</a:t>
            </a:r>
            <a:r>
              <a:rPr spc="-165" dirty="0"/>
              <a:t>v</a:t>
            </a:r>
            <a:r>
              <a:rPr spc="-110" dirty="0"/>
              <a:t>i</a:t>
            </a:r>
            <a:r>
              <a:rPr spc="-175" dirty="0"/>
              <a:t>sor</a:t>
            </a:r>
          </a:p>
          <a:p>
            <a:pPr marL="54610" algn="ctr">
              <a:lnSpc>
                <a:spcPct val="100000"/>
              </a:lnSpc>
              <a:spcBef>
                <a:spcPts val="520"/>
              </a:spcBef>
            </a:pPr>
            <a:r>
              <a:rPr sz="1200" b="0" spc="-60" dirty="0">
                <a:latin typeface="Verdana"/>
                <a:cs typeface="Verdana"/>
              </a:rPr>
              <a:t>Y</a:t>
            </a:r>
            <a:r>
              <a:rPr sz="1200" b="0" spc="-85" dirty="0">
                <a:latin typeface="Verdana"/>
                <a:cs typeface="Verdana"/>
              </a:rPr>
              <a:t>our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fre</a:t>
            </a:r>
            <a:r>
              <a:rPr sz="1200" b="0" spc="-160" dirty="0">
                <a:latin typeface="Verdana"/>
                <a:cs typeface="Verdana"/>
              </a:rPr>
              <a:t>e,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per</a:t>
            </a:r>
            <a:r>
              <a:rPr sz="1200" b="0" spc="-100" dirty="0">
                <a:latin typeface="Verdana"/>
                <a:cs typeface="Verdana"/>
              </a:rPr>
              <a:t>son</a:t>
            </a:r>
            <a:r>
              <a:rPr sz="1200" b="0" spc="-65" dirty="0">
                <a:latin typeface="Verdana"/>
                <a:cs typeface="Verdana"/>
              </a:rPr>
              <a:t>al</a:t>
            </a:r>
            <a:r>
              <a:rPr sz="1200" b="0" spc="-60" dirty="0">
                <a:latin typeface="Verdana"/>
                <a:cs typeface="Verdana"/>
              </a:rPr>
              <a:t>iz</a:t>
            </a:r>
            <a:r>
              <a:rPr sz="1200" b="0" spc="-95" dirty="0">
                <a:latin typeface="Verdana"/>
                <a:cs typeface="Verdana"/>
              </a:rPr>
              <a:t>ed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guide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to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60" dirty="0">
                <a:latin typeface="Verdana"/>
                <a:cs typeface="Verdana"/>
              </a:rPr>
              <a:t>Az</a:t>
            </a:r>
            <a:r>
              <a:rPr sz="1200" b="0" spc="-90" dirty="0">
                <a:latin typeface="Verdana"/>
                <a:cs typeface="Verdana"/>
              </a:rPr>
              <a:t>ure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best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practice</a:t>
            </a:r>
            <a:r>
              <a:rPr sz="1200" b="0" spc="-85" dirty="0">
                <a:latin typeface="Verdana"/>
                <a:cs typeface="Verdana"/>
              </a:rPr>
              <a:t>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3154" y="16001"/>
            <a:ext cx="16332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54" dirty="0">
                <a:solidFill>
                  <a:srgbClr val="006FC0"/>
                </a:solidFill>
              </a:rPr>
              <a:t> </a:t>
            </a:r>
            <a:r>
              <a:rPr sz="2600" spc="-470" dirty="0">
                <a:solidFill>
                  <a:srgbClr val="006FC0"/>
                </a:solidFill>
              </a:rPr>
              <a:t>Advisor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94809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85216"/>
            <a:ext cx="7315200" cy="4314444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3154" y="16001"/>
            <a:ext cx="16332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54" dirty="0">
                <a:solidFill>
                  <a:srgbClr val="006FC0"/>
                </a:solidFill>
              </a:rPr>
              <a:t> </a:t>
            </a:r>
            <a:r>
              <a:rPr sz="2600" spc="-470" dirty="0">
                <a:solidFill>
                  <a:srgbClr val="006FC0"/>
                </a:solidFill>
              </a:rPr>
              <a:t>Advisor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94809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352" y="597408"/>
            <a:ext cx="7321296" cy="4245864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3154" y="16001"/>
            <a:ext cx="16332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54" dirty="0">
                <a:solidFill>
                  <a:srgbClr val="006FC0"/>
                </a:solidFill>
              </a:rPr>
              <a:t> </a:t>
            </a:r>
            <a:r>
              <a:rPr sz="2600" spc="-470" dirty="0">
                <a:solidFill>
                  <a:srgbClr val="006FC0"/>
                </a:solidFill>
              </a:rPr>
              <a:t>Advisor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94809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4415" y="569184"/>
            <a:ext cx="4035484" cy="4123143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3154" y="16001"/>
            <a:ext cx="16332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54" dirty="0">
                <a:solidFill>
                  <a:srgbClr val="006FC0"/>
                </a:solidFill>
              </a:rPr>
              <a:t> </a:t>
            </a:r>
            <a:r>
              <a:rPr sz="2600" spc="-470" dirty="0">
                <a:solidFill>
                  <a:srgbClr val="006FC0"/>
                </a:solidFill>
              </a:rPr>
              <a:t>Advisor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94809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636" y="598931"/>
            <a:ext cx="7348727" cy="4288536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3154" y="16001"/>
            <a:ext cx="16332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54" dirty="0">
                <a:solidFill>
                  <a:srgbClr val="006FC0"/>
                </a:solidFill>
              </a:rPr>
              <a:t> </a:t>
            </a:r>
            <a:r>
              <a:rPr sz="2600" spc="-470" dirty="0">
                <a:solidFill>
                  <a:srgbClr val="006FC0"/>
                </a:solidFill>
              </a:rPr>
              <a:t>Advisor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0660" y="799846"/>
            <a:ext cx="6637020" cy="4304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recommendations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optimize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These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recommendations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proactive,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actionable,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personalized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Step-by-step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instructions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quick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fixes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score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analyze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workload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architecture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Notifications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recommendations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Advisor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integrates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7C5503"/>
                </a:solidFill>
                <a:latin typeface="Trebuchet MS"/>
                <a:cs typeface="Trebuchet MS"/>
              </a:rPr>
              <a:t>Microsoft</a:t>
            </a:r>
            <a:r>
              <a:rPr sz="900" spc="-1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7C5503"/>
                </a:solidFill>
                <a:latin typeface="Trebuchet MS"/>
                <a:cs typeface="Trebuchet MS"/>
              </a:rPr>
              <a:t>Defender</a:t>
            </a:r>
            <a:r>
              <a:rPr sz="90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7C5503"/>
                </a:solidFill>
                <a:latin typeface="Trebuchet MS"/>
                <a:cs typeface="Trebuchet MS"/>
              </a:rPr>
              <a:t>for</a:t>
            </a:r>
            <a:r>
              <a:rPr sz="900" spc="-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7C5503"/>
                </a:solidFill>
                <a:latin typeface="Trebuchet MS"/>
                <a:cs typeface="Trebuchet MS"/>
              </a:rPr>
              <a:t>Cloud</a:t>
            </a:r>
            <a:r>
              <a:rPr sz="900" spc="-4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7C5503"/>
                </a:solidFill>
                <a:latin typeface="Trebuchet MS"/>
                <a:cs typeface="Trebuchet MS"/>
              </a:rPr>
              <a:t>(Azure</a:t>
            </a:r>
            <a:r>
              <a:rPr sz="900" spc="-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7C5503"/>
                </a:solidFill>
                <a:latin typeface="Trebuchet MS"/>
                <a:cs typeface="Trebuchet MS"/>
              </a:rPr>
              <a:t>Security</a:t>
            </a:r>
            <a:r>
              <a:rPr sz="900" spc="-1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7C5503"/>
                </a:solidFill>
                <a:latin typeface="Trebuchet MS"/>
                <a:cs typeface="Trebuchet MS"/>
              </a:rPr>
              <a:t>Center)</a:t>
            </a:r>
            <a:r>
              <a:rPr sz="90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help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prevent,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detect,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endParaRPr sz="90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  <a:spcBef>
                <a:spcPts val="540"/>
              </a:spcBef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respond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threats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Recommendations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related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to: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b="1" spc="-15" dirty="0">
                <a:solidFill>
                  <a:srgbClr val="006FC0"/>
                </a:solidFill>
                <a:latin typeface="Trebuchet MS"/>
                <a:cs typeface="Trebuchet MS"/>
              </a:rPr>
              <a:t>Reliability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Ensures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improves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mission-critical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applications.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b="1" spc="-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Detect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threats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vulnerabilities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might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lead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breaches.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b="1" spc="5" dirty="0">
                <a:solidFill>
                  <a:srgbClr val="006FC0"/>
                </a:solidFill>
                <a:latin typeface="Trebuchet MS"/>
                <a:cs typeface="Trebuchet MS"/>
              </a:rPr>
              <a:t>Performance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Improve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speed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applications.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b="1" spc="1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Optimize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reduce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overall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spending.</a:t>
            </a:r>
            <a:endParaRPr sz="900">
              <a:latin typeface="Trebuchet MS"/>
              <a:cs typeface="Trebuchet MS"/>
            </a:endParaRPr>
          </a:p>
          <a:p>
            <a:pPr marL="850900" marR="167005" lvl="1" indent="-381000">
              <a:lnSpc>
                <a:spcPct val="150200"/>
              </a:lnSpc>
              <a:spcBef>
                <a:spcPts val="79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b="1" spc="10" dirty="0">
                <a:solidFill>
                  <a:srgbClr val="006FC0"/>
                </a:solidFill>
                <a:latin typeface="Trebuchet MS"/>
                <a:cs typeface="Trebuchet MS"/>
              </a:rPr>
              <a:t>Operational</a:t>
            </a:r>
            <a:r>
              <a:rPr sz="900" b="1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-10" dirty="0">
                <a:solidFill>
                  <a:srgbClr val="006FC0"/>
                </a:solidFill>
                <a:latin typeface="Trebuchet MS"/>
                <a:cs typeface="Trebuchet MS"/>
              </a:rPr>
              <a:t>Excellence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Help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achieve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process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workflow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efficiency,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manageability,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deployment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best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practices.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rebuchet MS"/>
              <a:cs typeface="Trebuchet MS"/>
            </a:endParaRPr>
          </a:p>
          <a:p>
            <a:pPr marL="656590" algn="ctr">
              <a:lnSpc>
                <a:spcPct val="100000"/>
              </a:lnSpc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3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6448" y="2080515"/>
            <a:ext cx="1463670" cy="1408346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3975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445" dirty="0"/>
              <a:t>M</a:t>
            </a:r>
            <a:r>
              <a:rPr spc="-210" dirty="0"/>
              <a:t>o</a:t>
            </a:r>
            <a:r>
              <a:rPr spc="-200" dirty="0"/>
              <a:t>n</a:t>
            </a:r>
            <a:r>
              <a:rPr spc="-110" dirty="0"/>
              <a:t>i</a:t>
            </a:r>
            <a:r>
              <a:rPr spc="-200" dirty="0"/>
              <a:t>tor</a:t>
            </a:r>
          </a:p>
          <a:p>
            <a:pPr marL="50800" algn="ctr">
              <a:lnSpc>
                <a:spcPct val="100000"/>
              </a:lnSpc>
              <a:spcBef>
                <a:spcPts val="520"/>
              </a:spcBef>
            </a:pPr>
            <a:r>
              <a:rPr sz="1200" b="0" spc="-45" dirty="0">
                <a:latin typeface="Verdana"/>
                <a:cs typeface="Verdana"/>
              </a:rPr>
              <a:t>Full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observability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into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your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applications,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infrastructure,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and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10" dirty="0">
                <a:latin typeface="Verdana"/>
                <a:cs typeface="Verdana"/>
              </a:rPr>
              <a:t>network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5053" y="755141"/>
            <a:ext cx="7122795" cy="187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15" dirty="0">
                <a:solidFill>
                  <a:srgbClr val="006FC0"/>
                </a:solidFill>
                <a:latin typeface="Trebuchet MS"/>
                <a:cs typeface="Trebuchet MS"/>
              </a:rPr>
              <a:t>Scalable</a:t>
            </a:r>
            <a:r>
              <a:rPr sz="900" b="1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architectures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ability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grow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environment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needed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(increase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number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users,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traffic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throughput)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Example: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Workload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increased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business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expanded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period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Scalability:</a:t>
            </a:r>
            <a:endParaRPr sz="9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710"/>
              </a:spcBef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Vertical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endParaRPr sz="9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Horizontal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endParaRPr sz="9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marR="27813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b="1" spc="-10" dirty="0">
                <a:solidFill>
                  <a:srgbClr val="006FC0"/>
                </a:solidFill>
                <a:latin typeface="Trebuchet MS"/>
                <a:cs typeface="Trebuchet MS"/>
              </a:rPr>
              <a:t>Elasticity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Ability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automatically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expand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compressed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sudden-up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down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requirement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workload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efficiently.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71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Example: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workload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increases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during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festive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season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Christmas.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18929" y="67818"/>
            <a:ext cx="32677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54375" algn="l"/>
              </a:tabLst>
            </a:pPr>
            <a:r>
              <a:rPr sz="2600" u="heavy" spc="5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Scalability</a:t>
            </a:r>
            <a:r>
              <a:rPr sz="2600" u="heavy" spc="-1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vs</a:t>
            </a:r>
            <a:r>
              <a:rPr sz="2600" u="heavy" spc="3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Elasticity	</a:t>
            </a:r>
            <a:endParaRPr sz="2600"/>
          </a:p>
        </p:txBody>
      </p:sp>
      <p:sp>
        <p:nvSpPr>
          <p:cNvPr id="4" name="object 4"/>
          <p:cNvSpPr/>
          <p:nvPr/>
        </p:nvSpPr>
        <p:spPr>
          <a:xfrm>
            <a:off x="3308603" y="401717"/>
            <a:ext cx="3177540" cy="29845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-11937" y="0"/>
            <a:ext cx="1374140" cy="5168900"/>
            <a:chOff x="-11937" y="0"/>
            <a:chExt cx="1374140" cy="5168900"/>
          </a:xfrm>
        </p:grpSpPr>
        <p:sp>
          <p:nvSpPr>
            <p:cNvPr id="6" name="object 6"/>
            <p:cNvSpPr/>
            <p:nvPr/>
          </p:nvSpPr>
          <p:spPr>
            <a:xfrm>
              <a:off x="762" y="761"/>
              <a:ext cx="1348740" cy="5143500"/>
            </a:xfrm>
            <a:custGeom>
              <a:avLst/>
              <a:gdLst/>
              <a:ahLst/>
              <a:cxnLst/>
              <a:rect l="l" t="t" r="r" b="b"/>
              <a:pathLst>
                <a:path w="1348740" h="5143500">
                  <a:moveTo>
                    <a:pt x="134874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1348740" y="5143500"/>
                  </a:lnTo>
                  <a:lnTo>
                    <a:pt x="1348740" y="0"/>
                  </a:lnTo>
                  <a:close/>
                </a:path>
              </a:pathLst>
            </a:custGeom>
            <a:solidFill>
              <a:srgbClr val="006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" y="761"/>
              <a:ext cx="1348740" cy="5143500"/>
            </a:xfrm>
            <a:custGeom>
              <a:avLst/>
              <a:gdLst/>
              <a:ahLst/>
              <a:cxnLst/>
              <a:rect l="l" t="t" r="r" b="b"/>
              <a:pathLst>
                <a:path w="1348740" h="5143500">
                  <a:moveTo>
                    <a:pt x="0" y="5143500"/>
                  </a:moveTo>
                  <a:lnTo>
                    <a:pt x="1348740" y="5143500"/>
                  </a:lnTo>
                  <a:lnTo>
                    <a:pt x="1348740" y="0"/>
                  </a:lnTo>
                  <a:lnTo>
                    <a:pt x="0" y="0"/>
                  </a:lnTo>
                  <a:lnTo>
                    <a:pt x="0" y="5143500"/>
                  </a:lnTo>
                  <a:close/>
                </a:path>
              </a:pathLst>
            </a:custGeom>
            <a:ln w="25400">
              <a:solidFill>
                <a:srgbClr val="3B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87" y="2351532"/>
              <a:ext cx="632460" cy="65684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634108" y="3514471"/>
            <a:ext cx="3033395" cy="3016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93700" marR="5080" indent="-381635">
              <a:lnSpc>
                <a:spcPct val="101099"/>
              </a:lnSpc>
              <a:spcBef>
                <a:spcPts val="8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Elasticity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just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meet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sudden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down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workload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small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period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time.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4108" y="3953662"/>
            <a:ext cx="3124200" cy="3016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93700" marR="5080" indent="-381635">
              <a:lnSpc>
                <a:spcPct val="101099"/>
              </a:lnSpc>
              <a:spcBef>
                <a:spcPts val="8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Elasticity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meet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dynamic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changes,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where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increase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decrease.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4108" y="4392574"/>
            <a:ext cx="3208655" cy="4387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3700" marR="5080" indent="-381635">
              <a:lnSpc>
                <a:spcPct val="100600"/>
              </a:lnSpc>
              <a:spcBef>
                <a:spcPts val="9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short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term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planning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adopted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just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deal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unexpected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increase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demand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seasonal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demands.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8147" y="3514471"/>
            <a:ext cx="3169920" cy="3016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93700" marR="5080" indent="-381000">
              <a:lnSpc>
                <a:spcPct val="101099"/>
              </a:lnSpc>
              <a:spcBef>
                <a:spcPts val="8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meet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static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increase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workload.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8147" y="3953662"/>
            <a:ext cx="3175635" cy="3016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93700" marR="5080" indent="-381000">
              <a:lnSpc>
                <a:spcPct val="101099"/>
              </a:lnSpc>
              <a:spcBef>
                <a:spcPts val="8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always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increase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workload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organization.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8147" y="4392574"/>
            <a:ext cx="3174365" cy="3016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93700" marR="5080" indent="-381000">
              <a:lnSpc>
                <a:spcPct val="101099"/>
              </a:lnSpc>
              <a:spcBef>
                <a:spcPts val="8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long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term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planning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adopted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just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deal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expected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increase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demand.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039226" y="3211033"/>
            <a:ext cx="102235" cy="1558290"/>
            <a:chOff x="5039226" y="3211033"/>
            <a:chExt cx="102235" cy="155829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9226" y="3211033"/>
              <a:ext cx="102029" cy="15576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92446" y="3220973"/>
              <a:ext cx="0" cy="1495425"/>
            </a:xfrm>
            <a:custGeom>
              <a:avLst/>
              <a:gdLst/>
              <a:ahLst/>
              <a:cxnLst/>
              <a:rect l="l" t="t" r="r" b="b"/>
              <a:pathLst>
                <a:path h="1495425">
                  <a:moveTo>
                    <a:pt x="0" y="0"/>
                  </a:moveTo>
                  <a:lnTo>
                    <a:pt x="0" y="1494828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955292" y="3250692"/>
            <a:ext cx="773430" cy="0"/>
          </a:xfrm>
          <a:custGeom>
            <a:avLst/>
            <a:gdLst/>
            <a:ahLst/>
            <a:cxnLst/>
            <a:rect l="l" t="t" r="r" b="b"/>
            <a:pathLst>
              <a:path w="773430">
                <a:moveTo>
                  <a:pt x="0" y="0"/>
                </a:moveTo>
                <a:lnTo>
                  <a:pt x="773430" y="0"/>
                </a:lnTo>
              </a:path>
            </a:pathLst>
          </a:custGeom>
          <a:ln w="9525">
            <a:solidFill>
              <a:srgbClr val="008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84853" y="3250692"/>
            <a:ext cx="1000760" cy="0"/>
          </a:xfrm>
          <a:custGeom>
            <a:avLst/>
            <a:gdLst/>
            <a:ahLst/>
            <a:cxnLst/>
            <a:rect l="l" t="t" r="r" b="b"/>
            <a:pathLst>
              <a:path w="1000760">
                <a:moveTo>
                  <a:pt x="0" y="0"/>
                </a:moveTo>
                <a:lnTo>
                  <a:pt x="1000506" y="0"/>
                </a:lnTo>
              </a:path>
            </a:pathLst>
          </a:custGeom>
          <a:ln w="9525">
            <a:solidFill>
              <a:srgbClr val="008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28722" y="3109722"/>
            <a:ext cx="1056640" cy="259079"/>
          </a:xfrm>
          <a:prstGeom prst="rect">
            <a:avLst/>
          </a:prstGeom>
          <a:ln w="25400">
            <a:solidFill>
              <a:srgbClr val="00839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280670">
              <a:lnSpc>
                <a:spcPct val="100000"/>
              </a:lnSpc>
              <a:spcBef>
                <a:spcPts val="390"/>
              </a:spcBef>
            </a:pPr>
            <a:r>
              <a:rPr sz="1000" spc="-5" dirty="0">
                <a:solidFill>
                  <a:srgbClr val="50556F"/>
                </a:solidFill>
                <a:latin typeface="Arial MT"/>
                <a:cs typeface="Arial MT"/>
              </a:rPr>
              <a:t>Elasticity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94020" y="3259835"/>
            <a:ext cx="959485" cy="0"/>
          </a:xfrm>
          <a:custGeom>
            <a:avLst/>
            <a:gdLst/>
            <a:ahLst/>
            <a:cxnLst/>
            <a:rect l="l" t="t" r="r" b="b"/>
            <a:pathLst>
              <a:path w="959485">
                <a:moveTo>
                  <a:pt x="0" y="0"/>
                </a:moveTo>
                <a:lnTo>
                  <a:pt x="959357" y="0"/>
                </a:lnTo>
              </a:path>
            </a:pathLst>
          </a:custGeom>
          <a:ln w="9525">
            <a:solidFill>
              <a:srgbClr val="008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09509" y="3259835"/>
            <a:ext cx="886460" cy="0"/>
          </a:xfrm>
          <a:custGeom>
            <a:avLst/>
            <a:gdLst/>
            <a:ahLst/>
            <a:cxnLst/>
            <a:rect l="l" t="t" r="r" b="b"/>
            <a:pathLst>
              <a:path w="886459">
                <a:moveTo>
                  <a:pt x="0" y="0"/>
                </a:moveTo>
                <a:lnTo>
                  <a:pt x="886333" y="0"/>
                </a:lnTo>
              </a:path>
            </a:pathLst>
          </a:custGeom>
          <a:ln w="9525">
            <a:solidFill>
              <a:srgbClr val="0081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53378" y="3131057"/>
            <a:ext cx="1056640" cy="259079"/>
          </a:xfrm>
          <a:prstGeom prst="rect">
            <a:avLst/>
          </a:prstGeom>
          <a:ln w="25400">
            <a:solidFill>
              <a:srgbClr val="00839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390"/>
              </a:spcBef>
            </a:pPr>
            <a:r>
              <a:rPr sz="1000" spc="-5" dirty="0">
                <a:solidFill>
                  <a:srgbClr val="50556F"/>
                </a:solidFill>
                <a:latin typeface="Arial MT"/>
                <a:cs typeface="Arial MT"/>
              </a:rPr>
              <a:t>Scalability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6409" y="1886374"/>
            <a:ext cx="3782477" cy="13078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09213" y="16001"/>
            <a:ext cx="17208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45" dirty="0">
                <a:solidFill>
                  <a:srgbClr val="006FC0"/>
                </a:solidFill>
              </a:rPr>
              <a:t> </a:t>
            </a:r>
            <a:r>
              <a:rPr sz="2600" spc="-415" dirty="0">
                <a:solidFill>
                  <a:srgbClr val="006FC0"/>
                </a:solidFill>
              </a:rPr>
              <a:t>Monitor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5" name="object 5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0660" y="799846"/>
            <a:ext cx="4583430" cy="470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Collect,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Analyze,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Visualize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take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actions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matric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logging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Collect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4809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976" y="1688640"/>
            <a:ext cx="5041392" cy="276465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1620" y="3633215"/>
            <a:ext cx="3796283" cy="1182212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50165" algn="ctr">
              <a:lnSpc>
                <a:spcPct val="100000"/>
              </a:lnSpc>
              <a:spcBef>
                <a:spcPts val="166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60" dirty="0"/>
              <a:t>S</a:t>
            </a:r>
            <a:r>
              <a:rPr spc="-409" dirty="0"/>
              <a:t>e</a:t>
            </a:r>
            <a:r>
              <a:rPr spc="-120" dirty="0"/>
              <a:t>r</a:t>
            </a:r>
            <a:r>
              <a:rPr spc="-130" dirty="0"/>
              <a:t>v</a:t>
            </a:r>
            <a:r>
              <a:rPr spc="-245" dirty="0"/>
              <a:t>ic</a:t>
            </a:r>
            <a:r>
              <a:rPr spc="-340" dirty="0"/>
              <a:t>e</a:t>
            </a:r>
            <a:r>
              <a:rPr spc="-100" dirty="0"/>
              <a:t> </a:t>
            </a:r>
            <a:r>
              <a:rPr spc="-55" dirty="0"/>
              <a:t>H</a:t>
            </a:r>
            <a:r>
              <a:rPr spc="-409" dirty="0"/>
              <a:t>e</a:t>
            </a:r>
            <a:r>
              <a:rPr spc="-240" dirty="0"/>
              <a:t>a</a:t>
            </a:r>
            <a:r>
              <a:rPr spc="-130" dirty="0"/>
              <a:t>l</a:t>
            </a:r>
            <a:r>
              <a:rPr spc="-210" dirty="0"/>
              <a:t>th</a:t>
            </a:r>
          </a:p>
          <a:p>
            <a:pPr marL="53340" algn="ctr">
              <a:lnSpc>
                <a:spcPct val="100000"/>
              </a:lnSpc>
              <a:spcBef>
                <a:spcPts val="520"/>
              </a:spcBef>
            </a:pPr>
            <a:r>
              <a:rPr sz="1200" b="0" spc="-75" dirty="0">
                <a:latin typeface="Verdana"/>
                <a:cs typeface="Verdana"/>
              </a:rPr>
              <a:t>Personalized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alerts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and</a:t>
            </a:r>
            <a:r>
              <a:rPr sz="1200" b="0" spc="-114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guidance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for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5" dirty="0">
                <a:latin typeface="Verdana"/>
                <a:cs typeface="Verdana"/>
              </a:rPr>
              <a:t>Azure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service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issues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3282" y="16001"/>
            <a:ext cx="26333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85" dirty="0">
                <a:solidFill>
                  <a:srgbClr val="006FC0"/>
                </a:solidFill>
              </a:rPr>
              <a:t> </a:t>
            </a:r>
            <a:r>
              <a:rPr sz="2600" spc="-270" dirty="0">
                <a:solidFill>
                  <a:srgbClr val="006FC0"/>
                </a:solidFill>
              </a:rPr>
              <a:t>Service</a:t>
            </a:r>
            <a:r>
              <a:rPr sz="2600" spc="290" dirty="0">
                <a:solidFill>
                  <a:srgbClr val="006FC0"/>
                </a:solidFill>
              </a:rPr>
              <a:t> </a:t>
            </a:r>
            <a:r>
              <a:rPr sz="2600" spc="-425" dirty="0">
                <a:solidFill>
                  <a:srgbClr val="006FC0"/>
                </a:solidFill>
              </a:rPr>
              <a:t>Health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2079" y="689864"/>
            <a:ext cx="7169150" cy="305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keeps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informed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current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upcoming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issues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side.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alerts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notify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issues,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planned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maintenance,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changes.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combination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separate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smaller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services.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Clr>
                <a:srgbClr val="006FC0"/>
              </a:buClr>
              <a:buAutoNum type="arabicPeriod"/>
              <a:tabLst>
                <a:tab pos="850900" algn="l"/>
                <a:tab pos="851535" algn="l"/>
              </a:tabLst>
            </a:pPr>
            <a:r>
              <a:rPr sz="900" spc="45" dirty="0">
                <a:solidFill>
                  <a:srgbClr val="C0000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C00000"/>
                </a:solidFill>
                <a:latin typeface="Trebuchet MS"/>
                <a:cs typeface="Trebuchet MS"/>
              </a:rPr>
              <a:t>status</a:t>
            </a:r>
            <a:r>
              <a:rPr sz="900" spc="-1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7C5503"/>
                </a:solidFill>
                <a:latin typeface="Trebuchet MS"/>
                <a:cs typeface="Trebuchet MS"/>
              </a:rPr>
              <a:t>global</a:t>
            </a:r>
            <a:r>
              <a:rPr sz="900" spc="-5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7C5503"/>
                </a:solidFill>
                <a:latin typeface="Trebuchet MS"/>
                <a:cs typeface="Trebuchet MS"/>
              </a:rPr>
              <a:t>view</a:t>
            </a:r>
            <a:r>
              <a:rPr sz="900" spc="-1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across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Trebuchet MS"/>
              <a:buAutoNum type="arabicPeriod"/>
            </a:pPr>
            <a:endParaRPr sz="10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status.azure.com</a:t>
            </a:r>
            <a:endParaRPr sz="90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Clr>
                <a:srgbClr val="006FC0"/>
              </a:buClr>
              <a:buAutoNum type="arabicPeriod"/>
              <a:tabLst>
                <a:tab pos="850900" algn="l"/>
                <a:tab pos="851535" algn="l"/>
              </a:tabLst>
            </a:pPr>
            <a:r>
              <a:rPr sz="900" spc="25" dirty="0">
                <a:solidFill>
                  <a:srgbClr val="C00000"/>
                </a:solidFill>
                <a:latin typeface="Trebuchet MS"/>
                <a:cs typeface="Trebuchet MS"/>
              </a:rPr>
              <a:t>Service</a:t>
            </a:r>
            <a:r>
              <a:rPr sz="900" spc="-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C00000"/>
                </a:solidFill>
                <a:latin typeface="Trebuchet MS"/>
                <a:cs typeface="Trebuchet MS"/>
              </a:rPr>
              <a:t>health</a:t>
            </a:r>
            <a:r>
              <a:rPr sz="900" spc="-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7C5503"/>
                </a:solidFill>
                <a:latin typeface="Trebuchet MS"/>
                <a:cs typeface="Trebuchet MS"/>
              </a:rPr>
              <a:t>personalized</a:t>
            </a:r>
            <a:r>
              <a:rPr sz="900" spc="-2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7C5503"/>
                </a:solidFill>
                <a:latin typeface="Trebuchet MS"/>
                <a:cs typeface="Trebuchet MS"/>
              </a:rPr>
              <a:t>view</a:t>
            </a:r>
            <a:r>
              <a:rPr sz="900" spc="-2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you're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using.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rebuchet MS"/>
              <a:cs typeface="Trebuchet MS"/>
            </a:endParaRPr>
          </a:p>
          <a:p>
            <a:pPr marL="1308100" indent="-381635">
              <a:lnSpc>
                <a:spcPct val="100000"/>
              </a:lnSpc>
              <a:buAutoNum type="arabicPeriod"/>
              <a:tabLst>
                <a:tab pos="1308100" algn="l"/>
                <a:tab pos="1308735" algn="l"/>
              </a:tabLst>
            </a:pPr>
            <a:r>
              <a:rPr sz="900" b="1" spc="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20" dirty="0">
                <a:solidFill>
                  <a:srgbClr val="006FC0"/>
                </a:solidFill>
                <a:latin typeface="Trebuchet MS"/>
                <a:cs typeface="Trebuchet MS"/>
              </a:rPr>
              <a:t>issues</a:t>
            </a:r>
            <a:r>
              <a:rPr sz="900" b="1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Problems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7C5503"/>
                </a:solidFill>
                <a:latin typeface="Trebuchet MS"/>
                <a:cs typeface="Trebuchet MS"/>
              </a:rPr>
              <a:t>affect</a:t>
            </a:r>
            <a:r>
              <a:rPr sz="900" spc="-3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7C5503"/>
                </a:solidFill>
                <a:latin typeface="Trebuchet MS"/>
                <a:cs typeface="Trebuchet MS"/>
              </a:rPr>
              <a:t>you</a:t>
            </a:r>
            <a:r>
              <a:rPr sz="900" spc="-3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7C5503"/>
                </a:solidFill>
                <a:latin typeface="Trebuchet MS"/>
                <a:cs typeface="Trebuchet MS"/>
              </a:rPr>
              <a:t>right</a:t>
            </a:r>
            <a:r>
              <a:rPr sz="900" spc="-3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7C5503"/>
                </a:solidFill>
                <a:latin typeface="Trebuchet MS"/>
                <a:cs typeface="Trebuchet MS"/>
              </a:rPr>
              <a:t>now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Trebuchet MS"/>
              <a:buAutoNum type="arabicPeriod"/>
            </a:pPr>
            <a:endParaRPr sz="1000">
              <a:latin typeface="Trebuchet MS"/>
              <a:cs typeface="Trebuchet MS"/>
            </a:endParaRPr>
          </a:p>
          <a:p>
            <a:pPr marL="1765300" lvl="1" indent="-381635">
              <a:lnSpc>
                <a:spcPct val="100000"/>
              </a:lnSpc>
              <a:spcBef>
                <a:spcPts val="5"/>
              </a:spcBef>
              <a:buFont typeface="Calibri"/>
              <a:buChar char="▪"/>
              <a:tabLst>
                <a:tab pos="1765300" algn="l"/>
                <a:tab pos="1765935" algn="l"/>
              </a:tabLst>
            </a:pP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development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team.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Calibri"/>
              <a:buChar char="▪"/>
            </a:pPr>
            <a:endParaRPr sz="1000">
              <a:latin typeface="Trebuchet MS"/>
              <a:cs typeface="Trebuchet MS"/>
            </a:endParaRPr>
          </a:p>
          <a:p>
            <a:pPr marL="1308100" indent="-381635">
              <a:lnSpc>
                <a:spcPct val="100000"/>
              </a:lnSpc>
              <a:buAutoNum type="arabicPeriod"/>
              <a:tabLst>
                <a:tab pos="1308100" algn="l"/>
                <a:tab pos="1308735" algn="l"/>
              </a:tabLst>
            </a:pPr>
            <a:r>
              <a:rPr sz="900" b="1" spc="20" dirty="0">
                <a:solidFill>
                  <a:srgbClr val="006FC0"/>
                </a:solidFill>
                <a:latin typeface="Trebuchet MS"/>
                <a:cs typeface="Trebuchet MS"/>
              </a:rPr>
              <a:t>Planned</a:t>
            </a:r>
            <a:r>
              <a:rPr sz="9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10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r>
              <a:rPr sz="900" b="1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7C5503"/>
                </a:solidFill>
                <a:latin typeface="Trebuchet MS"/>
                <a:cs typeface="Trebuchet MS"/>
              </a:rPr>
              <a:t>-</a:t>
            </a:r>
            <a:r>
              <a:rPr sz="900" spc="-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7C5503"/>
                </a:solidFill>
                <a:latin typeface="Trebuchet MS"/>
                <a:cs typeface="Trebuchet MS"/>
              </a:rPr>
              <a:t>Upcoming</a:t>
            </a:r>
            <a:r>
              <a:rPr sz="900" spc="-5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7C5503"/>
                </a:solidFill>
                <a:latin typeface="Trebuchet MS"/>
                <a:cs typeface="Trebuchet MS"/>
              </a:rPr>
              <a:t>maintenance</a:t>
            </a:r>
            <a:r>
              <a:rPr sz="900" spc="-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affect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future.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Trebuchet MS"/>
              <a:buAutoNum type="arabicPeriod"/>
            </a:pPr>
            <a:endParaRPr sz="1000">
              <a:latin typeface="Trebuchet MS"/>
              <a:cs typeface="Trebuchet MS"/>
            </a:endParaRPr>
          </a:p>
          <a:p>
            <a:pPr marL="1765300" lvl="1" indent="-381635">
              <a:lnSpc>
                <a:spcPct val="100000"/>
              </a:lnSpc>
              <a:spcBef>
                <a:spcPts val="5"/>
              </a:spcBef>
              <a:buFont typeface="Calibri"/>
              <a:buChar char="▪"/>
              <a:tabLst>
                <a:tab pos="1765300" algn="l"/>
                <a:tab pos="17659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Reports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some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could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achieve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less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impact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downtime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Calibri"/>
              <a:buChar char="▪"/>
            </a:pPr>
            <a:endParaRPr sz="1000">
              <a:latin typeface="Trebuchet MS"/>
              <a:cs typeface="Trebuchet MS"/>
            </a:endParaRPr>
          </a:p>
          <a:p>
            <a:pPr marL="1308100" indent="-381635">
              <a:lnSpc>
                <a:spcPct val="100000"/>
              </a:lnSpc>
              <a:buAutoNum type="arabicPeriod"/>
              <a:tabLst>
                <a:tab pos="1308100" algn="l"/>
                <a:tab pos="1308735" algn="l"/>
              </a:tabLst>
            </a:pPr>
            <a:r>
              <a:rPr sz="900" b="1" spc="10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9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10" dirty="0">
                <a:solidFill>
                  <a:srgbClr val="006FC0"/>
                </a:solidFill>
                <a:latin typeface="Trebuchet MS"/>
                <a:cs typeface="Trebuchet MS"/>
              </a:rPr>
              <a:t>advisories</a:t>
            </a:r>
            <a:r>
              <a:rPr sz="900" b="1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Changes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7C5503"/>
                </a:solidFill>
                <a:latin typeface="Trebuchet MS"/>
                <a:cs typeface="Trebuchet MS"/>
              </a:rPr>
              <a:t>require</a:t>
            </a:r>
            <a:r>
              <a:rPr sz="900" spc="-3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7C5503"/>
                </a:solidFill>
                <a:latin typeface="Trebuchet MS"/>
                <a:cs typeface="Trebuchet MS"/>
              </a:rPr>
              <a:t>your</a:t>
            </a:r>
            <a:r>
              <a:rPr sz="900" spc="-3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7C5503"/>
                </a:solidFill>
                <a:latin typeface="Trebuchet MS"/>
                <a:cs typeface="Trebuchet MS"/>
              </a:rPr>
              <a:t>attention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03933" y="3875938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4933" y="3875938"/>
            <a:ext cx="65303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Examples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include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deprecation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features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upgrade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requirements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(e.g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upgrade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supported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PHP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framework).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0584" y="4165498"/>
            <a:ext cx="7216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900" b="1" spc="-25" dirty="0">
                <a:solidFill>
                  <a:srgbClr val="006FC0"/>
                </a:solidFill>
                <a:latin typeface="Trebuchet MS"/>
                <a:cs typeface="Trebuchet MS"/>
              </a:rPr>
              <a:t>4.	</a:t>
            </a:r>
            <a:r>
              <a:rPr sz="900" b="1" spc="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b="1" spc="5" dirty="0">
                <a:solidFill>
                  <a:srgbClr val="006FC0"/>
                </a:solidFill>
                <a:latin typeface="Trebuchet MS"/>
                <a:cs typeface="Trebuchet MS"/>
              </a:rPr>
              <a:t>advisories</a:t>
            </a:r>
            <a:r>
              <a:rPr sz="900" b="1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related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notifications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violations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7C5503"/>
                </a:solidFill>
                <a:latin typeface="Trebuchet MS"/>
                <a:cs typeface="Trebuchet MS"/>
              </a:rPr>
              <a:t>may</a:t>
            </a:r>
            <a:r>
              <a:rPr sz="900" spc="-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7C5503"/>
                </a:solidFill>
                <a:latin typeface="Trebuchet MS"/>
                <a:cs typeface="Trebuchet MS"/>
              </a:rPr>
              <a:t>affect</a:t>
            </a:r>
            <a:r>
              <a:rPr sz="900" spc="-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7C5503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7C5503"/>
                </a:solidFill>
                <a:latin typeface="Trebuchet MS"/>
                <a:cs typeface="Trebuchet MS"/>
              </a:rPr>
              <a:t>availability</a:t>
            </a:r>
            <a:r>
              <a:rPr sz="900" spc="-4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services.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900" spc="40" dirty="0">
                <a:solidFill>
                  <a:srgbClr val="C00000"/>
                </a:solidFill>
                <a:latin typeface="Trebuchet MS"/>
                <a:cs typeface="Trebuchet MS"/>
              </a:rPr>
              <a:t>Resource</a:t>
            </a:r>
            <a:r>
              <a:rPr sz="900" spc="-2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C00000"/>
                </a:solidFill>
                <a:latin typeface="Trebuchet MS"/>
                <a:cs typeface="Trebuchet MS"/>
              </a:rPr>
              <a:t>health</a:t>
            </a:r>
            <a:r>
              <a:rPr sz="900" spc="-1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information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7C5503"/>
                </a:solidFill>
                <a:latin typeface="Trebuchet MS"/>
                <a:cs typeface="Trebuchet MS"/>
              </a:rPr>
              <a:t>your</a:t>
            </a:r>
            <a:r>
              <a:rPr sz="900" spc="-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7C5503"/>
                </a:solidFill>
                <a:latin typeface="Trebuchet MS"/>
                <a:cs typeface="Trebuchet MS"/>
              </a:rPr>
              <a:t>individual</a:t>
            </a:r>
            <a:r>
              <a:rPr sz="900" spc="-5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7C5503"/>
                </a:solidFill>
                <a:latin typeface="Trebuchet MS"/>
                <a:cs typeface="Trebuchet MS"/>
              </a:rPr>
              <a:t>cloud</a:t>
            </a:r>
            <a:r>
              <a:rPr sz="900" spc="-4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7C5503"/>
                </a:solidFill>
                <a:latin typeface="Trebuchet MS"/>
                <a:cs typeface="Trebuchet MS"/>
              </a:rPr>
              <a:t>resources</a:t>
            </a:r>
            <a:r>
              <a:rPr sz="900" spc="2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specific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instance.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9584" y="4455058"/>
            <a:ext cx="127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3.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4809" y="4956454"/>
            <a:ext cx="7562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Source:</a:t>
            </a:r>
            <a:r>
              <a:rPr sz="800" spc="-4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3B4053"/>
                </a:solidFill>
                <a:latin typeface="Calibri"/>
                <a:cs typeface="Calibri"/>
              </a:rPr>
              <a:t>Microsoft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8011" y="1177514"/>
            <a:ext cx="1219131" cy="1147482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7375" y="1300353"/>
            <a:ext cx="5297170" cy="2412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SzPct val="90000"/>
              <a:buFont typeface="Wingdings"/>
              <a:buChar char=""/>
              <a:tabLst>
                <a:tab pos="1854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Advisor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recommendations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optimize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deployments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1000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Reliability,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security,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performance,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cost,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operational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excellence</a:t>
            </a: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1005"/>
              </a:spcBef>
              <a:buSzPct val="90000"/>
              <a:buFont typeface="Wingdings"/>
              <a:buChar char=""/>
              <a:tabLst>
                <a:tab pos="1854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Monitor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1000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Collect,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Analyze,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Visualize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take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actions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matric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logging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"/>
              <a:tabLst>
                <a:tab pos="18542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1010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keeps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informed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current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upcoming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issues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side.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Global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view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status.azure.com</a:t>
            </a:r>
            <a:endParaRPr sz="10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994"/>
              </a:spcBef>
              <a:buSzPct val="90000"/>
              <a:buFont typeface="Wingdings"/>
              <a:buChar char=""/>
              <a:tabLst>
                <a:tab pos="64262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personalized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view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6237" y="141477"/>
            <a:ext cx="31883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05255" algn="l"/>
                <a:tab pos="3175000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4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Agility	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4533138" y="4786985"/>
            <a:ext cx="1803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15" dirty="0">
                <a:solidFill>
                  <a:srgbClr val="969CB8"/>
                </a:solidFill>
                <a:latin typeface="Lucida Sans Unicode"/>
                <a:cs typeface="Lucida Sans Unicode"/>
              </a:rPr>
              <a:t>39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8772" y="604447"/>
            <a:ext cx="3177540" cy="31115"/>
          </a:xfrm>
          <a:custGeom>
            <a:avLst/>
            <a:gdLst/>
            <a:ahLst/>
            <a:cxnLst/>
            <a:rect l="l" t="t" r="r" b="b"/>
            <a:pathLst>
              <a:path w="3177540" h="31115">
                <a:moveTo>
                  <a:pt x="0" y="31060"/>
                </a:moveTo>
                <a:lnTo>
                  <a:pt x="50302" y="28210"/>
                </a:lnTo>
                <a:lnTo>
                  <a:pt x="100613" y="25523"/>
                </a:lnTo>
                <a:lnTo>
                  <a:pt x="150932" y="22996"/>
                </a:lnTo>
                <a:lnTo>
                  <a:pt x="201260" y="20624"/>
                </a:lnTo>
                <a:lnTo>
                  <a:pt x="251596" y="18405"/>
                </a:lnTo>
                <a:lnTo>
                  <a:pt x="301939" y="16333"/>
                </a:lnTo>
                <a:lnTo>
                  <a:pt x="352290" y="14406"/>
                </a:lnTo>
                <a:lnTo>
                  <a:pt x="402649" y="12619"/>
                </a:lnTo>
                <a:lnTo>
                  <a:pt x="453014" y="10969"/>
                </a:lnTo>
                <a:lnTo>
                  <a:pt x="503387" y="9451"/>
                </a:lnTo>
                <a:lnTo>
                  <a:pt x="553766" y="8063"/>
                </a:lnTo>
                <a:lnTo>
                  <a:pt x="604151" y="6799"/>
                </a:lnTo>
                <a:lnTo>
                  <a:pt x="654543" y="5657"/>
                </a:lnTo>
                <a:lnTo>
                  <a:pt x="704941" y="4632"/>
                </a:lnTo>
                <a:lnTo>
                  <a:pt x="755345" y="3721"/>
                </a:lnTo>
                <a:lnTo>
                  <a:pt x="805755" y="2920"/>
                </a:lnTo>
                <a:lnTo>
                  <a:pt x="856170" y="2224"/>
                </a:lnTo>
                <a:lnTo>
                  <a:pt x="906591" y="1631"/>
                </a:lnTo>
                <a:lnTo>
                  <a:pt x="957016" y="1135"/>
                </a:lnTo>
                <a:lnTo>
                  <a:pt x="1007446" y="735"/>
                </a:lnTo>
                <a:lnTo>
                  <a:pt x="1057881" y="425"/>
                </a:lnTo>
                <a:lnTo>
                  <a:pt x="1108321" y="201"/>
                </a:lnTo>
                <a:lnTo>
                  <a:pt x="1158764" y="61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9"/>
                </a:lnTo>
                <a:lnTo>
                  <a:pt x="1360576" y="252"/>
                </a:lnTo>
                <a:lnTo>
                  <a:pt x="1411037" y="469"/>
                </a:lnTo>
                <a:lnTo>
                  <a:pt x="1461502" y="746"/>
                </a:lnTo>
                <a:lnTo>
                  <a:pt x="1511969" y="1079"/>
                </a:lnTo>
                <a:lnTo>
                  <a:pt x="1562438" y="1464"/>
                </a:lnTo>
                <a:lnTo>
                  <a:pt x="1612910" y="1898"/>
                </a:lnTo>
                <a:lnTo>
                  <a:pt x="1663384" y="2376"/>
                </a:lnTo>
                <a:lnTo>
                  <a:pt x="1713860" y="2895"/>
                </a:lnTo>
                <a:lnTo>
                  <a:pt x="1764338" y="3452"/>
                </a:lnTo>
                <a:lnTo>
                  <a:pt x="1814817" y="4041"/>
                </a:lnTo>
                <a:lnTo>
                  <a:pt x="1865297" y="4660"/>
                </a:lnTo>
                <a:lnTo>
                  <a:pt x="1915779" y="5304"/>
                </a:lnTo>
                <a:lnTo>
                  <a:pt x="1966261" y="5970"/>
                </a:lnTo>
                <a:lnTo>
                  <a:pt x="2016744" y="6653"/>
                </a:lnTo>
                <a:lnTo>
                  <a:pt x="2067227" y="7351"/>
                </a:lnTo>
                <a:lnTo>
                  <a:pt x="2117710" y="8059"/>
                </a:lnTo>
                <a:lnTo>
                  <a:pt x="2168194" y="8773"/>
                </a:lnTo>
                <a:lnTo>
                  <a:pt x="2218677" y="9489"/>
                </a:lnTo>
                <a:lnTo>
                  <a:pt x="2269160" y="10205"/>
                </a:lnTo>
                <a:lnTo>
                  <a:pt x="2319642" y="10915"/>
                </a:lnTo>
                <a:lnTo>
                  <a:pt x="2370124" y="11616"/>
                </a:lnTo>
                <a:lnTo>
                  <a:pt x="2420604" y="12304"/>
                </a:lnTo>
                <a:lnTo>
                  <a:pt x="2471083" y="12976"/>
                </a:lnTo>
                <a:lnTo>
                  <a:pt x="2521561" y="13627"/>
                </a:lnTo>
                <a:lnTo>
                  <a:pt x="2572036" y="14254"/>
                </a:lnTo>
                <a:lnTo>
                  <a:pt x="2622510" y="14853"/>
                </a:lnTo>
                <a:lnTo>
                  <a:pt x="2672982" y="15420"/>
                </a:lnTo>
                <a:lnTo>
                  <a:pt x="2723452" y="15951"/>
                </a:lnTo>
                <a:lnTo>
                  <a:pt x="2773919" y="16442"/>
                </a:lnTo>
                <a:lnTo>
                  <a:pt x="2824383" y="16890"/>
                </a:lnTo>
                <a:lnTo>
                  <a:pt x="2874845" y="17291"/>
                </a:lnTo>
                <a:lnTo>
                  <a:pt x="2925303" y="17640"/>
                </a:lnTo>
                <a:lnTo>
                  <a:pt x="2975758" y="17935"/>
                </a:lnTo>
                <a:lnTo>
                  <a:pt x="3026209" y="18170"/>
                </a:lnTo>
                <a:lnTo>
                  <a:pt x="3076657" y="18344"/>
                </a:lnTo>
                <a:lnTo>
                  <a:pt x="3127100" y="18450"/>
                </a:lnTo>
                <a:lnTo>
                  <a:pt x="3177540" y="18487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23414" y="986790"/>
            <a:ext cx="496697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006FC0"/>
                </a:solidFill>
                <a:latin typeface="Trebuchet MS"/>
                <a:cs typeface="Trebuchet MS"/>
              </a:rPr>
              <a:t>Agility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836700"/>
                </a:solidFill>
                <a:latin typeface="Trebuchet MS"/>
                <a:cs typeface="Trebuchet MS"/>
              </a:rPr>
              <a:t>Rapidly</a:t>
            </a:r>
            <a:r>
              <a:rPr sz="1000" spc="-3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836700"/>
                </a:solidFill>
                <a:latin typeface="Trebuchet MS"/>
                <a:cs typeface="Trebuchet MS"/>
              </a:rPr>
              <a:t>deploy</a:t>
            </a:r>
            <a:r>
              <a:rPr sz="1000" spc="-3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83670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836700"/>
                </a:solidFill>
                <a:latin typeface="Trebuchet MS"/>
                <a:cs typeface="Trebuchet MS"/>
              </a:rPr>
              <a:t>configure</a:t>
            </a:r>
            <a:r>
              <a:rPr sz="1000" spc="1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app's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needs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change.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Speed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flexibility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-11937" y="0"/>
            <a:ext cx="1374140" cy="5168900"/>
            <a:chOff x="-11937" y="0"/>
            <a:chExt cx="1374140" cy="5168900"/>
          </a:xfrm>
        </p:grpSpPr>
        <p:sp>
          <p:nvSpPr>
            <p:cNvPr id="7" name="object 7"/>
            <p:cNvSpPr/>
            <p:nvPr/>
          </p:nvSpPr>
          <p:spPr>
            <a:xfrm>
              <a:off x="762" y="761"/>
              <a:ext cx="1348740" cy="5143500"/>
            </a:xfrm>
            <a:custGeom>
              <a:avLst/>
              <a:gdLst/>
              <a:ahLst/>
              <a:cxnLst/>
              <a:rect l="l" t="t" r="r" b="b"/>
              <a:pathLst>
                <a:path w="1348740" h="5143500">
                  <a:moveTo>
                    <a:pt x="134874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1348740" y="5143500"/>
                  </a:lnTo>
                  <a:lnTo>
                    <a:pt x="1348740" y="0"/>
                  </a:lnTo>
                  <a:close/>
                </a:path>
              </a:pathLst>
            </a:custGeom>
            <a:solidFill>
              <a:srgbClr val="006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" y="761"/>
              <a:ext cx="1348740" cy="5143500"/>
            </a:xfrm>
            <a:custGeom>
              <a:avLst/>
              <a:gdLst/>
              <a:ahLst/>
              <a:cxnLst/>
              <a:rect l="l" t="t" r="r" b="b"/>
              <a:pathLst>
                <a:path w="1348740" h="5143500">
                  <a:moveTo>
                    <a:pt x="0" y="5143500"/>
                  </a:moveTo>
                  <a:lnTo>
                    <a:pt x="1348740" y="5143500"/>
                  </a:lnTo>
                  <a:lnTo>
                    <a:pt x="1348740" y="0"/>
                  </a:lnTo>
                  <a:lnTo>
                    <a:pt x="0" y="0"/>
                  </a:lnTo>
                  <a:lnTo>
                    <a:pt x="0" y="514350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87" y="2351532"/>
              <a:ext cx="632460" cy="656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7154" y="1814525"/>
            <a:ext cx="2869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404040"/>
                </a:solidFill>
              </a:rPr>
              <a:t>C</a:t>
            </a:r>
            <a:r>
              <a:rPr spc="-275" dirty="0">
                <a:solidFill>
                  <a:srgbClr val="404040"/>
                </a:solidFill>
              </a:rPr>
              <a:t>a</a:t>
            </a:r>
            <a:r>
              <a:rPr spc="-280" dirty="0">
                <a:solidFill>
                  <a:srgbClr val="404040"/>
                </a:solidFill>
              </a:rPr>
              <a:t>p</a:t>
            </a:r>
            <a:r>
              <a:rPr spc="-145" dirty="0">
                <a:solidFill>
                  <a:srgbClr val="404040"/>
                </a:solidFill>
              </a:rPr>
              <a:t>E</a:t>
            </a:r>
            <a:r>
              <a:rPr spc="-330" dirty="0">
                <a:solidFill>
                  <a:srgbClr val="404040"/>
                </a:solidFill>
              </a:rPr>
              <a:t>x</a:t>
            </a:r>
            <a:r>
              <a:rPr spc="-90" dirty="0">
                <a:solidFill>
                  <a:srgbClr val="404040"/>
                </a:solidFill>
              </a:rPr>
              <a:t> </a:t>
            </a:r>
            <a:r>
              <a:rPr spc="-165" dirty="0">
                <a:solidFill>
                  <a:srgbClr val="404040"/>
                </a:solidFill>
              </a:rPr>
              <a:t>v</a:t>
            </a:r>
            <a:r>
              <a:rPr spc="-175" dirty="0">
                <a:solidFill>
                  <a:srgbClr val="404040"/>
                </a:solidFill>
              </a:rPr>
              <a:t>s</a:t>
            </a:r>
            <a:r>
              <a:rPr spc="-60" dirty="0">
                <a:solidFill>
                  <a:srgbClr val="404040"/>
                </a:solidFill>
              </a:rPr>
              <a:t> </a:t>
            </a:r>
            <a:r>
              <a:rPr spc="15" dirty="0">
                <a:solidFill>
                  <a:srgbClr val="404040"/>
                </a:solidFill>
              </a:rPr>
              <a:t>O</a:t>
            </a:r>
            <a:r>
              <a:rPr spc="-220" dirty="0">
                <a:solidFill>
                  <a:srgbClr val="404040"/>
                </a:solidFill>
              </a:rPr>
              <a:t>p</a:t>
            </a:r>
            <a:r>
              <a:rPr spc="-145" dirty="0">
                <a:solidFill>
                  <a:srgbClr val="404040"/>
                </a:solidFill>
              </a:rPr>
              <a:t>E</a:t>
            </a:r>
            <a:r>
              <a:rPr spc="-330" dirty="0">
                <a:solidFill>
                  <a:srgbClr val="404040"/>
                </a:solidFill>
              </a:rPr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7548" y="2476322"/>
            <a:ext cx="41694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404040"/>
                </a:solidFill>
                <a:latin typeface="Verdana"/>
                <a:cs typeface="Verdana"/>
              </a:rPr>
              <a:t>Capital</a:t>
            </a:r>
            <a:r>
              <a:rPr sz="12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404040"/>
                </a:solidFill>
                <a:latin typeface="Verdana"/>
                <a:cs typeface="Verdana"/>
              </a:rPr>
              <a:t>Expenditure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(CapEx)</a:t>
            </a:r>
            <a:r>
              <a:rPr sz="1200" spc="-13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120" dirty="0">
                <a:solidFill>
                  <a:srgbClr val="404040"/>
                </a:solidFill>
                <a:latin typeface="Verdana"/>
                <a:cs typeface="Verdana"/>
              </a:rPr>
              <a:t>vs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404040"/>
                </a:solidFill>
                <a:latin typeface="Verdana"/>
                <a:cs typeface="Verdana"/>
              </a:rPr>
              <a:t>Operational</a:t>
            </a:r>
            <a:r>
              <a:rPr sz="1200" spc="-13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404040"/>
                </a:solidFill>
                <a:latin typeface="Verdana"/>
                <a:cs typeface="Verdana"/>
              </a:rPr>
              <a:t>Expenditure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140" dirty="0">
                <a:solidFill>
                  <a:srgbClr val="404040"/>
                </a:solidFill>
                <a:latin typeface="Verdana"/>
                <a:cs typeface="Verdana"/>
              </a:rPr>
              <a:t>(OpEx)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8805" y="67818"/>
            <a:ext cx="38703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5" dirty="0">
                <a:solidFill>
                  <a:srgbClr val="006FC0"/>
                </a:solidFill>
              </a:rPr>
              <a:t>W</a:t>
            </a:r>
            <a:r>
              <a:rPr sz="2600" spc="-350" dirty="0">
                <a:solidFill>
                  <a:srgbClr val="006FC0"/>
                </a:solidFill>
              </a:rPr>
              <a:t>h</a:t>
            </a:r>
            <a:r>
              <a:rPr sz="2600" spc="-445" dirty="0">
                <a:solidFill>
                  <a:srgbClr val="006FC0"/>
                </a:solidFill>
              </a:rPr>
              <a:t>y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580" dirty="0">
                <a:solidFill>
                  <a:srgbClr val="006FC0"/>
                </a:solidFill>
              </a:rPr>
              <a:t>w</a:t>
            </a:r>
            <a:r>
              <a:rPr sz="2600" spc="-295" dirty="0">
                <a:solidFill>
                  <a:srgbClr val="006FC0"/>
                </a:solidFill>
              </a:rPr>
              <a:t>e</a:t>
            </a:r>
            <a:r>
              <a:rPr sz="2600" spc="325" dirty="0">
                <a:solidFill>
                  <a:srgbClr val="006FC0"/>
                </a:solidFill>
              </a:rPr>
              <a:t> </a:t>
            </a:r>
            <a:r>
              <a:rPr sz="2600" spc="-295" dirty="0">
                <a:solidFill>
                  <a:srgbClr val="006FC0"/>
                </a:solidFill>
              </a:rPr>
              <a:t>n</a:t>
            </a:r>
            <a:r>
              <a:rPr sz="2600" spc="-315" dirty="0">
                <a:solidFill>
                  <a:srgbClr val="006FC0"/>
                </a:solidFill>
              </a:rPr>
              <a:t>ee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u="sng" spc="-509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lo</a:t>
            </a:r>
            <a:r>
              <a:rPr sz="2600" u="sng" spc="-7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u</a:t>
            </a:r>
            <a:r>
              <a:rPr sz="2600" u="sng" spc="-6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</a:t>
            </a:r>
            <a:r>
              <a:rPr sz="2600" spc="320" dirty="0">
                <a:solidFill>
                  <a:srgbClr val="006FC0"/>
                </a:solidFill>
              </a:rPr>
              <a:t> </a:t>
            </a: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600" dirty="0">
                <a:solidFill>
                  <a:srgbClr val="006FC0"/>
                </a:solidFill>
              </a:rPr>
              <a:t>o</a:t>
            </a:r>
            <a:r>
              <a:rPr sz="2600" spc="-930" dirty="0">
                <a:solidFill>
                  <a:srgbClr val="006FC0"/>
                </a:solidFill>
              </a:rPr>
              <a:t>m</a:t>
            </a:r>
            <a:r>
              <a:rPr sz="2600" spc="-280" dirty="0">
                <a:solidFill>
                  <a:srgbClr val="006FC0"/>
                </a:solidFill>
              </a:rPr>
              <a:t>p</a:t>
            </a:r>
            <a:r>
              <a:rPr sz="2600" spc="-545" dirty="0">
                <a:solidFill>
                  <a:srgbClr val="006FC0"/>
                </a:solidFill>
              </a:rPr>
              <a:t>u</a:t>
            </a:r>
            <a:r>
              <a:rPr sz="2600" spc="-350" dirty="0">
                <a:solidFill>
                  <a:srgbClr val="006FC0"/>
                </a:solidFill>
              </a:rPr>
              <a:t>t</a:t>
            </a:r>
            <a:r>
              <a:rPr sz="2600" spc="-440" dirty="0">
                <a:solidFill>
                  <a:srgbClr val="006FC0"/>
                </a:solidFill>
              </a:rPr>
              <a:t>i</a:t>
            </a:r>
            <a:r>
              <a:rPr sz="2600" spc="-305" dirty="0">
                <a:solidFill>
                  <a:srgbClr val="006FC0"/>
                </a:solidFill>
              </a:rPr>
              <a:t>n</a:t>
            </a:r>
            <a:r>
              <a:rPr sz="2600" spc="-195" dirty="0">
                <a:solidFill>
                  <a:srgbClr val="006FC0"/>
                </a:solidFill>
              </a:rPr>
              <a:t>g</a:t>
            </a:r>
            <a:r>
              <a:rPr sz="2600" spc="20" dirty="0">
                <a:solidFill>
                  <a:srgbClr val="006FC0"/>
                </a:solidFill>
              </a:rPr>
              <a:t>?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2988564" y="461772"/>
            <a:ext cx="3153410" cy="25400"/>
          </a:xfrm>
          <a:custGeom>
            <a:avLst/>
            <a:gdLst/>
            <a:ahLst/>
            <a:cxnLst/>
            <a:rect l="l" t="t" r="r" b="b"/>
            <a:pathLst>
              <a:path w="3153410" h="25400">
                <a:moveTo>
                  <a:pt x="-4762" y="12651"/>
                </a:moveTo>
                <a:lnTo>
                  <a:pt x="3157918" y="12651"/>
                </a:lnTo>
              </a:path>
            </a:pathLst>
          </a:custGeom>
          <a:ln w="3482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64540" y="878839"/>
            <a:ext cx="2654300" cy="1930400"/>
            <a:chOff x="764540" y="878839"/>
            <a:chExt cx="2654300" cy="1930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40" y="967739"/>
              <a:ext cx="2476500" cy="1752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4540" y="878839"/>
              <a:ext cx="2654300" cy="1930400"/>
            </a:xfrm>
            <a:custGeom>
              <a:avLst/>
              <a:gdLst/>
              <a:ahLst/>
              <a:cxnLst/>
              <a:rect l="l" t="t" r="r" b="b"/>
              <a:pathLst>
                <a:path w="2654300" h="1930400">
                  <a:moveTo>
                    <a:pt x="2583180" y="71120"/>
                  </a:moveTo>
                  <a:lnTo>
                    <a:pt x="2565400" y="71120"/>
                  </a:lnTo>
                  <a:lnTo>
                    <a:pt x="2565400" y="88900"/>
                  </a:lnTo>
                  <a:lnTo>
                    <a:pt x="2565400" y="1841500"/>
                  </a:lnTo>
                  <a:lnTo>
                    <a:pt x="88900" y="1841500"/>
                  </a:lnTo>
                  <a:lnTo>
                    <a:pt x="88900" y="88900"/>
                  </a:lnTo>
                  <a:lnTo>
                    <a:pt x="2565400" y="88900"/>
                  </a:lnTo>
                  <a:lnTo>
                    <a:pt x="2565400" y="71120"/>
                  </a:lnTo>
                  <a:lnTo>
                    <a:pt x="71120" y="71120"/>
                  </a:lnTo>
                  <a:lnTo>
                    <a:pt x="71120" y="88900"/>
                  </a:lnTo>
                  <a:lnTo>
                    <a:pt x="71120" y="1841500"/>
                  </a:lnTo>
                  <a:lnTo>
                    <a:pt x="71120" y="1859280"/>
                  </a:lnTo>
                  <a:lnTo>
                    <a:pt x="2583180" y="1859280"/>
                  </a:lnTo>
                  <a:lnTo>
                    <a:pt x="2583180" y="1841500"/>
                  </a:lnTo>
                  <a:lnTo>
                    <a:pt x="2583180" y="88900"/>
                  </a:lnTo>
                  <a:lnTo>
                    <a:pt x="2583180" y="71120"/>
                  </a:lnTo>
                  <a:close/>
                </a:path>
                <a:path w="2654300" h="1930400">
                  <a:moveTo>
                    <a:pt x="2654300" y="0"/>
                  </a:moveTo>
                  <a:lnTo>
                    <a:pt x="2600960" y="0"/>
                  </a:lnTo>
                  <a:lnTo>
                    <a:pt x="2600960" y="53340"/>
                  </a:lnTo>
                  <a:lnTo>
                    <a:pt x="2600960" y="1877060"/>
                  </a:lnTo>
                  <a:lnTo>
                    <a:pt x="53340" y="1877060"/>
                  </a:lnTo>
                  <a:lnTo>
                    <a:pt x="53340" y="53340"/>
                  </a:lnTo>
                  <a:lnTo>
                    <a:pt x="2600960" y="53340"/>
                  </a:lnTo>
                  <a:lnTo>
                    <a:pt x="2600960" y="0"/>
                  </a:lnTo>
                  <a:lnTo>
                    <a:pt x="0" y="0"/>
                  </a:lnTo>
                  <a:lnTo>
                    <a:pt x="0" y="53340"/>
                  </a:lnTo>
                  <a:lnTo>
                    <a:pt x="0" y="1877060"/>
                  </a:lnTo>
                  <a:lnTo>
                    <a:pt x="0" y="1930400"/>
                  </a:lnTo>
                  <a:lnTo>
                    <a:pt x="2654300" y="1930400"/>
                  </a:lnTo>
                  <a:lnTo>
                    <a:pt x="2654300" y="1877060"/>
                  </a:lnTo>
                  <a:lnTo>
                    <a:pt x="2654300" y="53340"/>
                  </a:lnTo>
                  <a:lnTo>
                    <a:pt x="2654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424167" y="853406"/>
            <a:ext cx="2897505" cy="2050414"/>
            <a:chOff x="4424167" y="853406"/>
            <a:chExt cx="2897505" cy="2050414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4167" y="853406"/>
              <a:ext cx="2897133" cy="20498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65903" y="995172"/>
              <a:ext cx="2546604" cy="16992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02403" y="931672"/>
              <a:ext cx="2673985" cy="1826260"/>
            </a:xfrm>
            <a:custGeom>
              <a:avLst/>
              <a:gdLst/>
              <a:ahLst/>
              <a:cxnLst/>
              <a:rect l="l" t="t" r="r" b="b"/>
              <a:pathLst>
                <a:path w="2673984" h="1826260">
                  <a:moveTo>
                    <a:pt x="0" y="1826259"/>
                  </a:moveTo>
                  <a:lnTo>
                    <a:pt x="2673604" y="1826259"/>
                  </a:lnTo>
                  <a:lnTo>
                    <a:pt x="2673604" y="0"/>
                  </a:lnTo>
                  <a:lnTo>
                    <a:pt x="0" y="0"/>
                  </a:lnTo>
                  <a:lnTo>
                    <a:pt x="0" y="1826259"/>
                  </a:lnTo>
                  <a:close/>
                </a:path>
              </a:pathLst>
            </a:custGeom>
            <a:ln w="127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5196" y="3006851"/>
            <a:ext cx="3208020" cy="19126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0570" y="4786985"/>
            <a:ext cx="12573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434" dirty="0">
                <a:solidFill>
                  <a:srgbClr val="969CB8"/>
                </a:solidFill>
                <a:latin typeface="Lucida Sans Unicode"/>
                <a:cs typeface="Lucida Sans Unicode"/>
              </a:rPr>
              <a:t>41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33978" y="67818"/>
            <a:ext cx="1878964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15" dirty="0">
                <a:solidFill>
                  <a:srgbClr val="006FC0"/>
                </a:solidFill>
              </a:rPr>
              <a:t>CapEx</a:t>
            </a:r>
            <a:r>
              <a:rPr sz="2600" spc="285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vs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409" dirty="0">
                <a:solidFill>
                  <a:srgbClr val="006FC0"/>
                </a:solidFill>
              </a:rPr>
              <a:t>OpEx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1714309" y="424425"/>
            <a:ext cx="6090285" cy="55880"/>
            <a:chOff x="1714309" y="424425"/>
            <a:chExt cx="6090285" cy="55880"/>
          </a:xfrm>
        </p:grpSpPr>
        <p:sp>
          <p:nvSpPr>
            <p:cNvPr id="5" name="object 5"/>
            <p:cNvSpPr/>
            <p:nvPr/>
          </p:nvSpPr>
          <p:spPr>
            <a:xfrm>
              <a:off x="1719072" y="44591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8044" y="449579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292" y="429187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17725" y="991361"/>
            <a:ext cx="15519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0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900" spc="50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900" spc="60" dirty="0">
                <a:solidFill>
                  <a:srgbClr val="C00000"/>
                </a:solidFill>
                <a:latin typeface="Trebuchet MS"/>
                <a:cs typeface="Trebuchet MS"/>
              </a:rPr>
              <a:t>p</a:t>
            </a:r>
            <a:r>
              <a:rPr sz="900" spc="-35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900" spc="-15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900" spc="-5" dirty="0">
                <a:solidFill>
                  <a:srgbClr val="C00000"/>
                </a:solidFill>
                <a:latin typeface="Trebuchet MS"/>
                <a:cs typeface="Trebuchet MS"/>
              </a:rPr>
              <a:t>al</a:t>
            </a:r>
            <a:r>
              <a:rPr sz="900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C00000"/>
                </a:solidFill>
                <a:latin typeface="Trebuchet MS"/>
                <a:cs typeface="Trebuchet MS"/>
              </a:rPr>
              <a:t>Ex</a:t>
            </a:r>
            <a:r>
              <a:rPr sz="900" spc="60" dirty="0">
                <a:solidFill>
                  <a:srgbClr val="C00000"/>
                </a:solidFill>
                <a:latin typeface="Trebuchet MS"/>
                <a:cs typeface="Trebuchet MS"/>
              </a:rPr>
              <a:t>p</a:t>
            </a:r>
            <a:r>
              <a:rPr sz="900" spc="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900" spc="55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z="900" spc="60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z="900" spc="-35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900" spc="-15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900" spc="55" dirty="0">
                <a:solidFill>
                  <a:srgbClr val="C00000"/>
                </a:solidFill>
                <a:latin typeface="Trebuchet MS"/>
                <a:cs typeface="Trebuchet MS"/>
              </a:rPr>
              <a:t>u</a:t>
            </a:r>
            <a:r>
              <a:rPr sz="900" spc="-1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900" spc="1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900" spc="-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-50" dirty="0">
                <a:solidFill>
                  <a:srgbClr val="C00000"/>
                </a:solidFill>
                <a:latin typeface="Trebuchet MS"/>
                <a:cs typeface="Trebuchet MS"/>
              </a:rPr>
              <a:t>(</a:t>
            </a:r>
            <a:r>
              <a:rPr sz="900" spc="60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900" spc="50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900" spc="60" dirty="0">
                <a:solidFill>
                  <a:srgbClr val="C00000"/>
                </a:solidFill>
                <a:latin typeface="Trebuchet MS"/>
                <a:cs typeface="Trebuchet MS"/>
              </a:rPr>
              <a:t>p</a:t>
            </a:r>
            <a:r>
              <a:rPr sz="900" spc="65" dirty="0">
                <a:solidFill>
                  <a:srgbClr val="C00000"/>
                </a:solidFill>
                <a:latin typeface="Trebuchet MS"/>
                <a:cs typeface="Trebuchet MS"/>
              </a:rPr>
              <a:t>Ex</a:t>
            </a:r>
            <a:r>
              <a:rPr sz="900" spc="-50" dirty="0">
                <a:solidFill>
                  <a:srgbClr val="C00000"/>
                </a:solidFill>
                <a:latin typeface="Trebuchet MS"/>
                <a:cs typeface="Trebuchet MS"/>
              </a:rPr>
              <a:t>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530" y="1410715"/>
            <a:ext cx="1097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Upfront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1530" y="1829816"/>
            <a:ext cx="33426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Spending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money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ahead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physical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2530" y="2172716"/>
            <a:ext cx="2898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then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deducting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tax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bill.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1530" y="2592070"/>
            <a:ext cx="347345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Example: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Deploying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center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3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Server,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Backup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archive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0086" y="3277870"/>
            <a:ext cx="2413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Disaster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recovery,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Datacenter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1530" y="3697351"/>
            <a:ext cx="33851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Summary: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CapEx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requires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significant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up-front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financial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2530" y="4040225"/>
            <a:ext cx="27870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costs,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well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ongoing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support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2530" y="4383125"/>
            <a:ext cx="765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expenditures.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58636" y="991361"/>
            <a:ext cx="1764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solidFill>
                  <a:srgbClr val="C00000"/>
                </a:solidFill>
                <a:latin typeface="Trebuchet MS"/>
                <a:cs typeface="Trebuchet MS"/>
              </a:rPr>
              <a:t>Operational</a:t>
            </a:r>
            <a:r>
              <a:rPr sz="900" spc="-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C00000"/>
                </a:solidFill>
                <a:latin typeface="Trebuchet MS"/>
                <a:cs typeface="Trebuchet MS"/>
              </a:rPr>
              <a:t>Expenditure</a:t>
            </a:r>
            <a:r>
              <a:rPr sz="900" spc="-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C00000"/>
                </a:solidFill>
                <a:latin typeface="Trebuchet MS"/>
                <a:cs typeface="Trebuchet MS"/>
              </a:rPr>
              <a:t>(OpEx)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27575" y="1410715"/>
            <a:ext cx="16154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Pay-as-you-go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27575" y="1829816"/>
            <a:ext cx="38392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up-front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cost,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product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08575" y="2172716"/>
            <a:ext cx="580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it.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27575" y="2592070"/>
            <a:ext cx="35814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Pros: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Demand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growth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unexpected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exceed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08575" y="2934970"/>
            <a:ext cx="17576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estimates,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posing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capex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issue.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27575" y="3353765"/>
            <a:ext cx="17322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Ex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rv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27575" y="3773525"/>
            <a:ext cx="38106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Summary: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OpEx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consumption-based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model,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company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08575" y="4116425"/>
            <a:ext cx="3455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responsible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08575" y="4459020"/>
            <a:ext cx="2997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s.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211646" y="1115542"/>
            <a:ext cx="93345" cy="3282950"/>
            <a:chOff x="4211646" y="1115542"/>
            <a:chExt cx="93345" cy="3282950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1646" y="1115542"/>
              <a:ext cx="92995" cy="328279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258817" y="1128521"/>
              <a:ext cx="3810" cy="3227070"/>
            </a:xfrm>
            <a:custGeom>
              <a:avLst/>
              <a:gdLst/>
              <a:ahLst/>
              <a:cxnLst/>
              <a:rect l="l" t="t" r="r" b="b"/>
              <a:pathLst>
                <a:path w="3810" h="3227070">
                  <a:moveTo>
                    <a:pt x="0" y="0"/>
                  </a:moveTo>
                  <a:lnTo>
                    <a:pt x="3810" y="3226955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2188" y="2020011"/>
            <a:ext cx="61188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>
                <a:solidFill>
                  <a:srgbClr val="404040"/>
                </a:solidFill>
              </a:rPr>
              <a:t>B</a:t>
            </a:r>
            <a:r>
              <a:rPr spc="-409" dirty="0">
                <a:solidFill>
                  <a:srgbClr val="404040"/>
                </a:solidFill>
              </a:rPr>
              <a:t>e</a:t>
            </a:r>
            <a:r>
              <a:rPr spc="-295" dirty="0">
                <a:solidFill>
                  <a:srgbClr val="404040"/>
                </a:solidFill>
              </a:rPr>
              <a:t>n</a:t>
            </a:r>
            <a:r>
              <a:rPr spc="-280" dirty="0">
                <a:solidFill>
                  <a:srgbClr val="404040"/>
                </a:solidFill>
              </a:rPr>
              <a:t>e</a:t>
            </a:r>
            <a:r>
              <a:rPr spc="-175" dirty="0">
                <a:solidFill>
                  <a:srgbClr val="404040"/>
                </a:solidFill>
              </a:rPr>
              <a:t>fits</a:t>
            </a:r>
            <a:r>
              <a:rPr spc="-95" dirty="0">
                <a:solidFill>
                  <a:srgbClr val="404040"/>
                </a:solidFill>
              </a:rPr>
              <a:t> </a:t>
            </a:r>
            <a:r>
              <a:rPr spc="-254" dirty="0">
                <a:solidFill>
                  <a:srgbClr val="404040"/>
                </a:solidFill>
              </a:rPr>
              <a:t>o</a:t>
            </a:r>
            <a:r>
              <a:rPr spc="-145" dirty="0">
                <a:solidFill>
                  <a:srgbClr val="404040"/>
                </a:solidFill>
              </a:rPr>
              <a:t>f</a:t>
            </a:r>
            <a:r>
              <a:rPr spc="-65" dirty="0">
                <a:solidFill>
                  <a:srgbClr val="404040"/>
                </a:solidFill>
              </a:rPr>
              <a:t> </a:t>
            </a:r>
            <a:r>
              <a:rPr spc="-250" dirty="0">
                <a:solidFill>
                  <a:srgbClr val="404040"/>
                </a:solidFill>
              </a:rPr>
              <a:t>t</a:t>
            </a:r>
            <a:r>
              <a:rPr spc="-160" dirty="0">
                <a:solidFill>
                  <a:srgbClr val="404040"/>
                </a:solidFill>
              </a:rPr>
              <a:t>h</a:t>
            </a:r>
            <a:r>
              <a:rPr spc="-420" dirty="0">
                <a:solidFill>
                  <a:srgbClr val="404040"/>
                </a:solidFill>
              </a:rPr>
              <a:t>e</a:t>
            </a:r>
            <a:r>
              <a:rPr spc="-85" dirty="0">
                <a:solidFill>
                  <a:srgbClr val="404040"/>
                </a:solidFill>
              </a:rPr>
              <a:t> </a:t>
            </a:r>
            <a:r>
              <a:rPr spc="-280" dirty="0">
                <a:solidFill>
                  <a:srgbClr val="404040"/>
                </a:solidFill>
              </a:rPr>
              <a:t>c</a:t>
            </a:r>
            <a:r>
              <a:rPr spc="-10" dirty="0">
                <a:solidFill>
                  <a:srgbClr val="404040"/>
                </a:solidFill>
              </a:rPr>
              <a:t>l</a:t>
            </a:r>
            <a:r>
              <a:rPr spc="-254" dirty="0">
                <a:solidFill>
                  <a:srgbClr val="404040"/>
                </a:solidFill>
              </a:rPr>
              <a:t>o</a:t>
            </a:r>
            <a:r>
              <a:rPr spc="-155" dirty="0">
                <a:solidFill>
                  <a:srgbClr val="404040"/>
                </a:solidFill>
              </a:rPr>
              <a:t>u</a:t>
            </a:r>
            <a:r>
              <a:rPr spc="-225" dirty="0">
                <a:solidFill>
                  <a:srgbClr val="404040"/>
                </a:solidFill>
              </a:rPr>
              <a:t>d</a:t>
            </a:r>
            <a:r>
              <a:rPr spc="-85" dirty="0">
                <a:solidFill>
                  <a:srgbClr val="404040"/>
                </a:solidFill>
              </a:rPr>
              <a:t> </a:t>
            </a:r>
            <a:r>
              <a:rPr spc="-280" dirty="0">
                <a:solidFill>
                  <a:srgbClr val="404040"/>
                </a:solidFill>
              </a:rPr>
              <a:t>c</a:t>
            </a:r>
            <a:r>
              <a:rPr spc="-254" dirty="0">
                <a:solidFill>
                  <a:srgbClr val="404040"/>
                </a:solidFill>
              </a:rPr>
              <a:t>o</a:t>
            </a:r>
            <a:r>
              <a:rPr spc="-195" dirty="0">
                <a:solidFill>
                  <a:srgbClr val="404040"/>
                </a:solidFill>
              </a:rPr>
              <a:t>m</a:t>
            </a:r>
            <a:r>
              <a:rPr spc="-215" dirty="0">
                <a:solidFill>
                  <a:srgbClr val="404040"/>
                </a:solidFill>
              </a:rPr>
              <a:t>put</a:t>
            </a:r>
            <a:r>
              <a:rPr spc="-110" dirty="0">
                <a:solidFill>
                  <a:srgbClr val="404040"/>
                </a:solidFill>
              </a:rPr>
              <a:t>i</a:t>
            </a:r>
            <a:r>
              <a:rPr spc="-125" dirty="0">
                <a:solidFill>
                  <a:srgbClr val="404040"/>
                </a:solidFill>
              </a:rPr>
              <a:t>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7234" y="67818"/>
            <a:ext cx="15887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0" spc="-434" dirty="0">
                <a:solidFill>
                  <a:srgbClr val="006FC0"/>
                </a:solidFill>
                <a:latin typeface="Lucida Sans Unicode"/>
                <a:cs typeface="Lucida Sans Unicode"/>
              </a:rPr>
              <a:t>New</a:t>
            </a:r>
            <a:r>
              <a:rPr sz="2600" b="0" spc="300" dirty="0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sz="2600" b="0" spc="-300" dirty="0">
                <a:solidFill>
                  <a:srgbClr val="006FC0"/>
                </a:solidFill>
                <a:latin typeface="Lucida Sans Unicode"/>
                <a:cs typeface="Lucida Sans Unicode"/>
              </a:rPr>
              <a:t>Startup</a:t>
            </a:r>
            <a:endParaRPr sz="26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33281" y="444817"/>
            <a:ext cx="3725545" cy="66040"/>
            <a:chOff x="2633281" y="444817"/>
            <a:chExt cx="3725545" cy="66040"/>
          </a:xfrm>
        </p:grpSpPr>
        <p:sp>
          <p:nvSpPr>
            <p:cNvPr id="4" name="object 4"/>
            <p:cNvSpPr/>
            <p:nvPr/>
          </p:nvSpPr>
          <p:spPr>
            <a:xfrm>
              <a:off x="3176016" y="47639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39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8044" y="449580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239770" y="2027935"/>
            <a:ext cx="5196840" cy="127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Launching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professional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social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135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spc="8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5" dirty="0">
                <a:solidFill>
                  <a:srgbClr val="006FC0"/>
                </a:solidFill>
                <a:latin typeface="Trebuchet MS"/>
                <a:cs typeface="Trebuchet MS"/>
              </a:rPr>
              <a:t>launch,</a:t>
            </a:r>
            <a:r>
              <a:rPr sz="12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focus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25" dirty="0">
                <a:solidFill>
                  <a:srgbClr val="006FC0"/>
                </a:solidFill>
                <a:latin typeface="Trebuchet MS"/>
                <a:cs typeface="Trebuchet MS"/>
              </a:rPr>
              <a:t>will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United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States.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135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200" spc="10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launch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2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success,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70" dirty="0">
                <a:solidFill>
                  <a:srgbClr val="006FC0"/>
                </a:solidFill>
                <a:latin typeface="Trebuchet MS"/>
                <a:cs typeface="Trebuchet MS"/>
              </a:rPr>
              <a:t>company</a:t>
            </a:r>
            <a:r>
              <a:rPr sz="12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intends</a:t>
            </a:r>
            <a:r>
              <a:rPr sz="12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expand</a:t>
            </a:r>
            <a:r>
              <a:rPr sz="12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006FC0"/>
                </a:solidFill>
                <a:latin typeface="Trebuchet MS"/>
                <a:cs typeface="Trebuchet MS"/>
              </a:rPr>
              <a:t>globally.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177" y="2212684"/>
            <a:ext cx="1712436" cy="66658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768848" y="1475210"/>
            <a:ext cx="88900" cy="2545715"/>
            <a:chOff x="2768848" y="1475210"/>
            <a:chExt cx="88900" cy="25457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8848" y="1475210"/>
              <a:ext cx="88847" cy="25451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15589" y="1488185"/>
              <a:ext cx="0" cy="2480945"/>
            </a:xfrm>
            <a:custGeom>
              <a:avLst/>
              <a:gdLst/>
              <a:ahLst/>
              <a:cxnLst/>
              <a:rect l="l" t="t" r="r" b="b"/>
              <a:pathLst>
                <a:path h="2480945">
                  <a:moveTo>
                    <a:pt x="0" y="0"/>
                  </a:moveTo>
                  <a:lnTo>
                    <a:pt x="0" y="2480360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8565" y="4786985"/>
            <a:ext cx="1905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80" dirty="0">
                <a:solidFill>
                  <a:srgbClr val="969CB8"/>
                </a:solidFill>
                <a:latin typeface="Lucida Sans Unicode"/>
                <a:cs typeface="Lucida Sans Unicode"/>
              </a:rPr>
              <a:t>44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0597" y="67818"/>
            <a:ext cx="416877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05" dirty="0">
                <a:solidFill>
                  <a:srgbClr val="006FC0"/>
                </a:solidFill>
              </a:rPr>
              <a:t>Traditional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365" dirty="0">
                <a:solidFill>
                  <a:srgbClr val="006FC0"/>
                </a:solidFill>
              </a:rPr>
              <a:t>Data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280" dirty="0">
                <a:solidFill>
                  <a:srgbClr val="006FC0"/>
                </a:solidFill>
              </a:rPr>
              <a:t>Center</a:t>
            </a:r>
            <a:r>
              <a:rPr sz="2600" spc="290" dirty="0">
                <a:solidFill>
                  <a:srgbClr val="006FC0"/>
                </a:solidFill>
              </a:rPr>
              <a:t> </a:t>
            </a:r>
            <a:r>
              <a:rPr sz="2600" spc="-325" dirty="0">
                <a:solidFill>
                  <a:srgbClr val="006FC0"/>
                </a:solidFill>
              </a:rPr>
              <a:t>Challenges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1714309" y="424425"/>
            <a:ext cx="6090285" cy="55880"/>
            <a:chOff x="1714309" y="424425"/>
            <a:chExt cx="6090285" cy="55880"/>
          </a:xfrm>
        </p:grpSpPr>
        <p:sp>
          <p:nvSpPr>
            <p:cNvPr id="5" name="object 5"/>
            <p:cNvSpPr/>
            <p:nvPr/>
          </p:nvSpPr>
          <p:spPr>
            <a:xfrm>
              <a:off x="1719072" y="44591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8044" y="449579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292" y="429187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04386" y="940434"/>
            <a:ext cx="3885565" cy="33420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up-front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investment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Wingdings"/>
              <a:buChar char=""/>
            </a:pP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Forecast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needs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Wingdings"/>
              <a:buChar char=""/>
            </a:pP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Took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14" dirty="0">
                <a:solidFill>
                  <a:srgbClr val="006FC0"/>
                </a:solidFill>
                <a:latin typeface="Trebuchet MS"/>
                <a:cs typeface="Trebuchet MS"/>
              </a:rPr>
              <a:t>5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months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setup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Wingdings"/>
              <a:buChar char=""/>
            </a:pP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Suddenly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become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popular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850265" algn="l"/>
                <a:tab pos="850900" algn="l"/>
              </a:tabLst>
            </a:pP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lot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users,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experiencing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latency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850265" algn="l"/>
                <a:tab pos="850900" algn="l"/>
              </a:tabLst>
            </a:pP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will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further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few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months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effort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850265" algn="l"/>
                <a:tab pos="850900" algn="l"/>
              </a:tabLst>
            </a:pP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Compliance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burden</a:t>
            </a:r>
            <a:endParaRPr sz="11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"/>
            </a:pP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Less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during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off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season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850265" algn="l"/>
                <a:tab pos="850900" algn="l"/>
              </a:tabLst>
            </a:pP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Now,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difficult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down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850265" algn="l"/>
                <a:tab pos="8509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15" dirty="0">
                <a:solidFill>
                  <a:srgbClr val="006FC0"/>
                </a:solidFill>
                <a:latin typeface="Trebuchet MS"/>
                <a:cs typeface="Trebuchet MS"/>
              </a:rPr>
              <a:t>still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80" dirty="0">
                <a:solidFill>
                  <a:srgbClr val="006FC0"/>
                </a:solidFill>
                <a:latin typeface="Trebuchet MS"/>
                <a:cs typeface="Trebuchet MS"/>
              </a:rPr>
              <a:t>going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endParaRPr sz="11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"/>
            </a:pP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Plan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Expand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Globally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Wingdings"/>
              <a:buChar char=""/>
              <a:tabLst>
                <a:tab pos="850265" algn="l"/>
                <a:tab pos="850900" algn="l"/>
              </a:tabLst>
            </a:pP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10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challenges</a:t>
            </a:r>
            <a:r>
              <a:rPr sz="11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again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09" y="2156296"/>
            <a:ext cx="1712436" cy="66658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768848" y="1475210"/>
            <a:ext cx="88900" cy="2545715"/>
            <a:chOff x="2768848" y="1475210"/>
            <a:chExt cx="88900" cy="25457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8848" y="1475210"/>
              <a:ext cx="88847" cy="25451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15589" y="1488185"/>
              <a:ext cx="0" cy="2480945"/>
            </a:xfrm>
            <a:custGeom>
              <a:avLst/>
              <a:gdLst/>
              <a:ahLst/>
              <a:cxnLst/>
              <a:rect l="l" t="t" r="r" b="b"/>
              <a:pathLst>
                <a:path h="2480945">
                  <a:moveTo>
                    <a:pt x="0" y="0"/>
                  </a:moveTo>
                  <a:lnTo>
                    <a:pt x="0" y="2480360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0090" y="4032300"/>
            <a:ext cx="4007485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1185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590550" algn="l"/>
                <a:tab pos="591185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Stop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spending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money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running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maintaining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centers</a:t>
            </a:r>
            <a:endParaRPr sz="900">
              <a:latin typeface="Trebuchet MS"/>
              <a:cs typeface="Trebuchet MS"/>
            </a:endParaRPr>
          </a:p>
          <a:p>
            <a:pPr marL="591185" marR="5080" indent="-381000">
              <a:lnSpc>
                <a:spcPct val="150200"/>
              </a:lnSpc>
              <a:spcBef>
                <a:spcPts val="595"/>
              </a:spcBef>
              <a:buFont typeface="Wingdings"/>
              <a:buChar char=""/>
              <a:tabLst>
                <a:tab pos="590550" algn="l"/>
                <a:tab pos="591185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Go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global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minutes:</a:t>
            </a:r>
            <a:r>
              <a:rPr sz="900" spc="2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just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few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clicks,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easily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deploy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worldwide.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spc="-200" dirty="0">
                <a:solidFill>
                  <a:srgbClr val="969CB8"/>
                </a:solidFill>
                <a:latin typeface="Lucida Sans Unicode"/>
                <a:cs typeface="Lucida Sans Unicode"/>
              </a:rPr>
              <a:t>45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58489" y="67818"/>
            <a:ext cx="283083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600" dirty="0">
                <a:solidFill>
                  <a:srgbClr val="006FC0"/>
                </a:solidFill>
              </a:rPr>
              <a:t>o</a:t>
            </a:r>
            <a:r>
              <a:rPr sz="2600" spc="-930" dirty="0">
                <a:solidFill>
                  <a:srgbClr val="006FC0"/>
                </a:solidFill>
              </a:rPr>
              <a:t>m</a:t>
            </a:r>
            <a:r>
              <a:rPr sz="2600" spc="-280" dirty="0">
                <a:solidFill>
                  <a:srgbClr val="006FC0"/>
                </a:solidFill>
              </a:rPr>
              <a:t>p</a:t>
            </a:r>
            <a:r>
              <a:rPr sz="2600" spc="-545" dirty="0">
                <a:solidFill>
                  <a:srgbClr val="006FC0"/>
                </a:solidFill>
              </a:rPr>
              <a:t>u</a:t>
            </a:r>
            <a:r>
              <a:rPr sz="2600" spc="-434" dirty="0">
                <a:solidFill>
                  <a:srgbClr val="006FC0"/>
                </a:solidFill>
              </a:rPr>
              <a:t>t</a:t>
            </a:r>
            <a:r>
              <a:rPr sz="2600" spc="-345" dirty="0">
                <a:solidFill>
                  <a:srgbClr val="006FC0"/>
                </a:solidFill>
              </a:rPr>
              <a:t>i</a:t>
            </a:r>
            <a:r>
              <a:rPr sz="2600" spc="-30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170" dirty="0">
                <a:solidFill>
                  <a:srgbClr val="006FC0"/>
                </a:solidFill>
              </a:rPr>
              <a:t>B</a:t>
            </a:r>
            <a:r>
              <a:rPr sz="2600" spc="-315" dirty="0">
                <a:solidFill>
                  <a:srgbClr val="006FC0"/>
                </a:solidFill>
              </a:rPr>
              <a:t>e</a:t>
            </a:r>
            <a:r>
              <a:rPr sz="2600" spc="-295" dirty="0">
                <a:solidFill>
                  <a:srgbClr val="006FC0"/>
                </a:solidFill>
              </a:rPr>
              <a:t>n</a:t>
            </a:r>
            <a:r>
              <a:rPr sz="2600" spc="-275" dirty="0">
                <a:solidFill>
                  <a:srgbClr val="006FC0"/>
                </a:solidFill>
              </a:rPr>
              <a:t>f</a:t>
            </a:r>
            <a:r>
              <a:rPr sz="2600" spc="-229" dirty="0">
                <a:solidFill>
                  <a:srgbClr val="006FC0"/>
                </a:solidFill>
              </a:rPr>
              <a:t>i</a:t>
            </a:r>
            <a:r>
              <a:rPr sz="2600" spc="-350" dirty="0">
                <a:solidFill>
                  <a:srgbClr val="006FC0"/>
                </a:solidFill>
              </a:rPr>
              <a:t>t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1714309" y="424425"/>
            <a:ext cx="6090285" cy="55880"/>
            <a:chOff x="1714309" y="424425"/>
            <a:chExt cx="6090285" cy="55880"/>
          </a:xfrm>
        </p:grpSpPr>
        <p:sp>
          <p:nvSpPr>
            <p:cNvPr id="5" name="object 5"/>
            <p:cNvSpPr/>
            <p:nvPr/>
          </p:nvSpPr>
          <p:spPr>
            <a:xfrm>
              <a:off x="1719072" y="44591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8044" y="449579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292" y="429187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33905" y="887729"/>
            <a:ext cx="1918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solidFill>
                  <a:srgbClr val="C00000"/>
                </a:solidFill>
                <a:latin typeface="Trebuchet MS"/>
                <a:cs typeface="Trebuchet MS"/>
              </a:rPr>
              <a:t>Traditional</a:t>
            </a:r>
            <a:r>
              <a:rPr sz="900" spc="-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C00000"/>
                </a:solidFill>
                <a:latin typeface="Trebuchet MS"/>
                <a:cs typeface="Trebuchet MS"/>
              </a:rPr>
              <a:t>Data</a:t>
            </a:r>
            <a:r>
              <a:rPr sz="900" spc="-3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C00000"/>
                </a:solidFill>
                <a:latin typeface="Trebuchet MS"/>
                <a:cs typeface="Trebuchet MS"/>
              </a:rPr>
              <a:t>Center</a:t>
            </a:r>
            <a:r>
              <a:rPr sz="900" spc="-1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C00000"/>
                </a:solidFill>
                <a:latin typeface="Trebuchet MS"/>
                <a:cs typeface="Trebuchet MS"/>
              </a:rPr>
              <a:t>Challenges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530" y="1169670"/>
            <a:ext cx="1842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up-front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investment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1530" y="1451864"/>
            <a:ext cx="20173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Forecast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needs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1530" y="1733803"/>
            <a:ext cx="23837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Took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5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months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setup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server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1530" y="2015744"/>
            <a:ext cx="18307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Suddenly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become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popular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8730" y="2152650"/>
            <a:ext cx="2876550" cy="64325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640"/>
              </a:spcBef>
              <a:buFont typeface="Wingdings"/>
              <a:buChar char=""/>
              <a:tabLst>
                <a:tab pos="393700" algn="l"/>
                <a:tab pos="394335" algn="l"/>
              </a:tabLst>
            </a:pP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lot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users,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experiencing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latency</a:t>
            </a:r>
            <a:endParaRPr sz="9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393700" algn="l"/>
                <a:tab pos="394335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Sca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ll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ff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35"/>
              </a:spcBef>
              <a:buFont typeface="Wingdings"/>
              <a:buChar char=""/>
              <a:tabLst>
                <a:tab pos="393700" algn="l"/>
                <a:tab pos="394335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cu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Co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mpli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ance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1530" y="2915157"/>
            <a:ext cx="19291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Less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during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off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season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8730" y="3052318"/>
            <a:ext cx="2104390" cy="4368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640"/>
              </a:spcBef>
              <a:buFont typeface="Wingdings"/>
              <a:buChar char=""/>
              <a:tabLst>
                <a:tab pos="393700" algn="l"/>
                <a:tab pos="394335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Now,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difficult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down</a:t>
            </a:r>
            <a:endParaRPr sz="9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40"/>
              </a:spcBef>
              <a:buFont typeface="Wingdings"/>
              <a:buChar char=""/>
              <a:tabLst>
                <a:tab pos="393700" algn="l"/>
                <a:tab pos="3943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still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going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530" y="3540404"/>
            <a:ext cx="2103755" cy="4368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4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Plan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Expand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Globally</a:t>
            </a:r>
            <a:endParaRPr sz="9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540"/>
              </a:spcBef>
              <a:buFont typeface="Wingdings"/>
              <a:buChar char=""/>
              <a:tabLst>
                <a:tab pos="850900" algn="l"/>
                <a:tab pos="851535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challenges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again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4253" y="770001"/>
            <a:ext cx="1811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50" dirty="0">
                <a:solidFill>
                  <a:srgbClr val="C00000"/>
                </a:solidFill>
                <a:latin typeface="Trebuchet MS"/>
                <a:cs typeface="Trebuchet MS"/>
              </a:rPr>
              <a:t>Advantages</a:t>
            </a:r>
            <a:r>
              <a:rPr sz="900" spc="-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C0000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C00000"/>
                </a:solidFill>
                <a:latin typeface="Trebuchet MS"/>
                <a:cs typeface="Trebuchet MS"/>
              </a:rPr>
              <a:t>Cloud</a:t>
            </a:r>
            <a:r>
              <a:rPr sz="900" spc="-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C00000"/>
                </a:solidFill>
                <a:latin typeface="Trebuchet MS"/>
                <a:cs typeface="Trebuchet MS"/>
              </a:rPr>
              <a:t>Computing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27575" y="1051940"/>
            <a:ext cx="27203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Trade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capital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expense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variable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expense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85028" y="1189481"/>
            <a:ext cx="3401060" cy="43688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40"/>
              </a:spcBef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900" spc="105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Initial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investment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40"/>
              </a:spcBef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much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hardware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27575" y="1745741"/>
            <a:ext cx="1664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St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1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ssi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aci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85028" y="1882902"/>
            <a:ext cx="3474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much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little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capacity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need,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down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minutes.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727575" y="2439416"/>
            <a:ext cx="18141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Increase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speed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agility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85028" y="2576576"/>
            <a:ext cx="3082925" cy="64262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40"/>
              </a:spcBef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click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away</a:t>
            </a:r>
            <a:endParaRPr sz="9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Reduce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deployment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weeks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minutes.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27575" y="3338271"/>
            <a:ext cx="26263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Benefit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massive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economies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85028" y="3475938"/>
            <a:ext cx="343281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900" spc="135" dirty="0">
                <a:solidFill>
                  <a:srgbClr val="006FC0"/>
                </a:solidFill>
                <a:latin typeface="Trebuchet MS"/>
                <a:cs typeface="Trebuchet MS"/>
              </a:rPr>
              <a:t>AWS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aggregate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usage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hundreds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thousands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customers,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lower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pay-per-use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prices.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211646" y="1115542"/>
            <a:ext cx="93345" cy="3282950"/>
            <a:chOff x="4211646" y="1115542"/>
            <a:chExt cx="93345" cy="328295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1646" y="1115542"/>
              <a:ext cx="92995" cy="32827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258817" y="1128521"/>
              <a:ext cx="3810" cy="3227070"/>
            </a:xfrm>
            <a:custGeom>
              <a:avLst/>
              <a:gdLst/>
              <a:ahLst/>
              <a:cxnLst/>
              <a:rect l="l" t="t" r="r" b="b"/>
              <a:pathLst>
                <a:path w="3810" h="3227070">
                  <a:moveTo>
                    <a:pt x="0" y="0"/>
                  </a:moveTo>
                  <a:lnTo>
                    <a:pt x="3810" y="3226955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2729" y="1691175"/>
            <a:ext cx="5096510" cy="112903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60"/>
              </a:spcBef>
            </a:pPr>
            <a:r>
              <a:rPr spc="10" dirty="0">
                <a:solidFill>
                  <a:srgbClr val="404040"/>
                </a:solidFill>
              </a:rPr>
              <a:t>C</a:t>
            </a:r>
            <a:r>
              <a:rPr spc="-210" dirty="0">
                <a:solidFill>
                  <a:srgbClr val="404040"/>
                </a:solidFill>
              </a:rPr>
              <a:t>o</a:t>
            </a:r>
            <a:r>
              <a:rPr spc="-200" dirty="0">
                <a:solidFill>
                  <a:srgbClr val="404040"/>
                </a:solidFill>
              </a:rPr>
              <a:t>n</a:t>
            </a:r>
            <a:r>
              <a:rPr spc="-140" dirty="0">
                <a:solidFill>
                  <a:srgbClr val="404040"/>
                </a:solidFill>
              </a:rPr>
              <a:t>s</a:t>
            </a:r>
            <a:r>
              <a:rPr spc="-185" dirty="0">
                <a:solidFill>
                  <a:srgbClr val="404040"/>
                </a:solidFill>
              </a:rPr>
              <a:t>u</a:t>
            </a:r>
            <a:r>
              <a:rPr spc="-204" dirty="0">
                <a:solidFill>
                  <a:srgbClr val="404040"/>
                </a:solidFill>
              </a:rPr>
              <a:t>mption</a:t>
            </a:r>
            <a:r>
              <a:rPr spc="15" dirty="0">
                <a:solidFill>
                  <a:srgbClr val="404040"/>
                </a:solidFill>
              </a:rPr>
              <a:t>-</a:t>
            </a:r>
            <a:r>
              <a:rPr spc="-280" dirty="0">
                <a:solidFill>
                  <a:srgbClr val="404040"/>
                </a:solidFill>
              </a:rPr>
              <a:t>base</a:t>
            </a:r>
            <a:r>
              <a:rPr spc="-300" dirty="0">
                <a:solidFill>
                  <a:srgbClr val="404040"/>
                </a:solidFill>
              </a:rPr>
              <a:t>d</a:t>
            </a:r>
            <a:r>
              <a:rPr spc="-95" dirty="0">
                <a:solidFill>
                  <a:srgbClr val="404040"/>
                </a:solidFill>
              </a:rPr>
              <a:t> </a:t>
            </a:r>
            <a:r>
              <a:rPr spc="-200" dirty="0">
                <a:solidFill>
                  <a:srgbClr val="404040"/>
                </a:solidFill>
              </a:rPr>
              <a:t>m</a:t>
            </a:r>
            <a:r>
              <a:rPr spc="-245" dirty="0">
                <a:solidFill>
                  <a:srgbClr val="404040"/>
                </a:solidFill>
              </a:rPr>
              <a:t>o</a:t>
            </a:r>
            <a:r>
              <a:rPr spc="-229" dirty="0">
                <a:solidFill>
                  <a:srgbClr val="404040"/>
                </a:solidFill>
              </a:rPr>
              <a:t>d</a:t>
            </a:r>
            <a:r>
              <a:rPr spc="-225" dirty="0">
                <a:solidFill>
                  <a:srgbClr val="404040"/>
                </a:solidFill>
              </a:rPr>
              <a:t>el</a:t>
            </a:r>
          </a:p>
          <a:p>
            <a:pPr marL="635" algn="ctr">
              <a:lnSpc>
                <a:spcPct val="100000"/>
              </a:lnSpc>
              <a:spcBef>
                <a:spcPts val="705"/>
              </a:spcBef>
            </a:pPr>
            <a:r>
              <a:rPr sz="2000" b="0" spc="-125" dirty="0">
                <a:solidFill>
                  <a:srgbClr val="404040"/>
                </a:solidFill>
                <a:latin typeface="Verdana"/>
                <a:cs typeface="Verdana"/>
              </a:rPr>
              <a:t>pa</a:t>
            </a:r>
            <a:r>
              <a:rPr sz="2000" b="0" spc="-120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2000" b="0" spc="-170" dirty="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sz="2000" b="0" spc="-155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2000" b="0" spc="-14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2000" b="0" spc="-170" dirty="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sz="2000" b="0" spc="-140" dirty="0">
                <a:solidFill>
                  <a:srgbClr val="404040"/>
                </a:solidFill>
                <a:latin typeface="Verdana"/>
                <a:cs typeface="Verdana"/>
              </a:rPr>
              <a:t>yo</a:t>
            </a:r>
            <a:r>
              <a:rPr sz="2000" b="0" spc="-165" dirty="0">
                <a:solidFill>
                  <a:srgbClr val="404040"/>
                </a:solidFill>
                <a:latin typeface="Verdana"/>
                <a:cs typeface="Verdana"/>
              </a:rPr>
              <a:t>u</a:t>
            </a:r>
            <a:r>
              <a:rPr sz="2000" b="0" spc="-170" dirty="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sz="2000" b="0" spc="-140" dirty="0">
                <a:solidFill>
                  <a:srgbClr val="404040"/>
                </a:solidFill>
                <a:latin typeface="Verdana"/>
                <a:cs typeface="Verdana"/>
              </a:rPr>
              <a:t>go</a:t>
            </a:r>
            <a:r>
              <a:rPr sz="2000" b="0" spc="-2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2000" b="0" spc="-170" dirty="0">
                <a:solidFill>
                  <a:srgbClr val="404040"/>
                </a:solidFill>
                <a:latin typeface="Verdana"/>
                <a:cs typeface="Verdana"/>
              </a:rPr>
              <a:t>model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303" y="1296670"/>
            <a:ext cx="5610225" cy="1840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model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clients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utilize.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6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upfront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fees.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6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130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buy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maintain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expensive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6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135" dirty="0">
                <a:solidFill>
                  <a:srgbClr val="006FC0"/>
                </a:solidFill>
                <a:latin typeface="Trebuchet MS"/>
                <a:cs typeface="Trebuchet MS"/>
              </a:rPr>
              <a:t>j</a:t>
            </a:r>
            <a:r>
              <a:rPr sz="1100" spc="9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1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10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ou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100" spc="-120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6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8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don’t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need,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don’t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1614" y="4786985"/>
            <a:ext cx="1828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10" dirty="0">
                <a:solidFill>
                  <a:srgbClr val="969CB8"/>
                </a:solidFill>
                <a:latin typeface="Lucida Sans Unicode"/>
                <a:cs typeface="Lucida Sans Unicode"/>
              </a:rPr>
              <a:t>47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49576" y="67818"/>
            <a:ext cx="52489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15" dirty="0">
                <a:solidFill>
                  <a:srgbClr val="006FC0"/>
                </a:solidFill>
              </a:rPr>
              <a:t>Consumption-based</a:t>
            </a:r>
            <a:r>
              <a:rPr sz="2600" spc="320" dirty="0">
                <a:solidFill>
                  <a:srgbClr val="006FC0"/>
                </a:solidFill>
              </a:rPr>
              <a:t> </a:t>
            </a:r>
            <a:r>
              <a:rPr sz="2600" spc="-590" dirty="0">
                <a:solidFill>
                  <a:srgbClr val="006FC0"/>
                </a:solidFill>
              </a:rPr>
              <a:t>model</a:t>
            </a:r>
            <a:r>
              <a:rPr sz="2600" spc="320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vs</a:t>
            </a:r>
            <a:r>
              <a:rPr sz="2600" spc="340" dirty="0">
                <a:solidFill>
                  <a:srgbClr val="006FC0"/>
                </a:solidFill>
              </a:rPr>
              <a:t> </a:t>
            </a:r>
            <a:r>
              <a:rPr sz="2600" spc="-625" dirty="0">
                <a:solidFill>
                  <a:srgbClr val="006FC0"/>
                </a:solidFill>
              </a:rPr>
              <a:t>fix</a:t>
            </a:r>
            <a:r>
              <a:rPr sz="2600" u="sng" spc="3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spc="-665" dirty="0">
                <a:solidFill>
                  <a:srgbClr val="006FC0"/>
                </a:solidFill>
              </a:rPr>
              <a:t>e</a:t>
            </a:r>
            <a:r>
              <a:rPr sz="2600" u="sng" spc="-6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</a:t>
            </a:r>
            <a:r>
              <a:rPr sz="2600" u="sng" spc="6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sng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</a:t>
            </a:r>
            <a:r>
              <a:rPr sz="2600" spc="-400" dirty="0">
                <a:solidFill>
                  <a:srgbClr val="006FC0"/>
                </a:solidFill>
              </a:rPr>
              <a:t>o</a:t>
            </a:r>
            <a:r>
              <a:rPr sz="2600" u="sng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</a:t>
            </a:r>
            <a:r>
              <a:rPr sz="2600" u="sng" spc="3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sng" spc="-5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m</a:t>
            </a:r>
            <a:r>
              <a:rPr sz="2600" spc="-590" dirty="0">
                <a:solidFill>
                  <a:srgbClr val="006FC0"/>
                </a:solidFill>
              </a:rPr>
              <a:t>odel</a:t>
            </a:r>
            <a:endParaRPr sz="2600"/>
          </a:p>
        </p:txBody>
      </p:sp>
      <p:sp>
        <p:nvSpPr>
          <p:cNvPr id="5" name="object 5"/>
          <p:cNvSpPr/>
          <p:nvPr/>
        </p:nvSpPr>
        <p:spPr>
          <a:xfrm>
            <a:off x="3046476" y="417576"/>
            <a:ext cx="3153410" cy="25400"/>
          </a:xfrm>
          <a:custGeom>
            <a:avLst/>
            <a:gdLst/>
            <a:ahLst/>
            <a:cxnLst/>
            <a:rect l="l" t="t" r="r" b="b"/>
            <a:pathLst>
              <a:path w="3153410" h="25400">
                <a:moveTo>
                  <a:pt x="-4762" y="12651"/>
                </a:moveTo>
                <a:lnTo>
                  <a:pt x="3157918" y="12651"/>
                </a:lnTo>
              </a:path>
            </a:pathLst>
          </a:custGeom>
          <a:ln w="3482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4711" y="1787651"/>
            <a:ext cx="3886199" cy="22661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1201" y="1365326"/>
            <a:ext cx="36385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404040"/>
                </a:solidFill>
              </a:rPr>
              <a:t>C</a:t>
            </a:r>
            <a:r>
              <a:rPr spc="-190" dirty="0">
                <a:solidFill>
                  <a:srgbClr val="404040"/>
                </a:solidFill>
              </a:rPr>
              <a:t>o</a:t>
            </a:r>
            <a:r>
              <a:rPr spc="-270" dirty="0">
                <a:solidFill>
                  <a:srgbClr val="404040"/>
                </a:solidFill>
              </a:rPr>
              <a:t>m</a:t>
            </a:r>
            <a:r>
              <a:rPr spc="-195" dirty="0">
                <a:solidFill>
                  <a:srgbClr val="404040"/>
                </a:solidFill>
              </a:rPr>
              <a:t>p</a:t>
            </a:r>
            <a:r>
              <a:rPr spc="-190" dirty="0">
                <a:solidFill>
                  <a:srgbClr val="404040"/>
                </a:solidFill>
              </a:rPr>
              <a:t>u</a:t>
            </a:r>
            <a:r>
              <a:rPr spc="-150" dirty="0">
                <a:solidFill>
                  <a:srgbClr val="404040"/>
                </a:solidFill>
              </a:rPr>
              <a:t>ting</a:t>
            </a:r>
            <a:r>
              <a:rPr spc="-95" dirty="0">
                <a:solidFill>
                  <a:srgbClr val="404040"/>
                </a:solidFill>
              </a:rPr>
              <a:t> </a:t>
            </a:r>
            <a:r>
              <a:rPr spc="445" dirty="0">
                <a:solidFill>
                  <a:srgbClr val="404040"/>
                </a:solidFill>
              </a:rPr>
              <a:t>M</a:t>
            </a:r>
            <a:r>
              <a:rPr spc="-245" dirty="0">
                <a:solidFill>
                  <a:srgbClr val="404040"/>
                </a:solidFill>
              </a:rPr>
              <a:t>o</a:t>
            </a:r>
            <a:r>
              <a:rPr spc="-229" dirty="0">
                <a:solidFill>
                  <a:srgbClr val="404040"/>
                </a:solidFill>
              </a:rPr>
              <a:t>d</a:t>
            </a:r>
            <a:r>
              <a:rPr spc="-210" dirty="0">
                <a:solidFill>
                  <a:srgbClr val="404040"/>
                </a:solidFill>
              </a:rPr>
              <a:t>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63392" y="2061210"/>
            <a:ext cx="3429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solidFill>
                  <a:srgbClr val="404040"/>
                </a:solidFill>
                <a:latin typeface="Verdana"/>
                <a:cs typeface="Verdana"/>
              </a:rPr>
              <a:t>Ca</a:t>
            </a:r>
            <a:r>
              <a:rPr sz="1200" spc="-65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1200" spc="-100" dirty="0">
                <a:solidFill>
                  <a:srgbClr val="404040"/>
                </a:solidFill>
                <a:latin typeface="Verdana"/>
                <a:cs typeface="Verdana"/>
              </a:rPr>
              <a:t>ego</a:t>
            </a:r>
            <a:r>
              <a:rPr sz="1200" spc="-40" dirty="0">
                <a:solidFill>
                  <a:srgbClr val="404040"/>
                </a:solidFill>
                <a:latin typeface="Verdana"/>
                <a:cs typeface="Verdana"/>
              </a:rPr>
              <a:t>ri</a:t>
            </a:r>
            <a:r>
              <a:rPr sz="1200" spc="-105" dirty="0">
                <a:solidFill>
                  <a:srgbClr val="404040"/>
                </a:solidFill>
                <a:latin typeface="Verdana"/>
                <a:cs typeface="Verdana"/>
              </a:rPr>
              <a:t>es</a:t>
            </a:r>
            <a:r>
              <a:rPr sz="1200" spc="-11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404040"/>
                </a:solidFill>
                <a:latin typeface="Verdana"/>
                <a:cs typeface="Verdana"/>
              </a:rPr>
              <a:t>of</a:t>
            </a:r>
            <a:r>
              <a:rPr sz="1200" spc="-12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404040"/>
                </a:solidFill>
                <a:latin typeface="Verdana"/>
                <a:cs typeface="Verdana"/>
              </a:rPr>
              <a:t>clo</a:t>
            </a:r>
            <a:r>
              <a:rPr sz="1200" spc="-85" dirty="0">
                <a:solidFill>
                  <a:srgbClr val="404040"/>
                </a:solidFill>
                <a:latin typeface="Verdana"/>
                <a:cs typeface="Verdana"/>
              </a:rPr>
              <a:t>ud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404040"/>
                </a:solidFill>
                <a:latin typeface="Verdana"/>
                <a:cs typeface="Verdana"/>
              </a:rPr>
              <a:t>ser</a:t>
            </a:r>
            <a:r>
              <a:rPr sz="1200" spc="-95" dirty="0">
                <a:solidFill>
                  <a:srgbClr val="404040"/>
                </a:solidFill>
                <a:latin typeface="Verdana"/>
                <a:cs typeface="Verdana"/>
              </a:rPr>
              <a:t>vi</a:t>
            </a:r>
            <a:r>
              <a:rPr sz="1200" spc="-85" dirty="0">
                <a:solidFill>
                  <a:srgbClr val="404040"/>
                </a:solidFill>
                <a:latin typeface="Verdana"/>
                <a:cs typeface="Verdana"/>
              </a:rPr>
              <a:t>ces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sz="12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404040"/>
                </a:solidFill>
                <a:latin typeface="Verdana"/>
                <a:cs typeface="Verdana"/>
              </a:rPr>
              <a:t>SaaS</a:t>
            </a:r>
            <a:r>
              <a:rPr sz="1200" spc="-1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120" dirty="0">
                <a:solidFill>
                  <a:srgbClr val="404040"/>
                </a:solidFill>
                <a:latin typeface="Verdana"/>
                <a:cs typeface="Verdana"/>
              </a:rPr>
              <a:t>vs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25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1200" spc="-90" dirty="0">
                <a:solidFill>
                  <a:srgbClr val="404040"/>
                </a:solidFill>
                <a:latin typeface="Verdana"/>
                <a:cs typeface="Verdana"/>
              </a:rPr>
              <a:t>aa</a:t>
            </a:r>
            <a:r>
              <a:rPr sz="1200" spc="-80" dirty="0">
                <a:solidFill>
                  <a:srgbClr val="404040"/>
                </a:solidFill>
                <a:latin typeface="Verdana"/>
                <a:cs typeface="Verdana"/>
              </a:rPr>
              <a:t>S</a:t>
            </a:r>
            <a:r>
              <a:rPr sz="1200" spc="-1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120" dirty="0">
                <a:solidFill>
                  <a:srgbClr val="404040"/>
                </a:solidFill>
                <a:latin typeface="Verdana"/>
                <a:cs typeface="Verdana"/>
              </a:rPr>
              <a:t>vs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114" dirty="0">
                <a:solidFill>
                  <a:srgbClr val="404040"/>
                </a:solidFill>
                <a:latin typeface="Verdana"/>
                <a:cs typeface="Verdana"/>
              </a:rPr>
              <a:t>IaaS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0870" y="67818"/>
            <a:ext cx="28460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90" dirty="0">
                <a:solidFill>
                  <a:srgbClr val="006FC0"/>
                </a:solidFill>
              </a:rPr>
              <a:t>SaaS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vs</a:t>
            </a:r>
            <a:r>
              <a:rPr sz="2600" spc="330" dirty="0">
                <a:solidFill>
                  <a:srgbClr val="006FC0"/>
                </a:solidFill>
              </a:rPr>
              <a:t> </a:t>
            </a:r>
            <a:r>
              <a:rPr sz="2600" spc="-260" dirty="0">
                <a:solidFill>
                  <a:srgbClr val="006FC0"/>
                </a:solidFill>
              </a:rPr>
              <a:t>PaaS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vs</a:t>
            </a:r>
            <a:r>
              <a:rPr sz="2600" spc="330" dirty="0">
                <a:solidFill>
                  <a:srgbClr val="006FC0"/>
                </a:solidFill>
              </a:rPr>
              <a:t> </a:t>
            </a:r>
            <a:r>
              <a:rPr sz="2600" spc="-220" dirty="0">
                <a:solidFill>
                  <a:srgbClr val="006FC0"/>
                </a:solidFill>
              </a:rPr>
              <a:t>LaaS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983801" y="457009"/>
            <a:ext cx="3375025" cy="53975"/>
            <a:chOff x="2983801" y="457009"/>
            <a:chExt cx="3375025" cy="53975"/>
          </a:xfrm>
        </p:grpSpPr>
        <p:sp>
          <p:nvSpPr>
            <p:cNvPr id="4" name="object 4"/>
            <p:cNvSpPr/>
            <p:nvPr/>
          </p:nvSpPr>
          <p:spPr>
            <a:xfrm>
              <a:off x="3176016" y="47639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39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8564" y="46177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6380" y="1036319"/>
            <a:ext cx="6111240" cy="32217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576" y="1795644"/>
            <a:ext cx="8079878" cy="30062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101" y="67818"/>
            <a:ext cx="34747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61385" algn="l"/>
              </a:tabLst>
            </a:pPr>
            <a:r>
              <a:rPr sz="2600" u="heavy" spc="6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1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SaaS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vs</a:t>
            </a:r>
            <a:r>
              <a:rPr sz="2600" u="heavy" spc="-1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PaaS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vs</a:t>
            </a:r>
            <a:r>
              <a:rPr sz="2600" u="heavy" spc="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LaaS	</a:t>
            </a:r>
            <a:endParaRPr sz="26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9876" y="1039367"/>
            <a:ext cx="987551" cy="6827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4564" y="1089660"/>
            <a:ext cx="751332" cy="6324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57643" y="1129283"/>
            <a:ext cx="605027" cy="6004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1427" y="1115567"/>
            <a:ext cx="787907" cy="5821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0870" y="67818"/>
            <a:ext cx="28428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20" dirty="0">
                <a:solidFill>
                  <a:srgbClr val="006FC0"/>
                </a:solidFill>
              </a:rPr>
              <a:t>Datacenter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355" dirty="0">
                <a:solidFill>
                  <a:srgbClr val="006FC0"/>
                </a:solidFill>
              </a:rPr>
              <a:t>in</a:t>
            </a:r>
            <a:r>
              <a:rPr sz="2600" spc="315" dirty="0">
                <a:solidFill>
                  <a:srgbClr val="006FC0"/>
                </a:solidFill>
              </a:rPr>
              <a:t> </a:t>
            </a:r>
            <a:r>
              <a:rPr sz="2600" spc="-325" dirty="0">
                <a:solidFill>
                  <a:srgbClr val="006FC0"/>
                </a:solidFill>
              </a:rPr>
              <a:t>the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305" dirty="0">
                <a:solidFill>
                  <a:srgbClr val="006FC0"/>
                </a:solidFill>
              </a:rPr>
              <a:t>past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983801" y="457009"/>
            <a:ext cx="3375025" cy="53975"/>
            <a:chOff x="2983801" y="457009"/>
            <a:chExt cx="3375025" cy="53975"/>
          </a:xfrm>
        </p:grpSpPr>
        <p:sp>
          <p:nvSpPr>
            <p:cNvPr id="4" name="object 4"/>
            <p:cNvSpPr/>
            <p:nvPr/>
          </p:nvSpPr>
          <p:spPr>
            <a:xfrm>
              <a:off x="3176016" y="47639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39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8564" y="46177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418" y="1144086"/>
            <a:ext cx="2753319" cy="262977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620005" y="1172345"/>
            <a:ext cx="2849245" cy="3117215"/>
            <a:chOff x="4620005" y="1172345"/>
            <a:chExt cx="2849245" cy="311721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1303" y="1172345"/>
              <a:ext cx="2797576" cy="26692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20005" y="3873245"/>
              <a:ext cx="725805" cy="416559"/>
            </a:xfrm>
            <a:custGeom>
              <a:avLst/>
              <a:gdLst/>
              <a:ahLst/>
              <a:cxnLst/>
              <a:rect l="l" t="t" r="r" b="b"/>
              <a:pathLst>
                <a:path w="725804" h="416560">
                  <a:moveTo>
                    <a:pt x="725424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725424" y="416051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521713" y="3890009"/>
            <a:ext cx="670560" cy="414655"/>
          </a:xfrm>
          <a:custGeom>
            <a:avLst/>
            <a:gdLst/>
            <a:ahLst/>
            <a:cxnLst/>
            <a:rect l="l" t="t" r="r" b="b"/>
            <a:pathLst>
              <a:path w="670560" h="414654">
                <a:moveTo>
                  <a:pt x="670560" y="0"/>
                </a:moveTo>
                <a:lnTo>
                  <a:pt x="0" y="0"/>
                </a:lnTo>
                <a:lnTo>
                  <a:pt x="0" y="414527"/>
                </a:lnTo>
                <a:lnTo>
                  <a:pt x="670560" y="414527"/>
                </a:lnTo>
                <a:lnTo>
                  <a:pt x="670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21713" y="3890009"/>
            <a:ext cx="670560" cy="414655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 Co</a:t>
            </a:r>
            <a:r>
              <a:rPr sz="700" spc="-15" dirty="0">
                <a:solidFill>
                  <a:srgbClr val="50556F"/>
                </a:solidFill>
                <a:latin typeface="Arial MT"/>
                <a:cs typeface="Arial MT"/>
              </a:rPr>
              <a:t>r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e</a:t>
            </a:r>
            <a:endParaRPr sz="7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 </a:t>
            </a:r>
            <a:r>
              <a:rPr sz="700" spc="-10" dirty="0">
                <a:solidFill>
                  <a:srgbClr val="50556F"/>
                </a:solidFill>
                <a:latin typeface="Arial MT"/>
                <a:cs typeface="Arial MT"/>
              </a:rPr>
              <a:t>G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B</a:t>
            </a:r>
            <a:r>
              <a:rPr sz="700" spc="1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R</a:t>
            </a:r>
            <a:r>
              <a:rPr sz="700" spc="-10" dirty="0">
                <a:solidFill>
                  <a:srgbClr val="50556F"/>
                </a:solidFill>
                <a:latin typeface="Arial MT"/>
                <a:cs typeface="Arial MT"/>
              </a:rPr>
              <a:t>a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m</a:t>
            </a:r>
            <a:endParaRPr sz="700">
              <a:latin typeface="Arial MT"/>
              <a:cs typeface="Arial MT"/>
            </a:endParaRPr>
          </a:p>
          <a:p>
            <a:pPr marL="90805">
              <a:lnSpc>
                <a:spcPct val="100000"/>
              </a:lnSpc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700" spc="-4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GB</a:t>
            </a:r>
            <a:r>
              <a:rPr sz="700" spc="-3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HDD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8410" y="3867150"/>
            <a:ext cx="725805" cy="416559"/>
          </a:xfrm>
          <a:custGeom>
            <a:avLst/>
            <a:gdLst/>
            <a:ahLst/>
            <a:cxnLst/>
            <a:rect l="l" t="t" r="r" b="b"/>
            <a:pathLst>
              <a:path w="725805" h="416560">
                <a:moveTo>
                  <a:pt x="725424" y="0"/>
                </a:moveTo>
                <a:lnTo>
                  <a:pt x="0" y="0"/>
                </a:lnTo>
                <a:lnTo>
                  <a:pt x="0" y="416052"/>
                </a:lnTo>
                <a:lnTo>
                  <a:pt x="725424" y="416052"/>
                </a:lnTo>
                <a:lnTo>
                  <a:pt x="725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18410" y="3867150"/>
            <a:ext cx="725805" cy="416559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 Co</a:t>
            </a:r>
            <a:r>
              <a:rPr sz="700" spc="-15" dirty="0">
                <a:solidFill>
                  <a:srgbClr val="50556F"/>
                </a:solidFill>
                <a:latin typeface="Arial MT"/>
                <a:cs typeface="Arial MT"/>
              </a:rPr>
              <a:t>r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e</a:t>
            </a:r>
            <a:endParaRPr sz="700">
              <a:latin typeface="Arial MT"/>
              <a:cs typeface="Arial MT"/>
            </a:endParaRPr>
          </a:p>
          <a:p>
            <a:pPr marL="90805" marR="197485">
              <a:lnSpc>
                <a:spcPct val="100000"/>
              </a:lnSpc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700" spc="-4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GB</a:t>
            </a:r>
            <a:r>
              <a:rPr sz="7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Ram </a:t>
            </a:r>
            <a:r>
              <a:rPr sz="700" spc="-18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700" spc="-4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GB</a:t>
            </a:r>
            <a:r>
              <a:rPr sz="7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HDD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69970" y="3865626"/>
            <a:ext cx="725805" cy="414655"/>
          </a:xfrm>
          <a:custGeom>
            <a:avLst/>
            <a:gdLst/>
            <a:ahLst/>
            <a:cxnLst/>
            <a:rect l="l" t="t" r="r" b="b"/>
            <a:pathLst>
              <a:path w="725804" h="414654">
                <a:moveTo>
                  <a:pt x="725424" y="0"/>
                </a:moveTo>
                <a:lnTo>
                  <a:pt x="0" y="0"/>
                </a:lnTo>
                <a:lnTo>
                  <a:pt x="0" y="414528"/>
                </a:lnTo>
                <a:lnTo>
                  <a:pt x="725424" y="414528"/>
                </a:lnTo>
                <a:lnTo>
                  <a:pt x="725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69970" y="3865626"/>
            <a:ext cx="725805" cy="414655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 Co</a:t>
            </a:r>
            <a:r>
              <a:rPr sz="700" spc="-15" dirty="0">
                <a:solidFill>
                  <a:srgbClr val="50556F"/>
                </a:solidFill>
                <a:latin typeface="Arial MT"/>
                <a:cs typeface="Arial MT"/>
              </a:rPr>
              <a:t>r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e</a:t>
            </a:r>
            <a:endParaRPr sz="700">
              <a:latin typeface="Arial MT"/>
              <a:cs typeface="Arial MT"/>
            </a:endParaRPr>
          </a:p>
          <a:p>
            <a:pPr marL="90805" marR="197485">
              <a:lnSpc>
                <a:spcPct val="100000"/>
              </a:lnSpc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700" spc="-4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GB</a:t>
            </a:r>
            <a:r>
              <a:rPr sz="7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Ram </a:t>
            </a:r>
            <a:r>
              <a:rPr sz="700" spc="-18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700" spc="-4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GB</a:t>
            </a:r>
            <a:r>
              <a:rPr sz="7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HDD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0005" y="3873246"/>
            <a:ext cx="725805" cy="416559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0"/>
              </a:spcBef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 Co</a:t>
            </a:r>
            <a:r>
              <a:rPr sz="700" spc="-15" dirty="0">
                <a:solidFill>
                  <a:srgbClr val="50556F"/>
                </a:solidFill>
                <a:latin typeface="Arial MT"/>
                <a:cs typeface="Arial MT"/>
              </a:rPr>
              <a:t>r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e</a:t>
            </a:r>
            <a:endParaRPr sz="700">
              <a:latin typeface="Arial MT"/>
              <a:cs typeface="Arial MT"/>
            </a:endParaRPr>
          </a:p>
          <a:p>
            <a:pPr marL="90805" marR="197485">
              <a:lnSpc>
                <a:spcPct val="100000"/>
              </a:lnSpc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700" spc="-4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GB</a:t>
            </a:r>
            <a:r>
              <a:rPr sz="7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Ram </a:t>
            </a:r>
            <a:r>
              <a:rPr sz="700" spc="-18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700" spc="-4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GB</a:t>
            </a:r>
            <a:r>
              <a:rPr sz="7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HDD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70041" y="3885438"/>
            <a:ext cx="723900" cy="416559"/>
          </a:xfrm>
          <a:custGeom>
            <a:avLst/>
            <a:gdLst/>
            <a:ahLst/>
            <a:cxnLst/>
            <a:rect l="l" t="t" r="r" b="b"/>
            <a:pathLst>
              <a:path w="723900" h="416560">
                <a:moveTo>
                  <a:pt x="723900" y="0"/>
                </a:moveTo>
                <a:lnTo>
                  <a:pt x="0" y="0"/>
                </a:lnTo>
                <a:lnTo>
                  <a:pt x="0" y="416052"/>
                </a:lnTo>
                <a:lnTo>
                  <a:pt x="723900" y="416052"/>
                </a:lnTo>
                <a:lnTo>
                  <a:pt x="7239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70041" y="3885438"/>
            <a:ext cx="723900" cy="416559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45"/>
              </a:spcBef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 Co</a:t>
            </a:r>
            <a:r>
              <a:rPr sz="700" spc="-15" dirty="0">
                <a:solidFill>
                  <a:srgbClr val="50556F"/>
                </a:solidFill>
                <a:latin typeface="Arial MT"/>
                <a:cs typeface="Arial MT"/>
              </a:rPr>
              <a:t>r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e</a:t>
            </a:r>
            <a:endParaRPr sz="700">
              <a:latin typeface="Arial MT"/>
              <a:cs typeface="Arial MT"/>
            </a:endParaRPr>
          </a:p>
          <a:p>
            <a:pPr marL="90170" marR="196215">
              <a:lnSpc>
                <a:spcPct val="100000"/>
              </a:lnSpc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700" spc="-4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GB</a:t>
            </a:r>
            <a:r>
              <a:rPr sz="7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Ram </a:t>
            </a:r>
            <a:r>
              <a:rPr sz="700" spc="-18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700" spc="-4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GB</a:t>
            </a:r>
            <a:r>
              <a:rPr sz="7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HDD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44461" y="3896105"/>
            <a:ext cx="725805" cy="416559"/>
          </a:xfrm>
          <a:custGeom>
            <a:avLst/>
            <a:gdLst/>
            <a:ahLst/>
            <a:cxnLst/>
            <a:rect l="l" t="t" r="r" b="b"/>
            <a:pathLst>
              <a:path w="725804" h="416560">
                <a:moveTo>
                  <a:pt x="725424" y="0"/>
                </a:moveTo>
                <a:lnTo>
                  <a:pt x="0" y="0"/>
                </a:lnTo>
                <a:lnTo>
                  <a:pt x="0" y="416052"/>
                </a:lnTo>
                <a:lnTo>
                  <a:pt x="725424" y="416052"/>
                </a:lnTo>
                <a:lnTo>
                  <a:pt x="7254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44461" y="3896105"/>
            <a:ext cx="725805" cy="416559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5"/>
              </a:spcBef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 Co</a:t>
            </a:r>
            <a:r>
              <a:rPr sz="700" spc="-15" dirty="0">
                <a:solidFill>
                  <a:srgbClr val="50556F"/>
                </a:solidFill>
                <a:latin typeface="Arial MT"/>
                <a:cs typeface="Arial MT"/>
              </a:rPr>
              <a:t>r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e</a:t>
            </a:r>
            <a:endParaRPr sz="700">
              <a:latin typeface="Arial MT"/>
              <a:cs typeface="Arial MT"/>
            </a:endParaRPr>
          </a:p>
          <a:p>
            <a:pPr marL="91440" marR="196215">
              <a:lnSpc>
                <a:spcPct val="100000"/>
              </a:lnSpc>
            </a:pP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700" spc="-4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GB</a:t>
            </a:r>
            <a:r>
              <a:rPr sz="7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Ram </a:t>
            </a:r>
            <a:r>
              <a:rPr sz="700" spc="-17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X</a:t>
            </a:r>
            <a:r>
              <a:rPr sz="700" spc="-4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GB</a:t>
            </a:r>
            <a:r>
              <a:rPr sz="7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700" spc="-5" dirty="0">
                <a:solidFill>
                  <a:srgbClr val="50556F"/>
                </a:solidFill>
                <a:latin typeface="Arial MT"/>
                <a:cs typeface="Arial MT"/>
              </a:rPr>
              <a:t>HDD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62022" y="4412741"/>
            <a:ext cx="897890" cy="215265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12</a:t>
            </a:r>
            <a:r>
              <a:rPr sz="800" spc="-2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%</a:t>
            </a:r>
            <a:r>
              <a:rPr sz="8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Utilization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07558" y="4426458"/>
            <a:ext cx="896619" cy="215265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24</a:t>
            </a:r>
            <a:r>
              <a:rPr sz="800" spc="-2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%</a:t>
            </a:r>
            <a:r>
              <a:rPr sz="8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Utilization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05705" y="4415790"/>
            <a:ext cx="897890" cy="215265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340"/>
              </a:spcBef>
            </a:pP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8</a:t>
            </a:r>
            <a:r>
              <a:rPr sz="8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%</a:t>
            </a:r>
            <a:r>
              <a:rPr sz="800" spc="-35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Utilization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84626" y="4412741"/>
            <a:ext cx="896619" cy="215265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25</a:t>
            </a:r>
            <a:r>
              <a:rPr sz="800" spc="-2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%</a:t>
            </a:r>
            <a:r>
              <a:rPr sz="8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Utilization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29221" y="4431029"/>
            <a:ext cx="897890" cy="216535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45"/>
              </a:spcBef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21</a:t>
            </a:r>
            <a:r>
              <a:rPr sz="800" spc="-2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%</a:t>
            </a:r>
            <a:r>
              <a:rPr sz="8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Utilization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3510" y="4412741"/>
            <a:ext cx="896619" cy="215265"/>
          </a:xfrm>
          <a:prstGeom prst="rect">
            <a:avLst/>
          </a:prstGeom>
          <a:ln w="25400">
            <a:solidFill>
              <a:srgbClr val="50556F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340"/>
              </a:spcBef>
            </a:pPr>
            <a:r>
              <a:rPr sz="800" spc="-5" dirty="0">
                <a:solidFill>
                  <a:srgbClr val="50556F"/>
                </a:solidFill>
                <a:latin typeface="Arial MT"/>
                <a:cs typeface="Arial MT"/>
              </a:rPr>
              <a:t>41</a:t>
            </a:r>
            <a:r>
              <a:rPr sz="800" spc="-2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%</a:t>
            </a:r>
            <a:r>
              <a:rPr sz="800" spc="-3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50556F"/>
                </a:solidFill>
                <a:latin typeface="Arial MT"/>
                <a:cs typeface="Arial MT"/>
              </a:rPr>
              <a:t>Utilization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101" y="67818"/>
            <a:ext cx="34747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61385" algn="l"/>
              </a:tabLst>
            </a:pPr>
            <a:r>
              <a:rPr sz="2600" u="heavy" spc="6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1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SaaS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vs</a:t>
            </a:r>
            <a:r>
              <a:rPr sz="2600" u="heavy" spc="-1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PaaS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vs</a:t>
            </a:r>
            <a:r>
              <a:rPr sz="2600" u="heavy" spc="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LaaS	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1356360" y="972311"/>
            <a:ext cx="5992495" cy="3860800"/>
            <a:chOff x="1356360" y="972311"/>
            <a:chExt cx="5992495" cy="3860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8792" y="998219"/>
              <a:ext cx="678179" cy="4693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5068" y="972311"/>
              <a:ext cx="630936" cy="5318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2031" y="1051559"/>
              <a:ext cx="408432" cy="4069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60" y="1461515"/>
              <a:ext cx="5992368" cy="33710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8904" y="998219"/>
              <a:ext cx="623316" cy="460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6652" y="1357706"/>
            <a:ext cx="47853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9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3200" b="1" spc="-10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3200" b="1" spc="-29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3200" b="1" spc="-204" dirty="0">
                <a:solidFill>
                  <a:srgbClr val="404040"/>
                </a:solidFill>
                <a:latin typeface="Trebuchet MS"/>
                <a:cs typeface="Trebuchet MS"/>
              </a:rPr>
              <a:t>re</a:t>
            </a:r>
            <a:r>
              <a:rPr sz="3200" b="1" spc="-23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3200" b="1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b="1" spc="-195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3200" b="1" spc="-24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3200" b="1" spc="-15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3200" b="1" spc="-22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3200" b="1" spc="-204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3200" b="1" spc="-155" dirty="0">
                <a:solidFill>
                  <a:srgbClr val="404040"/>
                </a:solidFill>
                <a:latin typeface="Trebuchet MS"/>
                <a:cs typeface="Trebuchet MS"/>
              </a:rPr>
              <a:t>nsib</a:t>
            </a:r>
            <a:r>
              <a:rPr sz="3200" b="1" spc="-9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r>
              <a:rPr sz="3200" b="1" spc="-110" dirty="0">
                <a:solidFill>
                  <a:srgbClr val="404040"/>
                </a:solidFill>
                <a:latin typeface="Trebuchet MS"/>
                <a:cs typeface="Trebuchet MS"/>
              </a:rPr>
              <a:t>lity</a:t>
            </a:r>
            <a:r>
              <a:rPr sz="3200" b="1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3200" b="1" spc="85" dirty="0">
                <a:solidFill>
                  <a:srgbClr val="404040"/>
                </a:solidFill>
                <a:latin typeface="Trebuchet MS"/>
                <a:cs typeface="Trebuchet MS"/>
              </a:rPr>
              <a:t>Mo</a:t>
            </a:r>
            <a:r>
              <a:rPr sz="3200" b="1" spc="-18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3200" b="1" spc="-200" dirty="0">
                <a:solidFill>
                  <a:srgbClr val="404040"/>
                </a:solidFill>
                <a:latin typeface="Trebuchet MS"/>
                <a:cs typeface="Trebuchet MS"/>
              </a:rPr>
              <a:t>el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5229" y="2062734"/>
            <a:ext cx="30041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0" dirty="0">
                <a:solidFill>
                  <a:srgbClr val="404040"/>
                </a:solidFill>
                <a:latin typeface="Verdana"/>
                <a:cs typeface="Verdana"/>
              </a:rPr>
              <a:t>W</a:t>
            </a:r>
            <a:r>
              <a:rPr sz="1400" spc="-125" dirty="0">
                <a:solidFill>
                  <a:srgbClr val="404040"/>
                </a:solidFill>
                <a:latin typeface="Verdana"/>
                <a:cs typeface="Verdana"/>
              </a:rPr>
              <a:t>ho</a:t>
            </a:r>
            <a:r>
              <a:rPr sz="1400" spc="-16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400" spc="-125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1400" spc="-254" dirty="0">
                <a:solidFill>
                  <a:srgbClr val="404040"/>
                </a:solidFill>
                <a:latin typeface="Verdana"/>
                <a:cs typeface="Verdana"/>
              </a:rPr>
              <a:t>w</a:t>
            </a:r>
            <a:r>
              <a:rPr sz="1400" spc="-110" dirty="0">
                <a:solidFill>
                  <a:srgbClr val="404040"/>
                </a:solidFill>
                <a:latin typeface="Verdana"/>
                <a:cs typeface="Verdana"/>
              </a:rPr>
              <a:t>ns</a:t>
            </a:r>
            <a:r>
              <a:rPr sz="1400" spc="-14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400" spc="-110" dirty="0">
                <a:solidFill>
                  <a:srgbClr val="404040"/>
                </a:solidFill>
                <a:latin typeface="Verdana"/>
                <a:cs typeface="Verdana"/>
              </a:rPr>
              <a:t>th</a:t>
            </a:r>
            <a:r>
              <a:rPr sz="1400" spc="-140" dirty="0">
                <a:solidFill>
                  <a:srgbClr val="404040"/>
                </a:solidFill>
                <a:latin typeface="Verdana"/>
                <a:cs typeface="Verdana"/>
              </a:rPr>
              <a:t>e</a:t>
            </a:r>
            <a:r>
              <a:rPr sz="1400" spc="-16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400" spc="-254" dirty="0">
                <a:solidFill>
                  <a:srgbClr val="404040"/>
                </a:solidFill>
                <a:latin typeface="Verdana"/>
                <a:cs typeface="Verdana"/>
              </a:rPr>
              <a:t>w</a:t>
            </a:r>
            <a:r>
              <a:rPr sz="1400" spc="-125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1400" spc="-55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1400" spc="-95" dirty="0">
                <a:solidFill>
                  <a:srgbClr val="404040"/>
                </a:solidFill>
                <a:latin typeface="Verdana"/>
                <a:cs typeface="Verdana"/>
              </a:rPr>
              <a:t>kload</a:t>
            </a:r>
            <a:r>
              <a:rPr sz="1400" spc="-15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404040"/>
                </a:solidFill>
                <a:latin typeface="Verdana"/>
                <a:cs typeface="Verdana"/>
              </a:rPr>
              <a:t>r</a:t>
            </a:r>
            <a:r>
              <a:rPr sz="1400" spc="-110" dirty="0">
                <a:solidFill>
                  <a:srgbClr val="404040"/>
                </a:solidFill>
                <a:latin typeface="Verdana"/>
                <a:cs typeface="Verdana"/>
              </a:rPr>
              <a:t>esp</a:t>
            </a:r>
            <a:r>
              <a:rPr sz="1400" spc="-105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1400" spc="-110" dirty="0">
                <a:solidFill>
                  <a:srgbClr val="404040"/>
                </a:solidFill>
                <a:latin typeface="Verdana"/>
                <a:cs typeface="Verdana"/>
              </a:rPr>
              <a:t>ns</a:t>
            </a:r>
            <a:r>
              <a:rPr sz="1400" spc="-55" dirty="0">
                <a:solidFill>
                  <a:srgbClr val="404040"/>
                </a:solidFill>
                <a:latin typeface="Verdana"/>
                <a:cs typeface="Verdana"/>
              </a:rPr>
              <a:t>ibilit</a:t>
            </a:r>
            <a:r>
              <a:rPr sz="1400" spc="-80" dirty="0">
                <a:solidFill>
                  <a:srgbClr val="404040"/>
                </a:solidFill>
                <a:latin typeface="Verdana"/>
                <a:cs typeface="Verdana"/>
              </a:rPr>
              <a:t>y?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u="none" spc="-305" dirty="0"/>
              <a:t>Sha</a:t>
            </a:r>
            <a:r>
              <a:rPr spc="-305" dirty="0"/>
              <a:t>red</a:t>
            </a:r>
            <a:r>
              <a:rPr spc="310" dirty="0"/>
              <a:t> </a:t>
            </a:r>
            <a:r>
              <a:rPr spc="-409" dirty="0"/>
              <a:t>responsibility</a:t>
            </a:r>
            <a:r>
              <a:rPr spc="90" dirty="0"/>
              <a:t>  </a:t>
            </a:r>
            <a:r>
              <a:rPr spc="-355" dirty="0"/>
              <a:t>in</a:t>
            </a:r>
            <a:r>
              <a:rPr spc="325" dirty="0"/>
              <a:t> </a:t>
            </a:r>
            <a:r>
              <a:rPr spc="-325" dirty="0"/>
              <a:t>the</a:t>
            </a:r>
            <a:r>
              <a:rPr spc="310" dirty="0"/>
              <a:t> </a:t>
            </a:r>
            <a:r>
              <a:rPr spc="-550" dirty="0"/>
              <a:t>clou</a:t>
            </a:r>
            <a:r>
              <a:rPr u="none" spc="-550" dirty="0"/>
              <a:t>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2976" y="1236063"/>
            <a:ext cx="5600615" cy="32276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7781" y="881925"/>
            <a:ext cx="824420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i="1" spc="20" dirty="0">
                <a:solidFill>
                  <a:srgbClr val="006FC0"/>
                </a:solidFill>
                <a:latin typeface="Trebuchet MS"/>
                <a:cs typeface="Trebuchet MS"/>
              </a:rPr>
              <a:t>Workload</a:t>
            </a:r>
            <a:r>
              <a:rPr sz="1150" i="1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-10" dirty="0">
                <a:solidFill>
                  <a:srgbClr val="006FC0"/>
                </a:solidFill>
                <a:latin typeface="Trebuchet MS"/>
                <a:cs typeface="Trebuchet MS"/>
              </a:rPr>
              <a:t>responsibilities</a:t>
            </a:r>
            <a:r>
              <a:rPr sz="1150" i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dirty="0">
                <a:solidFill>
                  <a:srgbClr val="006FC0"/>
                </a:solidFill>
                <a:latin typeface="Trebuchet MS"/>
                <a:cs typeface="Trebuchet MS"/>
              </a:rPr>
              <a:t>vary</a:t>
            </a:r>
            <a:r>
              <a:rPr sz="1150" i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30" dirty="0">
                <a:solidFill>
                  <a:srgbClr val="006FC0"/>
                </a:solidFill>
                <a:latin typeface="Trebuchet MS"/>
                <a:cs typeface="Trebuchet MS"/>
              </a:rPr>
              <a:t>depending</a:t>
            </a:r>
            <a:r>
              <a:rPr sz="1150" i="1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4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150" i="1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-5" dirty="0">
                <a:solidFill>
                  <a:srgbClr val="006FC0"/>
                </a:solidFill>
                <a:latin typeface="Trebuchet MS"/>
                <a:cs typeface="Trebuchet MS"/>
              </a:rPr>
              <a:t>whether</a:t>
            </a:r>
            <a:r>
              <a:rPr sz="1150" i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-1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50" i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5" dirty="0">
                <a:solidFill>
                  <a:srgbClr val="006FC0"/>
                </a:solidFill>
                <a:latin typeface="Trebuchet MS"/>
                <a:cs typeface="Trebuchet MS"/>
              </a:rPr>
              <a:t>workload</a:t>
            </a:r>
            <a:r>
              <a:rPr sz="1150" i="1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-1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150" i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20" dirty="0">
                <a:solidFill>
                  <a:srgbClr val="006FC0"/>
                </a:solidFill>
                <a:latin typeface="Trebuchet MS"/>
                <a:cs typeface="Trebuchet MS"/>
              </a:rPr>
              <a:t>hosted</a:t>
            </a:r>
            <a:r>
              <a:rPr sz="1150" i="1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4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150" i="1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25" dirty="0">
                <a:solidFill>
                  <a:srgbClr val="006FC0"/>
                </a:solidFill>
                <a:latin typeface="Trebuchet MS"/>
                <a:cs typeface="Trebuchet MS"/>
              </a:rPr>
              <a:t>SaaS,</a:t>
            </a:r>
            <a:r>
              <a:rPr sz="1150" i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25" dirty="0">
                <a:solidFill>
                  <a:srgbClr val="006FC0"/>
                </a:solidFill>
                <a:latin typeface="Trebuchet MS"/>
                <a:cs typeface="Trebuchet MS"/>
              </a:rPr>
              <a:t>PaaS,</a:t>
            </a:r>
            <a:r>
              <a:rPr sz="1150" i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35" dirty="0">
                <a:solidFill>
                  <a:srgbClr val="006FC0"/>
                </a:solidFill>
                <a:latin typeface="Trebuchet MS"/>
                <a:cs typeface="Trebuchet MS"/>
              </a:rPr>
              <a:t>IaaS</a:t>
            </a:r>
            <a:r>
              <a:rPr sz="1150" i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-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150" i="1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spc="20" dirty="0">
                <a:solidFill>
                  <a:srgbClr val="006FC0"/>
                </a:solidFill>
                <a:latin typeface="Trebuchet MS"/>
                <a:cs typeface="Trebuchet MS"/>
              </a:rPr>
              <a:t>on-premises</a:t>
            </a:r>
            <a:r>
              <a:rPr sz="1150" i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50" i="1" dirty="0">
                <a:solidFill>
                  <a:srgbClr val="006FC0"/>
                </a:solidFill>
                <a:latin typeface="Trebuchet MS"/>
                <a:cs typeface="Trebuchet MS"/>
              </a:rPr>
              <a:t>datacenter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7192" y="4959502"/>
            <a:ext cx="37693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666C94"/>
                </a:solidFill>
                <a:latin typeface="Arial MT"/>
                <a:cs typeface="Arial MT"/>
              </a:rPr>
              <a:t>https://docs.microsoft.com/en-us/azure/security/fundamentals/shared-responsibility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1473" y="1365326"/>
            <a:ext cx="38557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>
                <a:solidFill>
                  <a:srgbClr val="404040"/>
                </a:solidFill>
              </a:rPr>
              <a:t>D</a:t>
            </a:r>
            <a:r>
              <a:rPr spc="-130" dirty="0">
                <a:solidFill>
                  <a:srgbClr val="404040"/>
                </a:solidFill>
              </a:rPr>
              <a:t>e</a:t>
            </a:r>
            <a:r>
              <a:rPr spc="-220" dirty="0">
                <a:solidFill>
                  <a:srgbClr val="404040"/>
                </a:solidFill>
              </a:rPr>
              <a:t>p</a:t>
            </a:r>
            <a:r>
              <a:rPr spc="-15" dirty="0">
                <a:solidFill>
                  <a:srgbClr val="404040"/>
                </a:solidFill>
              </a:rPr>
              <a:t>l</a:t>
            </a:r>
            <a:r>
              <a:rPr spc="-254" dirty="0">
                <a:solidFill>
                  <a:srgbClr val="404040"/>
                </a:solidFill>
              </a:rPr>
              <a:t>oymen</a:t>
            </a:r>
            <a:r>
              <a:rPr spc="-160" dirty="0">
                <a:solidFill>
                  <a:srgbClr val="404040"/>
                </a:solidFill>
              </a:rPr>
              <a:t>t</a:t>
            </a:r>
            <a:r>
              <a:rPr spc="-100" dirty="0">
                <a:solidFill>
                  <a:srgbClr val="404040"/>
                </a:solidFill>
              </a:rPr>
              <a:t> </a:t>
            </a:r>
            <a:r>
              <a:rPr spc="440" dirty="0">
                <a:solidFill>
                  <a:srgbClr val="404040"/>
                </a:solidFill>
              </a:rPr>
              <a:t>M</a:t>
            </a:r>
            <a:r>
              <a:rPr spc="-245" dirty="0">
                <a:solidFill>
                  <a:srgbClr val="404040"/>
                </a:solidFill>
              </a:rPr>
              <a:t>o</a:t>
            </a:r>
            <a:r>
              <a:rPr spc="-229" dirty="0">
                <a:solidFill>
                  <a:srgbClr val="404040"/>
                </a:solidFill>
              </a:rPr>
              <a:t>d</a:t>
            </a:r>
            <a:r>
              <a:rPr spc="-295" dirty="0">
                <a:solidFill>
                  <a:srgbClr val="404040"/>
                </a:solidFill>
              </a:rPr>
              <a:t>e</a:t>
            </a:r>
            <a:r>
              <a:rPr spc="-140" dirty="0">
                <a:solidFill>
                  <a:srgbClr val="404040"/>
                </a:solidFill>
              </a:rPr>
              <a:t>l</a:t>
            </a:r>
            <a:r>
              <a:rPr spc="-175" dirty="0">
                <a:solidFill>
                  <a:srgbClr val="404040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47569" y="2061210"/>
            <a:ext cx="366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1200" spc="-70" dirty="0">
                <a:solidFill>
                  <a:srgbClr val="404040"/>
                </a:solidFill>
                <a:latin typeface="Verdana"/>
                <a:cs typeface="Verdana"/>
              </a:rPr>
              <a:t>y</a:t>
            </a:r>
            <a:r>
              <a:rPr sz="1200" spc="-90" dirty="0">
                <a:solidFill>
                  <a:srgbClr val="404040"/>
                </a:solidFill>
                <a:latin typeface="Verdana"/>
                <a:cs typeface="Verdana"/>
              </a:rPr>
              <a:t>pes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110" dirty="0">
                <a:solidFill>
                  <a:srgbClr val="404040"/>
                </a:solidFill>
                <a:latin typeface="Verdana"/>
                <a:cs typeface="Verdana"/>
              </a:rPr>
              <a:t>o</a:t>
            </a:r>
            <a:r>
              <a:rPr sz="1200" spc="-55" dirty="0">
                <a:solidFill>
                  <a:srgbClr val="404040"/>
                </a:solidFill>
                <a:latin typeface="Verdana"/>
                <a:cs typeface="Verdana"/>
              </a:rPr>
              <a:t>f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404040"/>
                </a:solidFill>
                <a:latin typeface="Verdana"/>
                <a:cs typeface="Verdana"/>
              </a:rPr>
              <a:t>Cloud</a:t>
            </a:r>
            <a:r>
              <a:rPr sz="12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404040"/>
                </a:solidFill>
                <a:latin typeface="Verdana"/>
                <a:cs typeface="Verdana"/>
              </a:rPr>
              <a:t>Computin</a:t>
            </a:r>
            <a:r>
              <a:rPr sz="1200" spc="-65" dirty="0">
                <a:solidFill>
                  <a:srgbClr val="404040"/>
                </a:solidFill>
                <a:latin typeface="Verdana"/>
                <a:cs typeface="Verdana"/>
              </a:rPr>
              <a:t>g</a:t>
            </a:r>
            <a:r>
              <a:rPr sz="12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404040"/>
                </a:solidFill>
                <a:latin typeface="Verdana"/>
                <a:cs typeface="Verdana"/>
              </a:rPr>
              <a:t>-</a:t>
            </a:r>
            <a:r>
              <a:rPr sz="12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25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1200" spc="-80" dirty="0">
                <a:solidFill>
                  <a:srgbClr val="404040"/>
                </a:solidFill>
                <a:latin typeface="Verdana"/>
                <a:cs typeface="Verdana"/>
              </a:rPr>
              <a:t>ublic,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25" dirty="0">
                <a:solidFill>
                  <a:srgbClr val="404040"/>
                </a:solidFill>
                <a:latin typeface="Verdana"/>
                <a:cs typeface="Verdana"/>
              </a:rPr>
              <a:t>P</a:t>
            </a:r>
            <a:r>
              <a:rPr sz="1200" spc="-40" dirty="0">
                <a:solidFill>
                  <a:srgbClr val="404040"/>
                </a:solidFill>
                <a:latin typeface="Verdana"/>
                <a:cs typeface="Verdana"/>
              </a:rPr>
              <a:t>ri</a:t>
            </a:r>
            <a:r>
              <a:rPr sz="1200" spc="-120" dirty="0">
                <a:solidFill>
                  <a:srgbClr val="404040"/>
                </a:solidFill>
                <a:latin typeface="Verdana"/>
                <a:cs typeface="Verdana"/>
              </a:rPr>
              <a:t>va</a:t>
            </a:r>
            <a:r>
              <a:rPr sz="1200" spc="-105" dirty="0">
                <a:solidFill>
                  <a:srgbClr val="404040"/>
                </a:solidFill>
                <a:latin typeface="Verdana"/>
                <a:cs typeface="Verdana"/>
              </a:rPr>
              <a:t>te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404040"/>
                </a:solidFill>
                <a:latin typeface="Verdana"/>
                <a:cs typeface="Verdana"/>
              </a:rPr>
              <a:t>a</a:t>
            </a:r>
            <a:r>
              <a:rPr sz="1200" spc="-110" dirty="0">
                <a:solidFill>
                  <a:srgbClr val="404040"/>
                </a:solidFill>
                <a:latin typeface="Verdana"/>
                <a:cs typeface="Verdana"/>
              </a:rPr>
              <a:t>n</a:t>
            </a:r>
            <a:r>
              <a:rPr sz="1200" spc="-65" dirty="0">
                <a:solidFill>
                  <a:srgbClr val="404040"/>
                </a:solidFill>
                <a:latin typeface="Verdana"/>
                <a:cs typeface="Verdana"/>
              </a:rPr>
              <a:t>d</a:t>
            </a:r>
            <a:r>
              <a:rPr sz="1200" spc="-13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404040"/>
                </a:solidFill>
                <a:latin typeface="Verdana"/>
                <a:cs typeface="Verdana"/>
              </a:rPr>
              <a:t>Hybrid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1057" y="67818"/>
            <a:ext cx="28848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50" dirty="0">
                <a:solidFill>
                  <a:srgbClr val="006FC0"/>
                </a:solidFill>
              </a:rPr>
              <a:t>D</a:t>
            </a:r>
            <a:r>
              <a:rPr sz="2600" spc="-315" dirty="0">
                <a:solidFill>
                  <a:srgbClr val="006FC0"/>
                </a:solidFill>
              </a:rPr>
              <a:t>e</a:t>
            </a:r>
            <a:r>
              <a:rPr sz="2600" spc="-450" dirty="0">
                <a:solidFill>
                  <a:srgbClr val="006FC0"/>
                </a:solidFill>
              </a:rPr>
              <a:t>p</a:t>
            </a:r>
            <a:r>
              <a:rPr sz="2600" spc="-245" dirty="0">
                <a:solidFill>
                  <a:srgbClr val="006FC0"/>
                </a:solidFill>
              </a:rPr>
              <a:t>l</a:t>
            </a:r>
            <a:r>
              <a:rPr sz="2600" spc="-630" dirty="0">
                <a:solidFill>
                  <a:srgbClr val="006FC0"/>
                </a:solidFill>
              </a:rPr>
              <a:t>o</a:t>
            </a:r>
            <a:r>
              <a:rPr sz="2600" spc="-615" dirty="0">
                <a:solidFill>
                  <a:srgbClr val="006FC0"/>
                </a:solidFill>
              </a:rPr>
              <a:t>y</a:t>
            </a:r>
            <a:r>
              <a:rPr sz="2600" spc="-765" dirty="0">
                <a:solidFill>
                  <a:srgbClr val="006FC0"/>
                </a:solidFill>
              </a:rPr>
              <a:t>m</a:t>
            </a:r>
            <a:r>
              <a:rPr sz="2600" spc="-325" dirty="0">
                <a:solidFill>
                  <a:srgbClr val="006FC0"/>
                </a:solidFill>
              </a:rPr>
              <a:t>e</a:t>
            </a:r>
            <a:r>
              <a:rPr sz="2600" spc="-305" dirty="0">
                <a:solidFill>
                  <a:srgbClr val="006FC0"/>
                </a:solidFill>
              </a:rPr>
              <a:t>n</a:t>
            </a:r>
            <a:r>
              <a:rPr sz="2600" spc="-335" dirty="0">
                <a:solidFill>
                  <a:srgbClr val="006FC0"/>
                </a:solidFill>
              </a:rPr>
              <a:t>t</a:t>
            </a:r>
            <a:r>
              <a:rPr sz="2600" spc="315" dirty="0">
                <a:solidFill>
                  <a:srgbClr val="006FC0"/>
                </a:solidFill>
              </a:rPr>
              <a:t> </a:t>
            </a:r>
            <a:r>
              <a:rPr sz="2600" spc="-185" dirty="0">
                <a:solidFill>
                  <a:srgbClr val="006FC0"/>
                </a:solidFill>
              </a:rPr>
              <a:t>M</a:t>
            </a:r>
            <a:r>
              <a:rPr sz="2600" spc="-585" dirty="0">
                <a:solidFill>
                  <a:srgbClr val="006FC0"/>
                </a:solidFill>
              </a:rPr>
              <a:t>od</a:t>
            </a:r>
            <a:r>
              <a:rPr sz="2600" spc="-610" dirty="0">
                <a:solidFill>
                  <a:srgbClr val="006FC0"/>
                </a:solidFill>
              </a:rPr>
              <a:t>e</a:t>
            </a:r>
            <a:r>
              <a:rPr sz="2600" spc="-420" dirty="0">
                <a:solidFill>
                  <a:srgbClr val="006FC0"/>
                </a:solidFill>
              </a:rPr>
              <a:t>l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983801" y="457009"/>
            <a:ext cx="3375025" cy="53975"/>
            <a:chOff x="2983801" y="457009"/>
            <a:chExt cx="3375025" cy="53975"/>
          </a:xfrm>
        </p:grpSpPr>
        <p:sp>
          <p:nvSpPr>
            <p:cNvPr id="4" name="object 4"/>
            <p:cNvSpPr/>
            <p:nvPr/>
          </p:nvSpPr>
          <p:spPr>
            <a:xfrm>
              <a:off x="3176016" y="47639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39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8564" y="46177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8923" y="2572524"/>
            <a:ext cx="1655064" cy="11201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7884" y="2572511"/>
            <a:ext cx="1790700" cy="13228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2067" y="961644"/>
            <a:ext cx="1991867" cy="1257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163059" y="2216911"/>
            <a:ext cx="850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B4053"/>
                </a:solidFill>
                <a:latin typeface="Calibri"/>
                <a:cs typeface="Calibri"/>
              </a:rPr>
              <a:t>Hybrid</a:t>
            </a:r>
            <a:r>
              <a:rPr sz="1200" b="1" spc="-5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2050" y="3717747"/>
            <a:ext cx="873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B4053"/>
                </a:solidFill>
                <a:latin typeface="Calibri"/>
                <a:cs typeface="Calibri"/>
              </a:rPr>
              <a:t>P</a:t>
            </a: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ri</a:t>
            </a:r>
            <a:r>
              <a:rPr sz="1200" b="1" spc="-5" dirty="0">
                <a:solidFill>
                  <a:srgbClr val="3B4053"/>
                </a:solidFill>
                <a:latin typeface="Calibri"/>
                <a:cs typeface="Calibri"/>
              </a:rPr>
              <a:t>v</a:t>
            </a:r>
            <a:r>
              <a:rPr sz="1200" b="1" spc="-10" dirty="0">
                <a:solidFill>
                  <a:srgbClr val="3B4053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te</a:t>
            </a:r>
            <a:r>
              <a:rPr sz="1200" b="1" spc="-1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3B4053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lo</a:t>
            </a:r>
            <a:r>
              <a:rPr sz="1200" b="1" spc="5" dirty="0">
                <a:solidFill>
                  <a:srgbClr val="3B4053"/>
                </a:solidFill>
                <a:latin typeface="Calibri"/>
                <a:cs typeface="Calibri"/>
              </a:rPr>
              <a:t>u</a:t>
            </a: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58992" y="3855516"/>
            <a:ext cx="810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B4053"/>
                </a:solidFill>
                <a:latin typeface="Calibri"/>
                <a:cs typeface="Calibri"/>
              </a:rPr>
              <a:t>Public</a:t>
            </a:r>
            <a:r>
              <a:rPr sz="1200" b="1" spc="-5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1279" y="2020061"/>
            <a:ext cx="2959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34762"/>
                </a:solidFill>
                <a:latin typeface="Calibri"/>
                <a:cs typeface="Calibri"/>
              </a:rPr>
              <a:t>V</a:t>
            </a:r>
            <a:r>
              <a:rPr sz="1600" b="1" spc="-5" dirty="0">
                <a:solidFill>
                  <a:srgbClr val="434762"/>
                </a:solidFill>
                <a:latin typeface="Calibri"/>
                <a:cs typeface="Calibri"/>
              </a:rPr>
              <a:t>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29985" y="2028825"/>
            <a:ext cx="2959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34762"/>
                </a:solidFill>
                <a:latin typeface="Calibri"/>
                <a:cs typeface="Calibri"/>
              </a:rPr>
              <a:t>V</a:t>
            </a:r>
            <a:r>
              <a:rPr sz="1600" b="1" spc="-5" dirty="0">
                <a:solidFill>
                  <a:srgbClr val="434762"/>
                </a:solidFill>
                <a:latin typeface="Calibri"/>
                <a:cs typeface="Calibri"/>
              </a:rPr>
              <a:t>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339" y="13716"/>
            <a:ext cx="1074420" cy="7940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6449" y="791336"/>
            <a:ext cx="810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4053"/>
                </a:solidFill>
                <a:latin typeface="Calibri"/>
                <a:cs typeface="Calibri"/>
              </a:rPr>
              <a:t>Public</a:t>
            </a:r>
            <a:r>
              <a:rPr sz="1200" spc="-5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4053"/>
                </a:solidFill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995" y="1081176"/>
            <a:ext cx="29375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those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owned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managed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third-party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cloud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provider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through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Internet.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995" y="2148281"/>
            <a:ext cx="1136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40" dirty="0">
                <a:solidFill>
                  <a:srgbClr val="006FC0"/>
                </a:solidFill>
                <a:latin typeface="Trebuchet MS"/>
                <a:cs typeface="Trebuchet MS"/>
              </a:rPr>
              <a:t>Advantages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9195" y="2300757"/>
            <a:ext cx="1926589" cy="711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Near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unlimited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reliability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995" y="3062503"/>
            <a:ext cx="1588770" cy="7880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Disadvantages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Les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8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-6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9195" y="3825036"/>
            <a:ext cx="1784350" cy="482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Deploy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website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quickly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Focus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development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4508" y="141744"/>
            <a:ext cx="1008888" cy="6827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131309" y="821563"/>
            <a:ext cx="873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B4053"/>
                </a:solidFill>
                <a:latin typeface="Calibri"/>
                <a:cs typeface="Calibri"/>
              </a:rPr>
              <a:t>P</a:t>
            </a: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ri</a:t>
            </a:r>
            <a:r>
              <a:rPr sz="1200" b="1" spc="-5" dirty="0">
                <a:solidFill>
                  <a:srgbClr val="3B4053"/>
                </a:solidFill>
                <a:latin typeface="Calibri"/>
                <a:cs typeface="Calibri"/>
              </a:rPr>
              <a:t>v</a:t>
            </a:r>
            <a:r>
              <a:rPr sz="1200" b="1" spc="-10" dirty="0">
                <a:solidFill>
                  <a:srgbClr val="3B4053"/>
                </a:solidFill>
                <a:latin typeface="Calibri"/>
                <a:cs typeface="Calibri"/>
              </a:rPr>
              <a:t>a</a:t>
            </a: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te</a:t>
            </a:r>
            <a:r>
              <a:rPr sz="1200" b="1" spc="-10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3B4053"/>
                </a:solidFill>
                <a:latin typeface="Calibri"/>
                <a:cs typeface="Calibri"/>
              </a:rPr>
              <a:t>C</a:t>
            </a: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lo</a:t>
            </a:r>
            <a:r>
              <a:rPr sz="1200" b="1" spc="5" dirty="0">
                <a:solidFill>
                  <a:srgbClr val="3B4053"/>
                </a:solidFill>
                <a:latin typeface="Calibri"/>
                <a:cs typeface="Calibri"/>
              </a:rPr>
              <a:t>u</a:t>
            </a: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d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9628" y="123444"/>
            <a:ext cx="1082040" cy="68275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089393" y="839800"/>
            <a:ext cx="8502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Hybrid</a:t>
            </a:r>
            <a:r>
              <a:rPr sz="1200" b="1" spc="-65" dirty="0">
                <a:solidFill>
                  <a:srgbClr val="3B4053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3B4053"/>
                </a:solidFill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57550" y="1068095"/>
            <a:ext cx="25336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 algn="just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utilized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particular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organization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not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accessible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general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public.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57550" y="1906904"/>
            <a:ext cx="11353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114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5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00" b="1" spc="1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13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14750" y="2059076"/>
            <a:ext cx="2226310" cy="711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Legal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obligation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Strict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compliance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7550" y="2897885"/>
            <a:ext cx="12998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Disadvantages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14750" y="3049930"/>
            <a:ext cx="1616075" cy="711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Difficult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elasticity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Skills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57550" y="3888740"/>
            <a:ext cx="14833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8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-6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14750" y="4040225"/>
            <a:ext cx="207391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1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Government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requires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specific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 to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kept in-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country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49161" y="1168425"/>
            <a:ext cx="246062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Combination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private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cloud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automation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orchestration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49161" y="1930679"/>
            <a:ext cx="27076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Advantages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10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own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equipment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 meet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security,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compliance,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 legacy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scenarios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49161" y="2769488"/>
            <a:ext cx="12998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b="1" spc="30" dirty="0">
                <a:solidFill>
                  <a:srgbClr val="006FC0"/>
                </a:solidFill>
                <a:latin typeface="Trebuchet MS"/>
                <a:cs typeface="Trebuchet MS"/>
              </a:rPr>
              <a:t>Disadvantages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06616" y="2921660"/>
            <a:ext cx="1168400" cy="482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Expensive</a:t>
            </a: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Complicated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49161" y="3531870"/>
            <a:ext cx="14833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b="1" spc="8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-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b="1" spc="1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b="1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b="1" spc="-6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00" b="1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b="1" spc="3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06616" y="3684098"/>
            <a:ext cx="2137410" cy="93980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Medical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can’t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expose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600"/>
              </a:spcBef>
            </a:pP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public.</a:t>
            </a:r>
            <a:endParaRPr sz="1000">
              <a:latin typeface="Trebuchet MS"/>
              <a:cs typeface="Trebuchet MS"/>
            </a:endParaRPr>
          </a:p>
          <a:p>
            <a:pPr marL="393700" marR="334645" indent="-381000">
              <a:lnSpc>
                <a:spcPct val="15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runs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old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hardware.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2789" y="1365326"/>
            <a:ext cx="41313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>
                <a:solidFill>
                  <a:srgbClr val="404040"/>
                </a:solidFill>
              </a:rPr>
              <a:t>Cloud</a:t>
            </a:r>
            <a:r>
              <a:rPr spc="-120" dirty="0">
                <a:solidFill>
                  <a:srgbClr val="404040"/>
                </a:solidFill>
              </a:rPr>
              <a:t> </a:t>
            </a:r>
            <a:r>
              <a:rPr spc="-150" dirty="0">
                <a:solidFill>
                  <a:srgbClr val="404040"/>
                </a:solidFill>
              </a:rPr>
              <a:t>Pricing</a:t>
            </a:r>
            <a:r>
              <a:rPr spc="-105" dirty="0">
                <a:solidFill>
                  <a:srgbClr val="404040"/>
                </a:solidFill>
              </a:rPr>
              <a:t> </a:t>
            </a:r>
            <a:r>
              <a:rPr spc="-110" dirty="0">
                <a:solidFill>
                  <a:srgbClr val="404040"/>
                </a:solidFill>
              </a:rPr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7129" y="2061210"/>
            <a:ext cx="1544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404040"/>
                </a:solidFill>
                <a:latin typeface="Verdana"/>
                <a:cs typeface="Verdana"/>
              </a:rPr>
              <a:t>F</a:t>
            </a:r>
            <a:r>
              <a:rPr sz="1200" spc="-70" dirty="0">
                <a:solidFill>
                  <a:srgbClr val="404040"/>
                </a:solidFill>
                <a:latin typeface="Verdana"/>
                <a:cs typeface="Verdana"/>
              </a:rPr>
              <a:t>ac</a:t>
            </a:r>
            <a:r>
              <a:rPr sz="1200" spc="-80" dirty="0">
                <a:solidFill>
                  <a:srgbClr val="404040"/>
                </a:solidFill>
                <a:latin typeface="Verdana"/>
                <a:cs typeface="Verdana"/>
              </a:rPr>
              <a:t>tors</a:t>
            </a:r>
            <a:r>
              <a:rPr sz="1200" spc="-140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404040"/>
                </a:solidFill>
                <a:latin typeface="Verdana"/>
                <a:cs typeface="Verdana"/>
              </a:rPr>
              <a:t>tha</a:t>
            </a:r>
            <a:r>
              <a:rPr sz="1200" spc="-9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1200" spc="-125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404040"/>
                </a:solidFill>
                <a:latin typeface="Verdana"/>
                <a:cs typeface="Verdana"/>
              </a:rPr>
              <a:t>aff</a:t>
            </a:r>
            <a:r>
              <a:rPr sz="1200" spc="-85" dirty="0">
                <a:solidFill>
                  <a:srgbClr val="404040"/>
                </a:solidFill>
                <a:latin typeface="Verdana"/>
                <a:cs typeface="Verdana"/>
              </a:rPr>
              <a:t>ec</a:t>
            </a:r>
            <a:r>
              <a:rPr sz="1200" spc="-90" dirty="0">
                <a:solidFill>
                  <a:srgbClr val="404040"/>
                </a:solidFill>
                <a:latin typeface="Verdana"/>
                <a:cs typeface="Verdana"/>
              </a:rPr>
              <a:t>t</a:t>
            </a:r>
            <a:r>
              <a:rPr sz="1200" spc="-114" dirty="0">
                <a:solidFill>
                  <a:srgbClr val="404040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404040"/>
                </a:solidFill>
                <a:latin typeface="Verdana"/>
                <a:cs typeface="Verdana"/>
              </a:rPr>
              <a:t>co</a:t>
            </a:r>
            <a:r>
              <a:rPr sz="1200" spc="-85" dirty="0">
                <a:solidFill>
                  <a:srgbClr val="404040"/>
                </a:solidFill>
                <a:latin typeface="Verdana"/>
                <a:cs typeface="Verdana"/>
              </a:rPr>
              <a:t>st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4473" y="4786985"/>
            <a:ext cx="1397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375" dirty="0">
                <a:solidFill>
                  <a:srgbClr val="969CB8"/>
                </a:solidFill>
                <a:latin typeface="Lucida Sans Unicode"/>
                <a:cs typeface="Lucida Sans Unicode"/>
              </a:rPr>
              <a:t>60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090" y="67818"/>
            <a:ext cx="23723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25" dirty="0">
                <a:solidFill>
                  <a:srgbClr val="006FC0"/>
                </a:solidFill>
              </a:rPr>
              <a:t>P</a:t>
            </a:r>
            <a:r>
              <a:rPr sz="2600" spc="-95" dirty="0">
                <a:solidFill>
                  <a:srgbClr val="006FC0"/>
                </a:solidFill>
              </a:rPr>
              <a:t>r</a:t>
            </a:r>
            <a:r>
              <a:rPr sz="2600" spc="-275" dirty="0">
                <a:solidFill>
                  <a:srgbClr val="006FC0"/>
                </a:solidFill>
              </a:rPr>
              <a:t>i</a:t>
            </a:r>
            <a:r>
              <a:rPr sz="2600" spc="-480" dirty="0">
                <a:solidFill>
                  <a:srgbClr val="006FC0"/>
                </a:solidFill>
              </a:rPr>
              <a:t>c</a:t>
            </a:r>
            <a:r>
              <a:rPr sz="2600" spc="-240" dirty="0">
                <a:solidFill>
                  <a:srgbClr val="006FC0"/>
                </a:solidFill>
              </a:rPr>
              <a:t>i</a:t>
            </a:r>
            <a:r>
              <a:rPr sz="2600" spc="-49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185" dirty="0">
                <a:solidFill>
                  <a:srgbClr val="006FC0"/>
                </a:solidFill>
              </a:rPr>
              <a:t>M</a:t>
            </a:r>
            <a:r>
              <a:rPr sz="2600" spc="-585" dirty="0">
                <a:solidFill>
                  <a:srgbClr val="006FC0"/>
                </a:solidFill>
              </a:rPr>
              <a:t>od</a:t>
            </a:r>
            <a:r>
              <a:rPr sz="2600" spc="-610" dirty="0">
                <a:solidFill>
                  <a:srgbClr val="006FC0"/>
                </a:solidFill>
              </a:rPr>
              <a:t>e</a:t>
            </a:r>
            <a:r>
              <a:rPr sz="2600" spc="-420" dirty="0">
                <a:solidFill>
                  <a:srgbClr val="006FC0"/>
                </a:solidFill>
              </a:rPr>
              <a:t>l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1714309" y="424425"/>
            <a:ext cx="6090285" cy="55880"/>
            <a:chOff x="1714309" y="424425"/>
            <a:chExt cx="6090285" cy="55880"/>
          </a:xfrm>
        </p:grpSpPr>
        <p:sp>
          <p:nvSpPr>
            <p:cNvPr id="5" name="object 5"/>
            <p:cNvSpPr/>
            <p:nvPr/>
          </p:nvSpPr>
          <p:spPr>
            <a:xfrm>
              <a:off x="1719072" y="44591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8044" y="449579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292" y="429187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07642" y="1077848"/>
            <a:ext cx="15703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solidFill>
                  <a:srgbClr val="C00000"/>
                </a:solidFill>
                <a:latin typeface="Trebuchet MS"/>
                <a:cs typeface="Trebuchet MS"/>
              </a:rPr>
              <a:t>Traditional</a:t>
            </a:r>
            <a:r>
              <a:rPr sz="900" spc="-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C00000"/>
                </a:solidFill>
                <a:latin typeface="Trebuchet MS"/>
                <a:cs typeface="Trebuchet MS"/>
              </a:rPr>
              <a:t>Data</a:t>
            </a:r>
            <a:r>
              <a:rPr sz="900" spc="-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C00000"/>
                </a:solidFill>
                <a:latin typeface="Trebuchet MS"/>
                <a:cs typeface="Trebuchet MS"/>
              </a:rPr>
              <a:t>Center</a:t>
            </a:r>
            <a:r>
              <a:rPr sz="900" spc="-3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C00000"/>
                </a:solidFill>
                <a:latin typeface="Trebuchet MS"/>
                <a:cs typeface="Trebuchet MS"/>
              </a:rPr>
              <a:t>Cost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530" y="1360170"/>
            <a:ext cx="165671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Upfront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Hardware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1530" y="1642109"/>
            <a:ext cx="23952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Building,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electricity,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cooling,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1530" y="1924050"/>
            <a:ext cx="2425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Employees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maintain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1530" y="2205989"/>
            <a:ext cx="2026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/A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cat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1530" y="2488183"/>
            <a:ext cx="10699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210" dirty="0">
                <a:solidFill>
                  <a:srgbClr val="006FC0"/>
                </a:solidFill>
                <a:latin typeface="Trebuchet MS"/>
                <a:cs typeface="Trebuchet MS"/>
              </a:rPr>
              <a:t>…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95186" y="1077848"/>
            <a:ext cx="12617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solidFill>
                  <a:srgbClr val="C00000"/>
                </a:solidFill>
                <a:latin typeface="Trebuchet MS"/>
                <a:cs typeface="Trebuchet MS"/>
              </a:rPr>
              <a:t>Cl</a:t>
            </a:r>
            <a:r>
              <a:rPr sz="900" spc="45" dirty="0">
                <a:solidFill>
                  <a:srgbClr val="C00000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C00000"/>
                </a:solidFill>
                <a:latin typeface="Trebuchet MS"/>
                <a:cs typeface="Trebuchet MS"/>
              </a:rPr>
              <a:t>u</a:t>
            </a:r>
            <a:r>
              <a:rPr sz="900" spc="65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z="900" spc="-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75" dirty="0">
                <a:solidFill>
                  <a:srgbClr val="C00000"/>
                </a:solidFill>
                <a:latin typeface="Trebuchet MS"/>
                <a:cs typeface="Trebuchet MS"/>
              </a:rPr>
              <a:t>Co</a:t>
            </a:r>
            <a:r>
              <a:rPr sz="900" spc="50" dirty="0">
                <a:solidFill>
                  <a:srgbClr val="C00000"/>
                </a:solidFill>
                <a:latin typeface="Trebuchet MS"/>
                <a:cs typeface="Trebuchet MS"/>
              </a:rPr>
              <a:t>mpu</a:t>
            </a:r>
            <a:r>
              <a:rPr sz="900" spc="35" dirty="0">
                <a:solidFill>
                  <a:srgbClr val="C00000"/>
                </a:solidFill>
                <a:latin typeface="Trebuchet MS"/>
                <a:cs typeface="Trebuchet MS"/>
              </a:rPr>
              <a:t>t</a:t>
            </a:r>
            <a:r>
              <a:rPr sz="900" spc="-35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900" spc="55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z="900" spc="114" dirty="0">
                <a:solidFill>
                  <a:srgbClr val="C00000"/>
                </a:solidFill>
                <a:latin typeface="Trebuchet MS"/>
                <a:cs typeface="Trebuchet MS"/>
              </a:rPr>
              <a:t>g</a:t>
            </a:r>
            <a:r>
              <a:rPr sz="900" spc="-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900" spc="75" dirty="0">
                <a:solidFill>
                  <a:srgbClr val="C00000"/>
                </a:solidFill>
                <a:latin typeface="Trebuchet MS"/>
                <a:cs typeface="Trebuchet MS"/>
              </a:rPr>
              <a:t>Co</a:t>
            </a:r>
            <a:r>
              <a:rPr sz="900" spc="25" dirty="0">
                <a:solidFill>
                  <a:srgbClr val="C00000"/>
                </a:solidFill>
                <a:latin typeface="Trebuchet MS"/>
                <a:cs typeface="Trebuchet MS"/>
              </a:rPr>
              <a:t>st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58614" y="1924050"/>
            <a:ext cx="116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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58614" y="1360170"/>
            <a:ext cx="3361054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we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save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money?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Wingdings"/>
              <a:buChar char=""/>
            </a:pPr>
            <a:endParaRPr sz="95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Wingdings"/>
              <a:buChar char=""/>
              <a:tabLst>
                <a:tab pos="850900" algn="l"/>
                <a:tab pos="851535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Yes,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but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It’s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straight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forward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Bill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could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depends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metrics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58614" y="2205989"/>
            <a:ext cx="2988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Example: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“Storage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Service”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depends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on: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15814" y="2343404"/>
            <a:ext cx="2810510" cy="84836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640"/>
              </a:spcBef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Volume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per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month.</a:t>
            </a:r>
            <a:endParaRPr sz="9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40"/>
              </a:spcBef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Quantity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operations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performed</a:t>
            </a:r>
            <a:endParaRPr sz="9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40"/>
              </a:spcBef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transfer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costs.</a:t>
            </a:r>
            <a:endParaRPr sz="9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40"/>
              </a:spcBef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redundancy/backups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58614" y="3310839"/>
            <a:ext cx="23012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Example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“VM”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depends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on: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15814" y="4340148"/>
            <a:ext cx="116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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5814" y="3448558"/>
            <a:ext cx="3820795" cy="105473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640"/>
              </a:spcBef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Overall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CPU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endParaRPr sz="9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540"/>
              </a:spcBef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spent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IP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endParaRPr sz="900">
              <a:latin typeface="Trebuchet MS"/>
              <a:cs typeface="Trebuchet MS"/>
            </a:endParaRPr>
          </a:p>
          <a:p>
            <a:pPr marL="393700" marR="5080" indent="-381635">
              <a:lnSpc>
                <a:spcPct val="150000"/>
              </a:lnSpc>
              <a:buFont typeface="Wingdings"/>
              <a:buChar char=""/>
              <a:tabLst>
                <a:tab pos="393700" algn="l"/>
                <a:tab pos="394335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Incoming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(ingress)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outgoing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(egress)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out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60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endParaRPr sz="9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540"/>
              </a:spcBef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size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amount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operations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11646" y="1115542"/>
            <a:ext cx="93345" cy="3282950"/>
            <a:chOff x="4211646" y="1115542"/>
            <a:chExt cx="93345" cy="328295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1646" y="1115542"/>
              <a:ext cx="92995" cy="328279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258817" y="1128521"/>
              <a:ext cx="3810" cy="3227070"/>
            </a:xfrm>
            <a:custGeom>
              <a:avLst/>
              <a:gdLst/>
              <a:ahLst/>
              <a:cxnLst/>
              <a:rect l="l" t="t" r="r" b="b"/>
              <a:pathLst>
                <a:path w="3810" h="3227070">
                  <a:moveTo>
                    <a:pt x="0" y="0"/>
                  </a:moveTo>
                  <a:lnTo>
                    <a:pt x="3810" y="3226955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9714" y="4786985"/>
            <a:ext cx="107314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05" dirty="0">
                <a:solidFill>
                  <a:srgbClr val="969CB8"/>
                </a:solidFill>
                <a:latin typeface="Lucida Sans Unicode"/>
                <a:cs typeface="Lucida Sans Unicode"/>
              </a:rPr>
              <a:t>61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090" y="67818"/>
            <a:ext cx="23723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25" dirty="0">
                <a:solidFill>
                  <a:srgbClr val="006FC0"/>
                </a:solidFill>
              </a:rPr>
              <a:t>P</a:t>
            </a:r>
            <a:r>
              <a:rPr sz="2600" spc="-95" dirty="0">
                <a:solidFill>
                  <a:srgbClr val="006FC0"/>
                </a:solidFill>
              </a:rPr>
              <a:t>r</a:t>
            </a:r>
            <a:r>
              <a:rPr sz="2600" spc="-275" dirty="0">
                <a:solidFill>
                  <a:srgbClr val="006FC0"/>
                </a:solidFill>
              </a:rPr>
              <a:t>i</a:t>
            </a:r>
            <a:r>
              <a:rPr sz="2600" spc="-480" dirty="0">
                <a:solidFill>
                  <a:srgbClr val="006FC0"/>
                </a:solidFill>
              </a:rPr>
              <a:t>c</a:t>
            </a:r>
            <a:r>
              <a:rPr sz="2600" spc="-240" dirty="0">
                <a:solidFill>
                  <a:srgbClr val="006FC0"/>
                </a:solidFill>
              </a:rPr>
              <a:t>i</a:t>
            </a:r>
            <a:r>
              <a:rPr sz="2600" spc="-49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185" dirty="0">
                <a:solidFill>
                  <a:srgbClr val="006FC0"/>
                </a:solidFill>
              </a:rPr>
              <a:t>M</a:t>
            </a:r>
            <a:r>
              <a:rPr sz="2600" spc="-585" dirty="0">
                <a:solidFill>
                  <a:srgbClr val="006FC0"/>
                </a:solidFill>
              </a:rPr>
              <a:t>od</a:t>
            </a:r>
            <a:r>
              <a:rPr sz="2600" spc="-610" dirty="0">
                <a:solidFill>
                  <a:srgbClr val="006FC0"/>
                </a:solidFill>
              </a:rPr>
              <a:t>e</a:t>
            </a:r>
            <a:r>
              <a:rPr sz="2600" spc="-420" dirty="0">
                <a:solidFill>
                  <a:srgbClr val="006FC0"/>
                </a:solidFill>
              </a:rPr>
              <a:t>l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1714309" y="424425"/>
            <a:ext cx="6090285" cy="55880"/>
            <a:chOff x="1714309" y="424425"/>
            <a:chExt cx="6090285" cy="55880"/>
          </a:xfrm>
        </p:grpSpPr>
        <p:sp>
          <p:nvSpPr>
            <p:cNvPr id="5" name="object 5"/>
            <p:cNvSpPr/>
            <p:nvPr/>
          </p:nvSpPr>
          <p:spPr>
            <a:xfrm>
              <a:off x="1719072" y="44591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8044" y="449579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292" y="429187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1530" y="2372360"/>
            <a:ext cx="1446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solidFill>
                  <a:srgbClr val="006FC0"/>
                </a:solidFill>
                <a:latin typeface="Trebuchet MS"/>
                <a:cs typeface="Trebuchet MS"/>
              </a:rPr>
              <a:t>Always</a:t>
            </a:r>
            <a:r>
              <a:rPr sz="1800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800" spc="185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3414" y="1145285"/>
            <a:ext cx="163576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cy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Active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Directory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Migrate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93414" y="2547620"/>
            <a:ext cx="15627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Open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Datasets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3414" y="2898394"/>
            <a:ext cx="1520825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Light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se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Link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Catalog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26914" y="1164310"/>
            <a:ext cx="93345" cy="3282950"/>
            <a:chOff x="2926914" y="1164310"/>
            <a:chExt cx="93345" cy="328295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914" y="1164310"/>
              <a:ext cx="92995" cy="32827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74086" y="1177290"/>
              <a:ext cx="3810" cy="3227070"/>
            </a:xfrm>
            <a:custGeom>
              <a:avLst/>
              <a:gdLst/>
              <a:ahLst/>
              <a:cxnLst/>
              <a:rect l="l" t="t" r="r" b="b"/>
              <a:pathLst>
                <a:path w="3810" h="3227070">
                  <a:moveTo>
                    <a:pt x="0" y="0"/>
                  </a:moveTo>
                  <a:lnTo>
                    <a:pt x="3809" y="3226955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7709" y="4786985"/>
            <a:ext cx="17335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45" dirty="0">
                <a:solidFill>
                  <a:srgbClr val="969CB8"/>
                </a:solidFill>
                <a:latin typeface="Lucida Sans Unicode"/>
                <a:cs typeface="Lucida Sans Unicode"/>
              </a:rPr>
              <a:t>62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090" y="67818"/>
            <a:ext cx="23723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25" dirty="0">
                <a:solidFill>
                  <a:srgbClr val="006FC0"/>
                </a:solidFill>
              </a:rPr>
              <a:t>P</a:t>
            </a:r>
            <a:r>
              <a:rPr sz="2600" spc="-95" dirty="0">
                <a:solidFill>
                  <a:srgbClr val="006FC0"/>
                </a:solidFill>
              </a:rPr>
              <a:t>r</a:t>
            </a:r>
            <a:r>
              <a:rPr sz="2600" spc="-275" dirty="0">
                <a:solidFill>
                  <a:srgbClr val="006FC0"/>
                </a:solidFill>
              </a:rPr>
              <a:t>i</a:t>
            </a:r>
            <a:r>
              <a:rPr sz="2600" spc="-480" dirty="0">
                <a:solidFill>
                  <a:srgbClr val="006FC0"/>
                </a:solidFill>
              </a:rPr>
              <a:t>c</a:t>
            </a:r>
            <a:r>
              <a:rPr sz="2600" spc="-240" dirty="0">
                <a:solidFill>
                  <a:srgbClr val="006FC0"/>
                </a:solidFill>
              </a:rPr>
              <a:t>i</a:t>
            </a:r>
            <a:r>
              <a:rPr sz="2600" spc="-49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185" dirty="0">
                <a:solidFill>
                  <a:srgbClr val="006FC0"/>
                </a:solidFill>
              </a:rPr>
              <a:t>M</a:t>
            </a:r>
            <a:r>
              <a:rPr sz="2600" spc="-585" dirty="0">
                <a:solidFill>
                  <a:srgbClr val="006FC0"/>
                </a:solidFill>
              </a:rPr>
              <a:t>od</a:t>
            </a:r>
            <a:r>
              <a:rPr sz="2600" spc="-610" dirty="0">
                <a:solidFill>
                  <a:srgbClr val="006FC0"/>
                </a:solidFill>
              </a:rPr>
              <a:t>e</a:t>
            </a:r>
            <a:r>
              <a:rPr sz="2600" spc="-420" dirty="0">
                <a:solidFill>
                  <a:srgbClr val="006FC0"/>
                </a:solidFill>
              </a:rPr>
              <a:t>l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1714309" y="424425"/>
            <a:ext cx="6090285" cy="55880"/>
            <a:chOff x="1714309" y="424425"/>
            <a:chExt cx="6090285" cy="55880"/>
          </a:xfrm>
        </p:grpSpPr>
        <p:sp>
          <p:nvSpPr>
            <p:cNvPr id="5" name="object 5"/>
            <p:cNvSpPr/>
            <p:nvPr/>
          </p:nvSpPr>
          <p:spPr>
            <a:xfrm>
              <a:off x="1719072" y="44591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8044" y="449579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292" y="429187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10818" y="2372360"/>
            <a:ext cx="108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006FC0"/>
                </a:solidFill>
                <a:latin typeface="Trebuchet MS"/>
                <a:cs typeface="Trebuchet MS"/>
              </a:rPr>
              <a:t>Pay:</a:t>
            </a:r>
            <a:r>
              <a:rPr sz="180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800" spc="-1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800" spc="95" dirty="0">
                <a:solidFill>
                  <a:srgbClr val="006FC0"/>
                </a:solidFill>
                <a:latin typeface="Trebuchet MS"/>
                <a:cs typeface="Trebuchet MS"/>
              </a:rPr>
              <a:t>me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3414" y="1145285"/>
            <a:ext cx="42037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Charge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particular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imp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parameters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performance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tiers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configurations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93414" y="1846579"/>
            <a:ext cx="1720214" cy="156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Examples: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Vi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al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2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ach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14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100" dirty="0">
                <a:solidFill>
                  <a:srgbClr val="006FC0"/>
                </a:solidFill>
                <a:latin typeface="Trebuchet MS"/>
                <a:cs typeface="Trebuchet MS"/>
              </a:rPr>
              <a:t>SQL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atab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ase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Balan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26914" y="1164310"/>
            <a:ext cx="93345" cy="3282950"/>
            <a:chOff x="2926914" y="1164310"/>
            <a:chExt cx="93345" cy="328295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914" y="1164310"/>
              <a:ext cx="92995" cy="32827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74086" y="1177290"/>
              <a:ext cx="3810" cy="3227070"/>
            </a:xfrm>
            <a:custGeom>
              <a:avLst/>
              <a:gdLst/>
              <a:ahLst/>
              <a:cxnLst/>
              <a:rect l="l" t="t" r="r" b="b"/>
              <a:pathLst>
                <a:path w="3810" h="3227070">
                  <a:moveTo>
                    <a:pt x="0" y="0"/>
                  </a:moveTo>
                  <a:lnTo>
                    <a:pt x="3809" y="3226955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0573" y="67818"/>
            <a:ext cx="14871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65" dirty="0">
                <a:solidFill>
                  <a:srgbClr val="006FC0"/>
                </a:solidFill>
              </a:rPr>
              <a:t>Virtualization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983801" y="457009"/>
            <a:ext cx="3375025" cy="53975"/>
            <a:chOff x="2983801" y="457009"/>
            <a:chExt cx="3375025" cy="53975"/>
          </a:xfrm>
        </p:grpSpPr>
        <p:sp>
          <p:nvSpPr>
            <p:cNvPr id="4" name="object 4"/>
            <p:cNvSpPr/>
            <p:nvPr/>
          </p:nvSpPr>
          <p:spPr>
            <a:xfrm>
              <a:off x="3176016" y="47639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39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8564" y="46177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447921" y="1450847"/>
          <a:ext cx="3639185" cy="20513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4604"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Virtual</a:t>
                      </a:r>
                      <a:r>
                        <a:rPr sz="800" b="1" spc="-40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Machine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38100">
                      <a:solidFill>
                        <a:srgbClr val="282B38"/>
                      </a:solidFill>
                      <a:prstDash val="solid"/>
                    </a:lnL>
                    <a:lnR w="53975">
                      <a:solidFill>
                        <a:srgbClr val="282B38"/>
                      </a:solidFill>
                      <a:prstDash val="solid"/>
                    </a:lnR>
                    <a:lnT w="38100">
                      <a:solidFill>
                        <a:srgbClr val="282B38"/>
                      </a:solidFill>
                      <a:prstDash val="solid"/>
                    </a:lnT>
                    <a:lnB w="28575">
                      <a:solidFill>
                        <a:srgbClr val="7B961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Virtual</a:t>
                      </a:r>
                      <a:r>
                        <a:rPr sz="800" b="1" spc="-40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Machine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53975">
                      <a:solidFill>
                        <a:srgbClr val="282B38"/>
                      </a:solidFill>
                      <a:prstDash val="solid"/>
                    </a:lnL>
                    <a:lnR w="76200">
                      <a:solidFill>
                        <a:srgbClr val="282B38"/>
                      </a:solidFill>
                      <a:prstDash val="solid"/>
                    </a:lnR>
                    <a:lnT w="38100">
                      <a:solidFill>
                        <a:srgbClr val="282B38"/>
                      </a:solidFill>
                      <a:prstDash val="solid"/>
                    </a:lnT>
                    <a:lnB w="28575">
                      <a:solidFill>
                        <a:srgbClr val="7B961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50190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Virtual</a:t>
                      </a:r>
                      <a:r>
                        <a:rPr sz="800" b="1" spc="-40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Machine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76200">
                      <a:solidFill>
                        <a:srgbClr val="282B38"/>
                      </a:solidFill>
                      <a:prstDash val="solid"/>
                    </a:lnL>
                    <a:lnR w="38100">
                      <a:solidFill>
                        <a:srgbClr val="282B38"/>
                      </a:solidFill>
                      <a:prstDash val="solid"/>
                    </a:lnR>
                    <a:lnB w="28575">
                      <a:solidFill>
                        <a:srgbClr val="7B961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38100">
                      <a:solidFill>
                        <a:srgbClr val="282B38"/>
                      </a:solidFill>
                      <a:prstDash val="solid"/>
                    </a:lnL>
                    <a:lnR w="76200">
                      <a:solidFill>
                        <a:srgbClr val="282B38"/>
                      </a:solidFill>
                      <a:prstDash val="solid"/>
                    </a:lnR>
                    <a:lnT w="28575">
                      <a:solidFill>
                        <a:srgbClr val="7B9617"/>
                      </a:solidFill>
                      <a:prstDash val="solid"/>
                    </a:lnT>
                    <a:lnB w="53975">
                      <a:solidFill>
                        <a:srgbClr val="7B9617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spc="-5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76200">
                      <a:solidFill>
                        <a:srgbClr val="282B38"/>
                      </a:solidFill>
                      <a:prstDash val="solid"/>
                    </a:lnL>
                    <a:lnR w="76200">
                      <a:solidFill>
                        <a:srgbClr val="282B38"/>
                      </a:solidFill>
                      <a:prstDash val="solid"/>
                    </a:lnR>
                    <a:lnT w="28575">
                      <a:solidFill>
                        <a:srgbClr val="7B9617"/>
                      </a:solidFill>
                      <a:prstDash val="solid"/>
                    </a:lnT>
                    <a:lnB w="38100">
                      <a:solidFill>
                        <a:srgbClr val="7B9617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632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spc="-5" dirty="0">
                          <a:solidFill>
                            <a:srgbClr val="3B4053"/>
                          </a:solidFill>
                          <a:latin typeface="Calibri"/>
                          <a:cs typeface="Calibri"/>
                        </a:rPr>
                        <a:t>Application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lnL w="76200">
                      <a:solidFill>
                        <a:srgbClr val="282B38"/>
                      </a:solidFill>
                      <a:prstDash val="solid"/>
                    </a:lnL>
                    <a:lnR w="53975">
                      <a:solidFill>
                        <a:srgbClr val="282B38"/>
                      </a:solidFill>
                      <a:prstDash val="solid"/>
                    </a:lnR>
                    <a:lnT w="28575">
                      <a:solidFill>
                        <a:srgbClr val="7B9617"/>
                      </a:solidFill>
                      <a:prstDash val="solid"/>
                    </a:lnT>
                    <a:lnB w="53975">
                      <a:solidFill>
                        <a:srgbClr val="7B9617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0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pera</a:t>
                      </a: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800" b="1" spc="-1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ng</a:t>
                      </a:r>
                      <a:r>
                        <a:rPr sz="800" b="1" spc="-2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Sys</a:t>
                      </a: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em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53975">
                      <a:solidFill>
                        <a:srgbClr val="282B38"/>
                      </a:solidFill>
                      <a:prstDash val="solid"/>
                    </a:lnL>
                    <a:lnR w="53975">
                      <a:solidFill>
                        <a:srgbClr val="282B38"/>
                      </a:solidFill>
                      <a:prstDash val="solid"/>
                    </a:lnR>
                    <a:lnT w="53975">
                      <a:solidFill>
                        <a:srgbClr val="7B9617"/>
                      </a:solidFill>
                      <a:prstDash val="solid"/>
                    </a:lnT>
                    <a:lnB w="38100">
                      <a:solidFill>
                        <a:srgbClr val="005F74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41275" algn="ctr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pera</a:t>
                      </a: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800" b="1" spc="-1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ng</a:t>
                      </a:r>
                      <a:r>
                        <a:rPr sz="800" b="1" spc="-2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Sys</a:t>
                      </a: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em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53975">
                      <a:solidFill>
                        <a:srgbClr val="282B38"/>
                      </a:solidFill>
                      <a:prstDash val="solid"/>
                    </a:lnL>
                    <a:lnR w="76200">
                      <a:solidFill>
                        <a:srgbClr val="282B38"/>
                      </a:solidFill>
                      <a:prstDash val="solid"/>
                    </a:lnR>
                    <a:lnT w="38100">
                      <a:solidFill>
                        <a:srgbClr val="7B9617"/>
                      </a:solidFill>
                      <a:prstDash val="solid"/>
                    </a:lnT>
                    <a:lnB w="28575">
                      <a:solidFill>
                        <a:srgbClr val="005F74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09550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pera</a:t>
                      </a: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800" b="1" spc="-1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ng</a:t>
                      </a:r>
                      <a:r>
                        <a:rPr sz="800" b="1" spc="-2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Sys</a:t>
                      </a: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em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76200">
                      <a:solidFill>
                        <a:srgbClr val="282B38"/>
                      </a:solidFill>
                      <a:prstDash val="solid"/>
                    </a:lnL>
                    <a:lnR w="53975">
                      <a:solidFill>
                        <a:srgbClr val="282B38"/>
                      </a:solidFill>
                      <a:prstDash val="solid"/>
                    </a:lnR>
                    <a:lnT w="53975">
                      <a:solidFill>
                        <a:srgbClr val="7B9617"/>
                      </a:solidFill>
                      <a:prstDash val="solid"/>
                    </a:lnT>
                    <a:lnB w="28575">
                      <a:solidFill>
                        <a:srgbClr val="005F74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8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5405" algn="ctr">
                        <a:lnSpc>
                          <a:spcPct val="100000"/>
                        </a:lnSpc>
                      </a:pPr>
                      <a:r>
                        <a:rPr sz="6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Hardware</a:t>
                      </a:r>
                      <a:r>
                        <a:rPr sz="600" b="1" spc="-1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(CPU,</a:t>
                      </a:r>
                      <a:r>
                        <a:rPr sz="600" b="1" spc="-2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Memory,</a:t>
                      </a:r>
                      <a:r>
                        <a:rPr sz="600" b="1" spc="-2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Disk)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3975">
                      <a:solidFill>
                        <a:srgbClr val="282B38"/>
                      </a:solidFill>
                      <a:prstDash val="solid"/>
                    </a:lnL>
                    <a:lnR w="53975">
                      <a:solidFill>
                        <a:srgbClr val="282B38"/>
                      </a:solidFill>
                      <a:prstDash val="solid"/>
                    </a:lnR>
                    <a:lnT w="38100">
                      <a:solidFill>
                        <a:srgbClr val="005F74"/>
                      </a:solidFill>
                      <a:prstDash val="solid"/>
                    </a:lnT>
                    <a:lnB w="76200">
                      <a:solidFill>
                        <a:srgbClr val="282B38"/>
                      </a:solidFill>
                      <a:prstDash val="solid"/>
                    </a:lnB>
                    <a:solidFill>
                      <a:srgbClr val="0083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Hardware</a:t>
                      </a:r>
                      <a:r>
                        <a:rPr sz="600" b="1" spc="-1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(CPU,</a:t>
                      </a:r>
                      <a:r>
                        <a:rPr sz="600" b="1" spc="-2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Memory,</a:t>
                      </a:r>
                      <a:r>
                        <a:rPr sz="600" b="1" spc="-2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Disk)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53975">
                      <a:solidFill>
                        <a:srgbClr val="282B38"/>
                      </a:solidFill>
                      <a:prstDash val="solid"/>
                    </a:lnL>
                    <a:lnR w="76200">
                      <a:solidFill>
                        <a:srgbClr val="282B38"/>
                      </a:solidFill>
                      <a:prstDash val="solid"/>
                    </a:lnR>
                    <a:lnT w="28575">
                      <a:solidFill>
                        <a:srgbClr val="005F74"/>
                      </a:solidFill>
                      <a:prstDash val="solid"/>
                    </a:lnT>
                    <a:lnB w="76200">
                      <a:solidFill>
                        <a:srgbClr val="282B38"/>
                      </a:solidFill>
                      <a:prstDash val="solid"/>
                    </a:lnB>
                    <a:solidFill>
                      <a:srgbClr val="0083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9055">
                        <a:lnSpc>
                          <a:spcPct val="100000"/>
                        </a:lnSpc>
                      </a:pPr>
                      <a:r>
                        <a:rPr sz="6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Hardware</a:t>
                      </a:r>
                      <a:r>
                        <a:rPr sz="600" b="1" spc="-1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(CPU,</a:t>
                      </a:r>
                      <a:r>
                        <a:rPr sz="600" b="1" spc="-2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Memory,</a:t>
                      </a:r>
                      <a:r>
                        <a:rPr sz="600" b="1" spc="-2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Disk)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76200">
                      <a:solidFill>
                        <a:srgbClr val="282B38"/>
                      </a:solidFill>
                      <a:prstDash val="solid"/>
                    </a:lnL>
                    <a:lnR w="53975">
                      <a:solidFill>
                        <a:srgbClr val="282B38"/>
                      </a:solidFill>
                      <a:prstDash val="solid"/>
                    </a:lnR>
                    <a:lnT w="28575">
                      <a:solidFill>
                        <a:srgbClr val="005F74"/>
                      </a:solidFill>
                      <a:prstDash val="solid"/>
                    </a:lnT>
                    <a:lnB w="76200">
                      <a:solidFill>
                        <a:srgbClr val="282B38"/>
                      </a:solidFill>
                      <a:prstDash val="solid"/>
                    </a:lnB>
                    <a:solidFill>
                      <a:srgbClr val="0083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582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Hypervisor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ardware</a:t>
                      </a:r>
                      <a:r>
                        <a:rPr sz="800" b="1" spc="-1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PU,</a:t>
                      </a:r>
                      <a:r>
                        <a:rPr sz="800" b="1" spc="-2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Me</a:t>
                      </a:r>
                      <a:r>
                        <a:rPr sz="800" b="1" spc="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ory,</a:t>
                      </a:r>
                      <a:r>
                        <a:rPr sz="800" b="1" spc="-4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800" b="1" spc="-10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800" b="1" dirty="0">
                          <a:solidFill>
                            <a:srgbClr val="FCEDCD"/>
                          </a:solidFill>
                          <a:latin typeface="Calibri"/>
                          <a:cs typeface="Calibri"/>
                        </a:rPr>
                        <a:t>sk)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5F74"/>
                      </a:solidFill>
                      <a:prstDash val="solid"/>
                    </a:lnL>
                    <a:lnR w="28575">
                      <a:solidFill>
                        <a:srgbClr val="005F74"/>
                      </a:solidFill>
                      <a:prstDash val="solid"/>
                    </a:lnR>
                    <a:lnT w="76200">
                      <a:solidFill>
                        <a:srgbClr val="282B38"/>
                      </a:solidFill>
                      <a:prstDash val="solid"/>
                    </a:lnT>
                    <a:solidFill>
                      <a:srgbClr val="00AF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713603" y="3718966"/>
            <a:ext cx="1166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3B4053"/>
                </a:solidFill>
                <a:latin typeface="Calibri"/>
                <a:cs typeface="Calibri"/>
              </a:rPr>
              <a:t>Virtualization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393" y="1880997"/>
            <a:ext cx="2696210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upfront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11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126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Monthly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expense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even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1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endParaRPr sz="11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Difficult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endParaRPr sz="11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0758" y="4786985"/>
            <a:ext cx="1651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75" dirty="0">
                <a:solidFill>
                  <a:srgbClr val="969CB8"/>
                </a:solidFill>
                <a:latin typeface="Lucida Sans Unicode"/>
                <a:cs typeface="Lucida Sans Unicode"/>
              </a:rPr>
              <a:t>63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090" y="67818"/>
            <a:ext cx="23723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25" dirty="0">
                <a:solidFill>
                  <a:srgbClr val="006FC0"/>
                </a:solidFill>
              </a:rPr>
              <a:t>P</a:t>
            </a:r>
            <a:r>
              <a:rPr sz="2600" spc="-95" dirty="0">
                <a:solidFill>
                  <a:srgbClr val="006FC0"/>
                </a:solidFill>
              </a:rPr>
              <a:t>r</a:t>
            </a:r>
            <a:r>
              <a:rPr sz="2600" spc="-275" dirty="0">
                <a:solidFill>
                  <a:srgbClr val="006FC0"/>
                </a:solidFill>
              </a:rPr>
              <a:t>i</a:t>
            </a:r>
            <a:r>
              <a:rPr sz="2600" spc="-480" dirty="0">
                <a:solidFill>
                  <a:srgbClr val="006FC0"/>
                </a:solidFill>
              </a:rPr>
              <a:t>c</a:t>
            </a:r>
            <a:r>
              <a:rPr sz="2600" spc="-240" dirty="0">
                <a:solidFill>
                  <a:srgbClr val="006FC0"/>
                </a:solidFill>
              </a:rPr>
              <a:t>i</a:t>
            </a:r>
            <a:r>
              <a:rPr sz="2600" spc="-49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185" dirty="0">
                <a:solidFill>
                  <a:srgbClr val="006FC0"/>
                </a:solidFill>
              </a:rPr>
              <a:t>M</a:t>
            </a:r>
            <a:r>
              <a:rPr sz="2600" spc="-585" dirty="0">
                <a:solidFill>
                  <a:srgbClr val="006FC0"/>
                </a:solidFill>
              </a:rPr>
              <a:t>od</a:t>
            </a:r>
            <a:r>
              <a:rPr sz="2600" spc="-610" dirty="0">
                <a:solidFill>
                  <a:srgbClr val="006FC0"/>
                </a:solidFill>
              </a:rPr>
              <a:t>e</a:t>
            </a:r>
            <a:r>
              <a:rPr sz="2600" spc="-420" dirty="0">
                <a:solidFill>
                  <a:srgbClr val="006FC0"/>
                </a:solidFill>
              </a:rPr>
              <a:t>l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1714309" y="424425"/>
            <a:ext cx="6090285" cy="55880"/>
            <a:chOff x="1714309" y="424425"/>
            <a:chExt cx="6090285" cy="55880"/>
          </a:xfrm>
        </p:grpSpPr>
        <p:sp>
          <p:nvSpPr>
            <p:cNvPr id="5" name="object 5"/>
            <p:cNvSpPr/>
            <p:nvPr/>
          </p:nvSpPr>
          <p:spPr>
            <a:xfrm>
              <a:off x="1719072" y="44591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8044" y="449579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292" y="429187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1530" y="2372360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006FC0"/>
                </a:solidFill>
                <a:latin typeface="Trebuchet MS"/>
                <a:cs typeface="Trebuchet MS"/>
              </a:rPr>
              <a:t>Pay:</a:t>
            </a:r>
            <a:r>
              <a:rPr sz="180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800" spc="185" dirty="0">
                <a:solidFill>
                  <a:srgbClr val="006FC0"/>
                </a:solidFill>
                <a:latin typeface="Trebuchet MS"/>
                <a:cs typeface="Trebuchet MS"/>
              </a:rPr>
              <a:t>GB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3414" y="2075814"/>
            <a:ext cx="13779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atab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ase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St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93414" y="2426335"/>
            <a:ext cx="1258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St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ce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3414" y="2777108"/>
            <a:ext cx="2241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(between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regions)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26914" y="1164310"/>
            <a:ext cx="93345" cy="3282950"/>
            <a:chOff x="2926914" y="1164310"/>
            <a:chExt cx="93345" cy="328295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914" y="1164310"/>
              <a:ext cx="92995" cy="32827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74086" y="1177290"/>
              <a:ext cx="3810" cy="3227070"/>
            </a:xfrm>
            <a:custGeom>
              <a:avLst/>
              <a:gdLst/>
              <a:ahLst/>
              <a:cxnLst/>
              <a:rect l="l" t="t" r="r" b="b"/>
              <a:pathLst>
                <a:path w="3810" h="3227070">
                  <a:moveTo>
                    <a:pt x="0" y="0"/>
                  </a:moveTo>
                  <a:lnTo>
                    <a:pt x="3809" y="3226955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7709" y="4786985"/>
            <a:ext cx="1720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50" dirty="0">
                <a:solidFill>
                  <a:srgbClr val="969CB8"/>
                </a:solidFill>
                <a:latin typeface="Lucida Sans Unicode"/>
                <a:cs typeface="Lucida Sans Unicode"/>
              </a:rPr>
              <a:t>64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090" y="67818"/>
            <a:ext cx="23723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25" dirty="0">
                <a:solidFill>
                  <a:srgbClr val="006FC0"/>
                </a:solidFill>
              </a:rPr>
              <a:t>P</a:t>
            </a:r>
            <a:r>
              <a:rPr sz="2600" spc="-95" dirty="0">
                <a:solidFill>
                  <a:srgbClr val="006FC0"/>
                </a:solidFill>
              </a:rPr>
              <a:t>r</a:t>
            </a:r>
            <a:r>
              <a:rPr sz="2600" spc="-275" dirty="0">
                <a:solidFill>
                  <a:srgbClr val="006FC0"/>
                </a:solidFill>
              </a:rPr>
              <a:t>i</a:t>
            </a:r>
            <a:r>
              <a:rPr sz="2600" spc="-480" dirty="0">
                <a:solidFill>
                  <a:srgbClr val="006FC0"/>
                </a:solidFill>
              </a:rPr>
              <a:t>c</a:t>
            </a:r>
            <a:r>
              <a:rPr sz="2600" spc="-240" dirty="0">
                <a:solidFill>
                  <a:srgbClr val="006FC0"/>
                </a:solidFill>
              </a:rPr>
              <a:t>i</a:t>
            </a:r>
            <a:r>
              <a:rPr sz="2600" spc="-49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185" dirty="0">
                <a:solidFill>
                  <a:srgbClr val="006FC0"/>
                </a:solidFill>
              </a:rPr>
              <a:t>M</a:t>
            </a:r>
            <a:r>
              <a:rPr sz="2600" spc="-585" dirty="0">
                <a:solidFill>
                  <a:srgbClr val="006FC0"/>
                </a:solidFill>
              </a:rPr>
              <a:t>od</a:t>
            </a:r>
            <a:r>
              <a:rPr sz="2600" spc="-610" dirty="0">
                <a:solidFill>
                  <a:srgbClr val="006FC0"/>
                </a:solidFill>
              </a:rPr>
              <a:t>e</a:t>
            </a:r>
            <a:r>
              <a:rPr sz="2600" spc="-420" dirty="0">
                <a:solidFill>
                  <a:srgbClr val="006FC0"/>
                </a:solidFill>
              </a:rPr>
              <a:t>l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1714309" y="424425"/>
            <a:ext cx="6090285" cy="55880"/>
            <a:chOff x="1714309" y="424425"/>
            <a:chExt cx="6090285" cy="55880"/>
          </a:xfrm>
        </p:grpSpPr>
        <p:sp>
          <p:nvSpPr>
            <p:cNvPr id="5" name="object 5"/>
            <p:cNvSpPr/>
            <p:nvPr/>
          </p:nvSpPr>
          <p:spPr>
            <a:xfrm>
              <a:off x="1719072" y="44591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8044" y="449579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292" y="429187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1530" y="2372360"/>
            <a:ext cx="1753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006FC0"/>
                </a:solidFill>
                <a:latin typeface="Trebuchet MS"/>
                <a:cs typeface="Trebuchet MS"/>
              </a:rPr>
              <a:t>Pay:</a:t>
            </a:r>
            <a:r>
              <a:rPr sz="1800" spc="-1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800" spc="70" dirty="0">
                <a:solidFill>
                  <a:srgbClr val="006FC0"/>
                </a:solidFill>
                <a:latin typeface="Trebuchet MS"/>
                <a:cs typeface="Trebuchet MS"/>
              </a:rPr>
              <a:t>Operations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3414" y="2075814"/>
            <a:ext cx="2538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Charges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number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operation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93414" y="2426335"/>
            <a:ext cx="3561079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Example: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per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million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operation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(read,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delete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operations)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Co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sm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os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11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26914" y="1164310"/>
            <a:ext cx="93345" cy="3282950"/>
            <a:chOff x="2926914" y="1164310"/>
            <a:chExt cx="93345" cy="328295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914" y="1164310"/>
              <a:ext cx="92995" cy="32827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74086" y="1177290"/>
              <a:ext cx="3810" cy="3227070"/>
            </a:xfrm>
            <a:custGeom>
              <a:avLst/>
              <a:gdLst/>
              <a:ahLst/>
              <a:cxnLst/>
              <a:rect l="l" t="t" r="r" b="b"/>
              <a:pathLst>
                <a:path w="3810" h="3227070">
                  <a:moveTo>
                    <a:pt x="0" y="0"/>
                  </a:moveTo>
                  <a:lnTo>
                    <a:pt x="3809" y="3226955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9234" y="4786985"/>
            <a:ext cx="1676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65" dirty="0">
                <a:solidFill>
                  <a:srgbClr val="969CB8"/>
                </a:solidFill>
                <a:latin typeface="Lucida Sans Unicode"/>
                <a:cs typeface="Lucida Sans Unicode"/>
              </a:rPr>
              <a:t>65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090" y="67818"/>
            <a:ext cx="23723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25" dirty="0">
                <a:solidFill>
                  <a:srgbClr val="006FC0"/>
                </a:solidFill>
              </a:rPr>
              <a:t>P</a:t>
            </a:r>
            <a:r>
              <a:rPr sz="2600" spc="-95" dirty="0">
                <a:solidFill>
                  <a:srgbClr val="006FC0"/>
                </a:solidFill>
              </a:rPr>
              <a:t>r</a:t>
            </a:r>
            <a:r>
              <a:rPr sz="2600" spc="-275" dirty="0">
                <a:solidFill>
                  <a:srgbClr val="006FC0"/>
                </a:solidFill>
              </a:rPr>
              <a:t>i</a:t>
            </a:r>
            <a:r>
              <a:rPr sz="2600" spc="-480" dirty="0">
                <a:solidFill>
                  <a:srgbClr val="006FC0"/>
                </a:solidFill>
              </a:rPr>
              <a:t>c</a:t>
            </a:r>
            <a:r>
              <a:rPr sz="2600" spc="-240" dirty="0">
                <a:solidFill>
                  <a:srgbClr val="006FC0"/>
                </a:solidFill>
              </a:rPr>
              <a:t>i</a:t>
            </a:r>
            <a:r>
              <a:rPr sz="2600" spc="-49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185" dirty="0">
                <a:solidFill>
                  <a:srgbClr val="006FC0"/>
                </a:solidFill>
              </a:rPr>
              <a:t>M</a:t>
            </a:r>
            <a:r>
              <a:rPr sz="2600" spc="-585" dirty="0">
                <a:solidFill>
                  <a:srgbClr val="006FC0"/>
                </a:solidFill>
              </a:rPr>
              <a:t>od</a:t>
            </a:r>
            <a:r>
              <a:rPr sz="2600" spc="-610" dirty="0">
                <a:solidFill>
                  <a:srgbClr val="006FC0"/>
                </a:solidFill>
              </a:rPr>
              <a:t>e</a:t>
            </a:r>
            <a:r>
              <a:rPr sz="2600" spc="-420" dirty="0">
                <a:solidFill>
                  <a:srgbClr val="006FC0"/>
                </a:solidFill>
              </a:rPr>
              <a:t>l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1714309" y="424425"/>
            <a:ext cx="6090285" cy="55880"/>
            <a:chOff x="1714309" y="424425"/>
            <a:chExt cx="6090285" cy="55880"/>
          </a:xfrm>
        </p:grpSpPr>
        <p:sp>
          <p:nvSpPr>
            <p:cNvPr id="5" name="object 5"/>
            <p:cNvSpPr/>
            <p:nvPr/>
          </p:nvSpPr>
          <p:spPr>
            <a:xfrm>
              <a:off x="1719072" y="44591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8044" y="449579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292" y="429187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1530" y="2372360"/>
            <a:ext cx="1630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006FC0"/>
                </a:solidFill>
                <a:latin typeface="Trebuchet MS"/>
                <a:cs typeface="Trebuchet MS"/>
              </a:rPr>
              <a:t>Pay:</a:t>
            </a:r>
            <a:r>
              <a:rPr sz="1800" spc="-1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800" spc="65" dirty="0">
                <a:solidFill>
                  <a:srgbClr val="006FC0"/>
                </a:solidFill>
                <a:latin typeface="Trebuchet MS"/>
                <a:cs typeface="Trebuchet MS"/>
              </a:rPr>
              <a:t>Execution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3414" y="2075814"/>
            <a:ext cx="14814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Serverless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offerings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93414" y="2426335"/>
            <a:ext cx="269748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Charges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use,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execution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Function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Serverless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Database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Logi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26914" y="1164310"/>
            <a:ext cx="93345" cy="3282950"/>
            <a:chOff x="2926914" y="1164310"/>
            <a:chExt cx="93345" cy="328295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914" y="1164310"/>
              <a:ext cx="92995" cy="32827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74086" y="1177290"/>
              <a:ext cx="3810" cy="3227070"/>
            </a:xfrm>
            <a:custGeom>
              <a:avLst/>
              <a:gdLst/>
              <a:ahLst/>
              <a:cxnLst/>
              <a:rect l="l" t="t" r="r" b="b"/>
              <a:pathLst>
                <a:path w="3810" h="3227070">
                  <a:moveTo>
                    <a:pt x="0" y="0"/>
                  </a:moveTo>
                  <a:lnTo>
                    <a:pt x="3809" y="3226955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8378" y="4786985"/>
            <a:ext cx="15049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335" dirty="0">
                <a:solidFill>
                  <a:srgbClr val="969CB8"/>
                </a:solidFill>
                <a:latin typeface="Lucida Sans Unicode"/>
                <a:cs typeface="Lucida Sans Unicode"/>
              </a:rPr>
              <a:t>66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090" y="67818"/>
            <a:ext cx="23723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25" dirty="0">
                <a:solidFill>
                  <a:srgbClr val="006FC0"/>
                </a:solidFill>
              </a:rPr>
              <a:t>P</a:t>
            </a:r>
            <a:r>
              <a:rPr sz="2600" spc="-95" dirty="0">
                <a:solidFill>
                  <a:srgbClr val="006FC0"/>
                </a:solidFill>
              </a:rPr>
              <a:t>r</a:t>
            </a:r>
            <a:r>
              <a:rPr sz="2600" spc="-275" dirty="0">
                <a:solidFill>
                  <a:srgbClr val="006FC0"/>
                </a:solidFill>
              </a:rPr>
              <a:t>i</a:t>
            </a:r>
            <a:r>
              <a:rPr sz="2600" spc="-480" dirty="0">
                <a:solidFill>
                  <a:srgbClr val="006FC0"/>
                </a:solidFill>
              </a:rPr>
              <a:t>c</a:t>
            </a:r>
            <a:r>
              <a:rPr sz="2600" spc="-240" dirty="0">
                <a:solidFill>
                  <a:srgbClr val="006FC0"/>
                </a:solidFill>
              </a:rPr>
              <a:t>i</a:t>
            </a:r>
            <a:r>
              <a:rPr sz="2600" spc="-49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185" dirty="0">
                <a:solidFill>
                  <a:srgbClr val="006FC0"/>
                </a:solidFill>
              </a:rPr>
              <a:t>M</a:t>
            </a:r>
            <a:r>
              <a:rPr sz="2600" spc="-585" dirty="0">
                <a:solidFill>
                  <a:srgbClr val="006FC0"/>
                </a:solidFill>
              </a:rPr>
              <a:t>od</a:t>
            </a:r>
            <a:r>
              <a:rPr sz="2600" spc="-610" dirty="0">
                <a:solidFill>
                  <a:srgbClr val="006FC0"/>
                </a:solidFill>
              </a:rPr>
              <a:t>e</a:t>
            </a:r>
            <a:r>
              <a:rPr sz="2600" spc="-420" dirty="0">
                <a:solidFill>
                  <a:srgbClr val="006FC0"/>
                </a:solidFill>
              </a:rPr>
              <a:t>l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1714309" y="424425"/>
            <a:ext cx="6090285" cy="55880"/>
            <a:chOff x="1714309" y="424425"/>
            <a:chExt cx="6090285" cy="55880"/>
          </a:xfrm>
        </p:grpSpPr>
        <p:sp>
          <p:nvSpPr>
            <p:cNvPr id="5" name="object 5"/>
            <p:cNvSpPr/>
            <p:nvPr/>
          </p:nvSpPr>
          <p:spPr>
            <a:xfrm>
              <a:off x="1719072" y="44591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8044" y="449579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292" y="429187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1530" y="2372360"/>
            <a:ext cx="2038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006FC0"/>
                </a:solidFill>
                <a:latin typeface="Trebuchet MS"/>
                <a:cs typeface="Trebuchet MS"/>
              </a:rPr>
              <a:t>Pay:</a:t>
            </a:r>
            <a:r>
              <a:rPr sz="1800" spc="-11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800" spc="7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1800" spc="-10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006FC0"/>
                </a:solidFill>
                <a:latin typeface="Trebuchet MS"/>
                <a:cs typeface="Trebuchet MS"/>
              </a:rPr>
              <a:t>metrics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3414" y="2075814"/>
            <a:ext cx="2900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Example: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Active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Directory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Premium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tier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50614" y="2426335"/>
            <a:ext cx="26479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Charge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number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user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licenses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26914" y="1164310"/>
            <a:ext cx="93345" cy="3282950"/>
            <a:chOff x="2926914" y="1164310"/>
            <a:chExt cx="93345" cy="328295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914" y="1164310"/>
              <a:ext cx="92995" cy="32827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74086" y="1177290"/>
              <a:ext cx="3810" cy="3227070"/>
            </a:xfrm>
            <a:custGeom>
              <a:avLst/>
              <a:gdLst/>
              <a:ahLst/>
              <a:cxnLst/>
              <a:rect l="l" t="t" r="r" b="b"/>
              <a:pathLst>
                <a:path w="3810" h="3227070">
                  <a:moveTo>
                    <a:pt x="0" y="0"/>
                  </a:moveTo>
                  <a:lnTo>
                    <a:pt x="3809" y="3226955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42282" y="4786985"/>
            <a:ext cx="16446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80" dirty="0">
                <a:solidFill>
                  <a:srgbClr val="969CB8"/>
                </a:solidFill>
                <a:latin typeface="Lucida Sans Unicode"/>
                <a:cs typeface="Lucida Sans Unicode"/>
              </a:rPr>
              <a:t>67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090" y="67818"/>
            <a:ext cx="237236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225" dirty="0">
                <a:solidFill>
                  <a:srgbClr val="006FC0"/>
                </a:solidFill>
              </a:rPr>
              <a:t>P</a:t>
            </a:r>
            <a:r>
              <a:rPr sz="2600" spc="-95" dirty="0">
                <a:solidFill>
                  <a:srgbClr val="006FC0"/>
                </a:solidFill>
              </a:rPr>
              <a:t>r</a:t>
            </a:r>
            <a:r>
              <a:rPr sz="2600" spc="-275" dirty="0">
                <a:solidFill>
                  <a:srgbClr val="006FC0"/>
                </a:solidFill>
              </a:rPr>
              <a:t>i</a:t>
            </a:r>
            <a:r>
              <a:rPr sz="2600" spc="-480" dirty="0">
                <a:solidFill>
                  <a:srgbClr val="006FC0"/>
                </a:solidFill>
              </a:rPr>
              <a:t>c</a:t>
            </a:r>
            <a:r>
              <a:rPr sz="2600" spc="-240" dirty="0">
                <a:solidFill>
                  <a:srgbClr val="006FC0"/>
                </a:solidFill>
              </a:rPr>
              <a:t>i</a:t>
            </a:r>
            <a:r>
              <a:rPr sz="2600" spc="-49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185" dirty="0">
                <a:solidFill>
                  <a:srgbClr val="006FC0"/>
                </a:solidFill>
              </a:rPr>
              <a:t>M</a:t>
            </a:r>
            <a:r>
              <a:rPr sz="2600" spc="-585" dirty="0">
                <a:solidFill>
                  <a:srgbClr val="006FC0"/>
                </a:solidFill>
              </a:rPr>
              <a:t>od</a:t>
            </a:r>
            <a:r>
              <a:rPr sz="2600" spc="-610" dirty="0">
                <a:solidFill>
                  <a:srgbClr val="006FC0"/>
                </a:solidFill>
              </a:rPr>
              <a:t>e</a:t>
            </a:r>
            <a:r>
              <a:rPr sz="2600" spc="-420" dirty="0">
                <a:solidFill>
                  <a:srgbClr val="006FC0"/>
                </a:solidFill>
              </a:rPr>
              <a:t>l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1714309" y="424425"/>
            <a:ext cx="6090285" cy="55880"/>
            <a:chOff x="1714309" y="424425"/>
            <a:chExt cx="6090285" cy="55880"/>
          </a:xfrm>
        </p:grpSpPr>
        <p:sp>
          <p:nvSpPr>
            <p:cNvPr id="5" name="object 5"/>
            <p:cNvSpPr/>
            <p:nvPr/>
          </p:nvSpPr>
          <p:spPr>
            <a:xfrm>
              <a:off x="1719072" y="44591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38044" y="449579"/>
              <a:ext cx="3154680" cy="25400"/>
            </a:xfrm>
            <a:custGeom>
              <a:avLst/>
              <a:gdLst/>
              <a:ahLst/>
              <a:cxnLst/>
              <a:rect l="l" t="t" r="r" b="b"/>
              <a:pathLst>
                <a:path w="3154679" h="25400">
                  <a:moveTo>
                    <a:pt x="-4762" y="12651"/>
                  </a:moveTo>
                  <a:lnTo>
                    <a:pt x="3159442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22292" y="429187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1530" y="2372360"/>
            <a:ext cx="1964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1800" spc="-11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006FC0"/>
                </a:solidFill>
                <a:latin typeface="Trebuchet MS"/>
                <a:cs typeface="Trebuchet MS"/>
              </a:rPr>
              <a:t>Parameters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7330" y="1482090"/>
            <a:ext cx="14255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Regions/Locations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7330" y="3235198"/>
            <a:ext cx="116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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37330" y="1832864"/>
            <a:ext cx="2740025" cy="156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purchase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Through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Enterprise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Agreement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Directly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endParaRPr sz="900">
              <a:latin typeface="Trebuchet MS"/>
              <a:cs typeface="Trebuchet MS"/>
            </a:endParaRPr>
          </a:p>
          <a:p>
            <a:pPr marL="393700" marR="5080" lvl="1" indent="76200">
              <a:lnSpc>
                <a:spcPct val="255600"/>
              </a:lnSpc>
              <a:spcBef>
                <a:spcPts val="5"/>
              </a:spcBef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Through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Provider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Support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37330" y="3585717"/>
            <a:ext cx="15233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11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ams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ff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14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on….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26914" y="1164310"/>
            <a:ext cx="93345" cy="3282950"/>
            <a:chOff x="2926914" y="1164310"/>
            <a:chExt cx="93345" cy="328295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6914" y="1164310"/>
              <a:ext cx="92995" cy="32827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74086" y="1177290"/>
              <a:ext cx="3810" cy="3227070"/>
            </a:xfrm>
            <a:custGeom>
              <a:avLst/>
              <a:gdLst/>
              <a:ahLst/>
              <a:cxnLst/>
              <a:rect l="l" t="t" r="r" b="b"/>
              <a:pathLst>
                <a:path w="3810" h="3227070">
                  <a:moveTo>
                    <a:pt x="0" y="0"/>
                  </a:moveTo>
                  <a:lnTo>
                    <a:pt x="3809" y="3226955"/>
                  </a:lnTo>
                </a:path>
              </a:pathLst>
            </a:custGeom>
            <a:ln w="254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5195" y="141477"/>
            <a:ext cx="33280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u="heavy" spc="-1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B</a:t>
            </a:r>
            <a:r>
              <a:rPr sz="2600" u="heavy" spc="-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</a:t>
            </a:r>
            <a:r>
              <a:rPr sz="2600" u="heavy" spc="-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</a:t>
            </a:r>
            <a:r>
              <a:rPr sz="2600" u="heavy" spc="-3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</a:t>
            </a:r>
            <a:r>
              <a:rPr sz="2600" u="heavy" spc="-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f</a:t>
            </a:r>
            <a:r>
              <a:rPr sz="2600" u="heavy" spc="-3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i</a:t>
            </a:r>
            <a:r>
              <a:rPr sz="2600" u="heavy" spc="-4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</a:t>
            </a:r>
            <a:r>
              <a:rPr sz="2600" u="heavy" spc="-1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</a:t>
            </a:r>
            <a:r>
              <a:rPr sz="2600" u="heavy" spc="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7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o</a:t>
            </a:r>
            <a:r>
              <a:rPr sz="2600" u="heavy" spc="-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f</a:t>
            </a:r>
            <a:r>
              <a:rPr sz="2600" u="heavy" spc="3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</a:t>
            </a:r>
            <a:r>
              <a:rPr sz="2600" u="heavy" spc="-509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lo</a:t>
            </a:r>
            <a:r>
              <a:rPr sz="2600" u="heavy" spc="-7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u</a:t>
            </a:r>
            <a:r>
              <a:rPr sz="2600" u="heavy" spc="-6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</a:t>
            </a:r>
            <a:r>
              <a:rPr sz="2600" u="heavy" spc="3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</a:t>
            </a:r>
            <a:r>
              <a:rPr sz="2600" u="heavy" spc="-6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o</a:t>
            </a:r>
            <a:r>
              <a:rPr sz="2600" u="heavy" spc="-9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m</a:t>
            </a:r>
            <a:r>
              <a:rPr sz="2600" u="heavy" spc="-2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</a:t>
            </a:r>
            <a:r>
              <a:rPr sz="2600" u="heavy" spc="-5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u</a:t>
            </a:r>
            <a:r>
              <a:rPr sz="2600" u="heavy" spc="-434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</a:t>
            </a:r>
            <a:r>
              <a:rPr sz="2600" u="heavy" spc="-3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i</a:t>
            </a:r>
            <a:r>
              <a:rPr sz="2600" u="heavy" spc="-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4551426" y="4786985"/>
            <a:ext cx="14351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360" dirty="0">
                <a:solidFill>
                  <a:srgbClr val="969CB8"/>
                </a:solidFill>
                <a:latin typeface="Lucida Sans Unicode"/>
                <a:cs typeface="Lucida Sans Unicode"/>
              </a:rPr>
              <a:t>68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8772" y="604447"/>
            <a:ext cx="3177540" cy="31115"/>
          </a:xfrm>
          <a:custGeom>
            <a:avLst/>
            <a:gdLst/>
            <a:ahLst/>
            <a:cxnLst/>
            <a:rect l="l" t="t" r="r" b="b"/>
            <a:pathLst>
              <a:path w="3177540" h="31115">
                <a:moveTo>
                  <a:pt x="0" y="31060"/>
                </a:moveTo>
                <a:lnTo>
                  <a:pt x="50302" y="28210"/>
                </a:lnTo>
                <a:lnTo>
                  <a:pt x="100613" y="25523"/>
                </a:lnTo>
                <a:lnTo>
                  <a:pt x="150932" y="22996"/>
                </a:lnTo>
                <a:lnTo>
                  <a:pt x="201260" y="20624"/>
                </a:lnTo>
                <a:lnTo>
                  <a:pt x="251596" y="18405"/>
                </a:lnTo>
                <a:lnTo>
                  <a:pt x="301939" y="16333"/>
                </a:lnTo>
                <a:lnTo>
                  <a:pt x="352290" y="14406"/>
                </a:lnTo>
                <a:lnTo>
                  <a:pt x="402649" y="12619"/>
                </a:lnTo>
                <a:lnTo>
                  <a:pt x="453014" y="10969"/>
                </a:lnTo>
                <a:lnTo>
                  <a:pt x="503387" y="9451"/>
                </a:lnTo>
                <a:lnTo>
                  <a:pt x="553766" y="8063"/>
                </a:lnTo>
                <a:lnTo>
                  <a:pt x="604151" y="6799"/>
                </a:lnTo>
                <a:lnTo>
                  <a:pt x="654543" y="5657"/>
                </a:lnTo>
                <a:lnTo>
                  <a:pt x="704941" y="4632"/>
                </a:lnTo>
                <a:lnTo>
                  <a:pt x="755345" y="3721"/>
                </a:lnTo>
                <a:lnTo>
                  <a:pt x="805755" y="2920"/>
                </a:lnTo>
                <a:lnTo>
                  <a:pt x="856170" y="2224"/>
                </a:lnTo>
                <a:lnTo>
                  <a:pt x="906591" y="1631"/>
                </a:lnTo>
                <a:lnTo>
                  <a:pt x="957016" y="1135"/>
                </a:lnTo>
                <a:lnTo>
                  <a:pt x="1007446" y="735"/>
                </a:lnTo>
                <a:lnTo>
                  <a:pt x="1057881" y="425"/>
                </a:lnTo>
                <a:lnTo>
                  <a:pt x="1108321" y="201"/>
                </a:lnTo>
                <a:lnTo>
                  <a:pt x="1158764" y="61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9"/>
                </a:lnTo>
                <a:lnTo>
                  <a:pt x="1360576" y="252"/>
                </a:lnTo>
                <a:lnTo>
                  <a:pt x="1411037" y="469"/>
                </a:lnTo>
                <a:lnTo>
                  <a:pt x="1461502" y="746"/>
                </a:lnTo>
                <a:lnTo>
                  <a:pt x="1511969" y="1079"/>
                </a:lnTo>
                <a:lnTo>
                  <a:pt x="1562438" y="1464"/>
                </a:lnTo>
                <a:lnTo>
                  <a:pt x="1612910" y="1898"/>
                </a:lnTo>
                <a:lnTo>
                  <a:pt x="1663384" y="2376"/>
                </a:lnTo>
                <a:lnTo>
                  <a:pt x="1713860" y="2895"/>
                </a:lnTo>
                <a:lnTo>
                  <a:pt x="1764338" y="3452"/>
                </a:lnTo>
                <a:lnTo>
                  <a:pt x="1814817" y="4041"/>
                </a:lnTo>
                <a:lnTo>
                  <a:pt x="1865297" y="4660"/>
                </a:lnTo>
                <a:lnTo>
                  <a:pt x="1915779" y="5304"/>
                </a:lnTo>
                <a:lnTo>
                  <a:pt x="1966261" y="5970"/>
                </a:lnTo>
                <a:lnTo>
                  <a:pt x="2016744" y="6653"/>
                </a:lnTo>
                <a:lnTo>
                  <a:pt x="2067227" y="7351"/>
                </a:lnTo>
                <a:lnTo>
                  <a:pt x="2117710" y="8059"/>
                </a:lnTo>
                <a:lnTo>
                  <a:pt x="2168194" y="8773"/>
                </a:lnTo>
                <a:lnTo>
                  <a:pt x="2218677" y="9489"/>
                </a:lnTo>
                <a:lnTo>
                  <a:pt x="2269160" y="10205"/>
                </a:lnTo>
                <a:lnTo>
                  <a:pt x="2319642" y="10915"/>
                </a:lnTo>
                <a:lnTo>
                  <a:pt x="2370124" y="11616"/>
                </a:lnTo>
                <a:lnTo>
                  <a:pt x="2420604" y="12304"/>
                </a:lnTo>
                <a:lnTo>
                  <a:pt x="2471083" y="12976"/>
                </a:lnTo>
                <a:lnTo>
                  <a:pt x="2521561" y="13627"/>
                </a:lnTo>
                <a:lnTo>
                  <a:pt x="2572036" y="14254"/>
                </a:lnTo>
                <a:lnTo>
                  <a:pt x="2622510" y="14853"/>
                </a:lnTo>
                <a:lnTo>
                  <a:pt x="2672982" y="15420"/>
                </a:lnTo>
                <a:lnTo>
                  <a:pt x="2723452" y="15951"/>
                </a:lnTo>
                <a:lnTo>
                  <a:pt x="2773919" y="16442"/>
                </a:lnTo>
                <a:lnTo>
                  <a:pt x="2824383" y="16890"/>
                </a:lnTo>
                <a:lnTo>
                  <a:pt x="2874845" y="17291"/>
                </a:lnTo>
                <a:lnTo>
                  <a:pt x="2925303" y="17640"/>
                </a:lnTo>
                <a:lnTo>
                  <a:pt x="2975758" y="17935"/>
                </a:lnTo>
                <a:lnTo>
                  <a:pt x="3026209" y="18170"/>
                </a:lnTo>
                <a:lnTo>
                  <a:pt x="3076657" y="18344"/>
                </a:lnTo>
                <a:lnTo>
                  <a:pt x="3127100" y="18450"/>
                </a:lnTo>
                <a:lnTo>
                  <a:pt x="3177540" y="18487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4739" y="930402"/>
            <a:ext cx="8391525" cy="315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solidFill>
                  <a:srgbClr val="C00000"/>
                </a:solidFill>
                <a:latin typeface="Trebuchet MS"/>
                <a:cs typeface="Trebuchet MS"/>
              </a:rPr>
              <a:t>High</a:t>
            </a:r>
            <a:r>
              <a:rPr sz="1000" b="1" spc="-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000" b="1" spc="-20" dirty="0">
                <a:solidFill>
                  <a:srgbClr val="C00000"/>
                </a:solidFill>
                <a:latin typeface="Trebuchet MS"/>
                <a:cs typeface="Trebuchet MS"/>
              </a:rPr>
              <a:t>availability:</a:t>
            </a:r>
            <a:r>
              <a:rPr sz="1000" b="1" spc="-4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836700"/>
                </a:solidFill>
                <a:latin typeface="Trebuchet MS"/>
                <a:cs typeface="Trebuchet MS"/>
              </a:rPr>
              <a:t>continuous</a:t>
            </a:r>
            <a:r>
              <a:rPr sz="1000" spc="-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836700"/>
                </a:solidFill>
                <a:latin typeface="Trebuchet MS"/>
                <a:cs typeface="Trebuchet MS"/>
              </a:rPr>
              <a:t>user</a:t>
            </a:r>
            <a:r>
              <a:rPr sz="1000" spc="-2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836700"/>
                </a:solidFill>
                <a:latin typeface="Trebuchet MS"/>
                <a:cs typeface="Trebuchet MS"/>
              </a:rPr>
              <a:t>experience</a:t>
            </a:r>
            <a:r>
              <a:rPr sz="1000" spc="-1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apparent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downtime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000" b="1" spc="-5" dirty="0">
                <a:solidFill>
                  <a:srgbClr val="C00000"/>
                </a:solidFill>
                <a:latin typeface="Trebuchet MS"/>
                <a:cs typeface="Trebuchet MS"/>
              </a:rPr>
              <a:t>Scalability</a:t>
            </a:r>
            <a:r>
              <a:rPr sz="1000" spc="-5" dirty="0">
                <a:solidFill>
                  <a:srgbClr val="C00000"/>
                </a:solidFill>
                <a:latin typeface="Trebuchet MS"/>
                <a:cs typeface="Trebuchet MS"/>
              </a:rPr>
              <a:t>:</a:t>
            </a:r>
            <a:r>
              <a:rPr sz="1000" spc="-7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vertically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horizontally:</a:t>
            </a: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605"/>
              </a:spcBef>
              <a:buClr>
                <a:srgbClr val="000000"/>
              </a:buClr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spc="-10" dirty="0">
                <a:solidFill>
                  <a:srgbClr val="006FC0"/>
                </a:solidFill>
                <a:latin typeface="Trebuchet MS"/>
                <a:cs typeface="Trebuchet MS"/>
              </a:rPr>
              <a:t>Vertically</a:t>
            </a:r>
            <a:r>
              <a:rPr sz="10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expand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machine's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capability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836700"/>
                </a:solidFill>
                <a:latin typeface="Trebuchet MS"/>
                <a:cs typeface="Trebuchet MS"/>
              </a:rPr>
              <a:t>adding</a:t>
            </a:r>
            <a:r>
              <a:rPr sz="1000" spc="-4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175" dirty="0">
                <a:solidFill>
                  <a:srgbClr val="836700"/>
                </a:solidFill>
                <a:latin typeface="Trebuchet MS"/>
                <a:cs typeface="Trebuchet MS"/>
              </a:rPr>
              <a:t>RAM</a:t>
            </a:r>
            <a:r>
              <a:rPr sz="1000" spc="-1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836700"/>
                </a:solidFill>
                <a:latin typeface="Trebuchet MS"/>
                <a:cs typeface="Trebuchet MS"/>
              </a:rPr>
              <a:t>or</a:t>
            </a:r>
            <a:r>
              <a:rPr sz="1000" spc="-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836700"/>
                </a:solidFill>
                <a:latin typeface="Trebuchet MS"/>
                <a:cs typeface="Trebuchet MS"/>
              </a:rPr>
              <a:t>CPUs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100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1000" b="1" dirty="0">
                <a:solidFill>
                  <a:srgbClr val="006FC0"/>
                </a:solidFill>
                <a:latin typeface="Trebuchet MS"/>
                <a:cs typeface="Trebuchet MS"/>
              </a:rPr>
              <a:t>Horizontal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improves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capacity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836700"/>
                </a:solidFill>
                <a:latin typeface="Trebuchet MS"/>
                <a:cs typeface="Trebuchet MS"/>
              </a:rPr>
              <a:t>increasing</a:t>
            </a:r>
            <a:r>
              <a:rPr sz="1000" spc="-3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836700"/>
                </a:solidFill>
                <a:latin typeface="Trebuchet MS"/>
                <a:cs typeface="Trebuchet MS"/>
              </a:rPr>
              <a:t>instances</a:t>
            </a:r>
            <a:r>
              <a:rPr sz="1000" spc="-3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836700"/>
                </a:solidFill>
                <a:latin typeface="Trebuchet MS"/>
                <a:cs typeface="Trebuchet MS"/>
              </a:rPr>
              <a:t>of</a:t>
            </a:r>
            <a:r>
              <a:rPr sz="1000" spc="-1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836700"/>
                </a:solidFill>
                <a:latin typeface="Trebuchet MS"/>
                <a:cs typeface="Trebuchet MS"/>
              </a:rPr>
              <a:t>resources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VMs.</a:t>
            </a:r>
            <a:endParaRPr sz="1000">
              <a:latin typeface="Trebuchet MS"/>
              <a:cs typeface="Trebuchet MS"/>
            </a:endParaRPr>
          </a:p>
          <a:p>
            <a:pPr marL="12700" marR="1134110">
              <a:lnSpc>
                <a:spcPts val="3600"/>
              </a:lnSpc>
              <a:spcBef>
                <a:spcPts val="520"/>
              </a:spcBef>
            </a:pPr>
            <a:r>
              <a:rPr sz="1000" b="1" spc="-10" dirty="0">
                <a:solidFill>
                  <a:srgbClr val="C00000"/>
                </a:solidFill>
                <a:latin typeface="Trebuchet MS"/>
                <a:cs typeface="Trebuchet MS"/>
              </a:rPr>
              <a:t>Elasticity</a:t>
            </a:r>
            <a:r>
              <a:rPr sz="1000" spc="-10" dirty="0">
                <a:solidFill>
                  <a:srgbClr val="C00000"/>
                </a:solidFill>
                <a:latin typeface="Trebuchet MS"/>
                <a:cs typeface="Trebuchet MS"/>
              </a:rPr>
              <a:t>:</a:t>
            </a:r>
            <a:r>
              <a:rPr sz="1000" spc="-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Cloud-based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836700"/>
                </a:solidFill>
                <a:latin typeface="Trebuchet MS"/>
                <a:cs typeface="Trebuchet MS"/>
              </a:rPr>
              <a:t>configured</a:t>
            </a:r>
            <a:r>
              <a:rPr sz="1000" spc="-1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83670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836700"/>
                </a:solidFill>
                <a:latin typeface="Trebuchet MS"/>
                <a:cs typeface="Trebuchet MS"/>
              </a:rPr>
              <a:t>use</a:t>
            </a:r>
            <a:r>
              <a:rPr sz="1000" spc="-3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836700"/>
                </a:solidFill>
                <a:latin typeface="Trebuchet MS"/>
                <a:cs typeface="Trebuchet MS"/>
              </a:rPr>
              <a:t>autoscaling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,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ensuring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they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always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enough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C00000"/>
                </a:solidFill>
                <a:latin typeface="Trebuchet MS"/>
                <a:cs typeface="Trebuchet MS"/>
              </a:rPr>
              <a:t>Agility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836700"/>
                </a:solidFill>
                <a:latin typeface="Trebuchet MS"/>
                <a:cs typeface="Trebuchet MS"/>
              </a:rPr>
              <a:t>Rapidly</a:t>
            </a:r>
            <a:r>
              <a:rPr sz="1000" spc="-3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836700"/>
                </a:solidFill>
                <a:latin typeface="Trebuchet MS"/>
                <a:cs typeface="Trebuchet MS"/>
              </a:rPr>
              <a:t>deploy</a:t>
            </a:r>
            <a:r>
              <a:rPr sz="1000" spc="-3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83670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836700"/>
                </a:solidFill>
                <a:latin typeface="Trebuchet MS"/>
                <a:cs typeface="Trebuchet MS"/>
              </a:rPr>
              <a:t>configure</a:t>
            </a:r>
            <a:r>
              <a:rPr sz="1000" spc="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app's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needs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change.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b="1" spc="5" dirty="0">
                <a:solidFill>
                  <a:srgbClr val="C00000"/>
                </a:solidFill>
                <a:latin typeface="Trebuchet MS"/>
                <a:cs typeface="Trebuchet MS"/>
              </a:rPr>
              <a:t>Geo-distribution</a:t>
            </a:r>
            <a:r>
              <a:rPr sz="1000" b="1" spc="5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Global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geo-distribution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ensures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consumers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get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836700"/>
                </a:solidFill>
                <a:latin typeface="Trebuchet MS"/>
                <a:cs typeface="Trebuchet MS"/>
              </a:rPr>
              <a:t>optimum</a:t>
            </a:r>
            <a:r>
              <a:rPr sz="1000" spc="-2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836700"/>
                </a:solidFill>
                <a:latin typeface="Trebuchet MS"/>
                <a:cs typeface="Trebuchet MS"/>
              </a:rPr>
              <a:t>performance</a:t>
            </a:r>
            <a:r>
              <a:rPr sz="100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area.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rebuchet MS"/>
              <a:cs typeface="Trebuchet MS"/>
            </a:endParaRPr>
          </a:p>
          <a:p>
            <a:pPr marL="12700" marR="5080">
              <a:lnSpc>
                <a:spcPct val="150000"/>
              </a:lnSpc>
            </a:pPr>
            <a:r>
              <a:rPr sz="1000" b="1" spc="15" dirty="0">
                <a:solidFill>
                  <a:srgbClr val="C00000"/>
                </a:solidFill>
                <a:latin typeface="Trebuchet MS"/>
                <a:cs typeface="Trebuchet MS"/>
              </a:rPr>
              <a:t>Disaster</a:t>
            </a:r>
            <a:r>
              <a:rPr sz="1000" b="1" spc="-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000" b="1" spc="-15" dirty="0">
                <a:solidFill>
                  <a:srgbClr val="C00000"/>
                </a:solidFill>
                <a:latin typeface="Trebuchet MS"/>
                <a:cs typeface="Trebuchet MS"/>
              </a:rPr>
              <a:t>recovery:</a:t>
            </a:r>
            <a:r>
              <a:rPr sz="1000" b="1" spc="-5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Cloud-based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backup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services,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replication,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geo-distribution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allow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deploy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assurance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836700"/>
                </a:solidFill>
                <a:latin typeface="Trebuchet MS"/>
                <a:cs typeface="Trebuchet MS"/>
              </a:rPr>
              <a:t>data</a:t>
            </a:r>
            <a:r>
              <a:rPr sz="1000" spc="-4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-25" dirty="0">
                <a:solidFill>
                  <a:srgbClr val="836700"/>
                </a:solidFill>
                <a:latin typeface="Trebuchet MS"/>
                <a:cs typeface="Trebuchet MS"/>
              </a:rPr>
              <a:t>will</a:t>
            </a:r>
            <a:r>
              <a:rPr sz="1000" spc="-5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836700"/>
                </a:solidFill>
                <a:latin typeface="Trebuchet MS"/>
                <a:cs typeface="Trebuchet MS"/>
              </a:rPr>
              <a:t>be</a:t>
            </a:r>
            <a:r>
              <a:rPr sz="1000" spc="-4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836700"/>
                </a:solidFill>
                <a:latin typeface="Trebuchet MS"/>
                <a:cs typeface="Trebuchet MS"/>
              </a:rPr>
              <a:t>secure</a:t>
            </a:r>
            <a:r>
              <a:rPr sz="1000" spc="-4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83670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83670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836700"/>
                </a:solidFill>
                <a:latin typeface="Trebuchet MS"/>
                <a:cs typeface="Trebuchet MS"/>
              </a:rPr>
              <a:t>event</a:t>
            </a:r>
            <a:r>
              <a:rPr sz="1000" spc="-4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836700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83670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83670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836700"/>
                </a:solidFill>
                <a:latin typeface="Trebuchet MS"/>
                <a:cs typeface="Trebuchet MS"/>
              </a:rPr>
              <a:t>disaster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.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94685" y="766953"/>
            <a:ext cx="3347085" cy="432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availability,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Fault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tolerance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Disaster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recovery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Scalability,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Elasticity,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Agility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4685" y="2113026"/>
            <a:ext cx="116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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4685" y="1304925"/>
            <a:ext cx="3799840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CapEx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vs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OpEx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736600" lvl="1" indent="-381635">
              <a:lnSpc>
                <a:spcPct val="100000"/>
              </a:lnSpc>
              <a:buFont typeface="Wingdings"/>
              <a:buChar char=""/>
              <a:tabLst>
                <a:tab pos="736600" algn="l"/>
                <a:tab pos="737235" algn="l"/>
              </a:tabLst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Capital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Expenditure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(CapEx)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Upfront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900">
              <a:latin typeface="Trebuchet MS"/>
              <a:cs typeface="Trebuchet MS"/>
            </a:endParaRPr>
          </a:p>
          <a:p>
            <a:pPr marL="393700" marR="5080" lvl="1" indent="-38100">
              <a:lnSpc>
                <a:spcPct val="195600"/>
              </a:lnSpc>
              <a:spcBef>
                <a:spcPts val="15"/>
              </a:spcBef>
              <a:buFont typeface="Wingdings"/>
              <a:buChar char=""/>
              <a:tabLst>
                <a:tab pos="736600" algn="l"/>
                <a:tab pos="737235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Operational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Expenditure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(OpEx)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Pay-as-you-go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pricing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Economic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benefits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4685" y="2382773"/>
            <a:ext cx="18834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Consumption-based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model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4685" y="3728720"/>
            <a:ext cx="116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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18485" y="2652522"/>
            <a:ext cx="3796029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Models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Categories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812800" lvl="1" indent="-381635">
              <a:lnSpc>
                <a:spcPct val="100000"/>
              </a:lnSpc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Software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(SaaS)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900">
              <a:latin typeface="Trebuchet MS"/>
              <a:cs typeface="Trebuchet MS"/>
            </a:endParaRPr>
          </a:p>
          <a:p>
            <a:pPr marL="812800" lvl="1" indent="-381635">
              <a:lnSpc>
                <a:spcPct val="100000"/>
              </a:lnSpc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Platform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(PaaS)</a:t>
            </a:r>
            <a:endParaRPr sz="900">
              <a:latin typeface="Trebuchet MS"/>
              <a:cs typeface="Trebuchet MS"/>
            </a:endParaRPr>
          </a:p>
          <a:p>
            <a:pPr marL="469900" marR="1237615" lvl="1" indent="-38100">
              <a:lnSpc>
                <a:spcPct val="195600"/>
              </a:lnSpc>
              <a:spcBef>
                <a:spcPts val="10"/>
              </a:spcBef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(IaaS)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Models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900">
              <a:latin typeface="Trebuchet MS"/>
              <a:cs typeface="Trebuchet MS"/>
            </a:endParaRPr>
          </a:p>
          <a:p>
            <a:pPr marL="812800" lvl="1" indent="-381635">
              <a:lnSpc>
                <a:spcPct val="100000"/>
              </a:lnSpc>
              <a:buFont typeface="Wingdings"/>
              <a:buChar char=""/>
              <a:tabLst>
                <a:tab pos="812800" algn="l"/>
                <a:tab pos="813435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Public,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Hybrid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Model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403" y="2526538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95673" y="1774952"/>
            <a:ext cx="2680970" cy="570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10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050" spc="7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Cen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50" spc="10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s,</a:t>
            </a:r>
            <a:r>
              <a:rPr sz="1050" spc="-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8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50" spc="1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s,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8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50" spc="1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-25" dirty="0">
                <a:solidFill>
                  <a:srgbClr val="006FC0"/>
                </a:solidFill>
                <a:latin typeface="Trebuchet MS"/>
                <a:cs typeface="Trebuchet MS"/>
              </a:rPr>
              <a:t>ir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Wingdings"/>
              <a:buChar char=""/>
            </a:pPr>
            <a:endParaRPr sz="15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16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il</a:t>
            </a:r>
            <a:r>
              <a:rPr sz="1050" spc="-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ili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85" dirty="0">
                <a:solidFill>
                  <a:srgbClr val="006FC0"/>
                </a:solidFill>
                <a:latin typeface="Trebuchet MS"/>
                <a:cs typeface="Trebuchet MS"/>
              </a:rPr>
              <a:t>Zo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es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5673" y="2543302"/>
            <a:ext cx="15030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1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eso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5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ce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8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5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50" spc="7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5673" y="2925826"/>
            <a:ext cx="2493645" cy="955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16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5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eso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ce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8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050" spc="12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13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50" spc="10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r>
              <a:rPr sz="10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-11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(</a:t>
            </a:r>
            <a:r>
              <a:rPr sz="1050" spc="16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1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105" dirty="0">
                <a:solidFill>
                  <a:srgbClr val="006FC0"/>
                </a:solidFill>
                <a:latin typeface="Trebuchet MS"/>
                <a:cs typeface="Trebuchet MS"/>
              </a:rPr>
              <a:t>M)</a:t>
            </a:r>
            <a:endParaRPr sz="1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Wingdings"/>
              <a:buChar char=""/>
            </a:pPr>
            <a:endParaRPr sz="15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endParaRPr sz="1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5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18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050" spc="12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50" spc="13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em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5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5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8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050" spc="-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ps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87794" y="1658086"/>
            <a:ext cx="102235" cy="2708275"/>
            <a:chOff x="3487794" y="1658086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794" y="1658086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41014" y="1668018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0829" y="778509"/>
            <a:ext cx="8084184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module,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you'll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learn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0" dirty="0">
                <a:solidFill>
                  <a:srgbClr val="006FC0"/>
                </a:solidFill>
                <a:latin typeface="Trebuchet MS"/>
                <a:cs typeface="Trebuchet MS"/>
              </a:rPr>
              <a:t>several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components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necessary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successfully</a:t>
            </a:r>
            <a:r>
              <a:rPr sz="105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deploy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7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14521" y="232663"/>
            <a:ext cx="29648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10" dirty="0">
                <a:solidFill>
                  <a:srgbClr val="006FC0"/>
                </a:solidFill>
              </a:rPr>
              <a:t>Azure</a:t>
            </a:r>
            <a:r>
              <a:rPr sz="2000" spc="220" dirty="0">
                <a:solidFill>
                  <a:srgbClr val="006FC0"/>
                </a:solidFill>
              </a:rPr>
              <a:t> </a:t>
            </a:r>
            <a:r>
              <a:rPr sz="2000" spc="-280" dirty="0">
                <a:solidFill>
                  <a:srgbClr val="006FC0"/>
                </a:solidFill>
              </a:rPr>
              <a:t>Architectural</a:t>
            </a:r>
            <a:r>
              <a:rPr sz="2000" spc="235" dirty="0">
                <a:solidFill>
                  <a:srgbClr val="006FC0"/>
                </a:solidFill>
              </a:rPr>
              <a:t> </a:t>
            </a:r>
            <a:r>
              <a:rPr sz="2000" spc="-340" dirty="0">
                <a:solidFill>
                  <a:srgbClr val="006FC0"/>
                </a:solidFill>
              </a:rPr>
              <a:t>Components</a:t>
            </a:r>
            <a:endParaRPr sz="2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0141" y="1346073"/>
            <a:ext cx="5360035" cy="1139825"/>
          </a:xfrm>
          <a:prstGeom prst="rect">
            <a:avLst/>
          </a:prstGeom>
        </p:spPr>
        <p:txBody>
          <a:bodyPr vert="horz" wrap="square" lIns="0" tIns="299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55"/>
              </a:spcBef>
            </a:pPr>
            <a:r>
              <a:rPr spc="-155" dirty="0"/>
              <a:t>Azure</a:t>
            </a:r>
            <a:r>
              <a:rPr spc="-95" dirty="0"/>
              <a:t> </a:t>
            </a:r>
            <a:r>
              <a:rPr spc="-125" dirty="0"/>
              <a:t>Global</a:t>
            </a:r>
            <a:r>
              <a:rPr spc="-110" dirty="0"/>
              <a:t> </a:t>
            </a:r>
            <a:r>
              <a:rPr spc="-190" dirty="0"/>
              <a:t>Infrastructure</a:t>
            </a:r>
          </a:p>
          <a:p>
            <a:pPr marL="1905" algn="ctr">
              <a:lnSpc>
                <a:spcPct val="100000"/>
              </a:lnSpc>
              <a:spcBef>
                <a:spcPts val="755"/>
              </a:spcBef>
            </a:pPr>
            <a:r>
              <a:rPr sz="1200" b="0" spc="-90" dirty="0">
                <a:latin typeface="Verdana"/>
                <a:cs typeface="Verdana"/>
              </a:rPr>
              <a:t>Data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Ce</a:t>
            </a:r>
            <a:r>
              <a:rPr sz="1200" b="0" spc="-110" dirty="0">
                <a:latin typeface="Verdana"/>
                <a:cs typeface="Verdana"/>
              </a:rPr>
              <a:t>n</a:t>
            </a:r>
            <a:r>
              <a:rPr sz="1200" b="0" spc="-105" dirty="0">
                <a:latin typeface="Verdana"/>
                <a:cs typeface="Verdana"/>
              </a:rPr>
              <a:t>ters,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65" dirty="0">
                <a:latin typeface="Verdana"/>
                <a:cs typeface="Verdana"/>
              </a:rPr>
              <a:t>Regi</a:t>
            </a:r>
            <a:r>
              <a:rPr sz="1200" b="0" spc="-105" dirty="0">
                <a:latin typeface="Verdana"/>
                <a:cs typeface="Verdana"/>
              </a:rPr>
              <a:t>on</a:t>
            </a:r>
            <a:r>
              <a:rPr sz="1200" b="0" spc="-140" dirty="0">
                <a:latin typeface="Verdana"/>
                <a:cs typeface="Verdana"/>
              </a:rPr>
              <a:t>s,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45" dirty="0">
                <a:latin typeface="Verdana"/>
                <a:cs typeface="Verdana"/>
              </a:rPr>
              <a:t>R</a:t>
            </a:r>
            <a:r>
              <a:rPr sz="1200" b="0" spc="-75" dirty="0">
                <a:latin typeface="Verdana"/>
                <a:cs typeface="Verdana"/>
              </a:rPr>
              <a:t>egi</a:t>
            </a:r>
            <a:r>
              <a:rPr sz="1200" b="0" spc="-110" dirty="0">
                <a:latin typeface="Verdana"/>
                <a:cs typeface="Verdana"/>
              </a:rPr>
              <a:t>on</a:t>
            </a:r>
            <a:r>
              <a:rPr sz="1200" b="0" spc="-105" dirty="0">
                <a:latin typeface="Verdana"/>
                <a:cs typeface="Verdana"/>
              </a:rPr>
              <a:t> </a:t>
            </a:r>
            <a:r>
              <a:rPr sz="1200" b="0" spc="-65" dirty="0">
                <a:latin typeface="Verdana"/>
                <a:cs typeface="Verdana"/>
              </a:rPr>
              <a:t>pairs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101" y="67818"/>
            <a:ext cx="34747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67765" algn="l"/>
                <a:tab pos="346138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3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Regions	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906515" y="826594"/>
            <a:ext cx="3046095" cy="4103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5080" indent="-381000">
              <a:lnSpc>
                <a:spcPct val="1501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Region, which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is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a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physical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location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around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world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where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we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cluster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data </a:t>
            </a:r>
            <a:r>
              <a:rPr sz="1100" spc="-3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centers.</a:t>
            </a:r>
            <a:endParaRPr sz="11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global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than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any </a:t>
            </a:r>
            <a:r>
              <a:rPr sz="1100" spc="-3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provider.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Better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scalability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Preserve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residency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Low</a:t>
            </a:r>
            <a:r>
              <a:rPr sz="110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Latency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9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loba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Footprint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10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igh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7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ila</a:t>
            </a:r>
            <a:r>
              <a:rPr sz="1100" spc="-5" dirty="0">
                <a:solidFill>
                  <a:srgbClr val="006FC0"/>
                </a:solidFill>
                <a:latin typeface="Trebuchet MS"/>
                <a:cs typeface="Trebuchet MS"/>
              </a:rPr>
              <a:t>bility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80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choose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region?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Compliance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Proximity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17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ila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ble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se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100" dirty="0">
                <a:solidFill>
                  <a:srgbClr val="006FC0"/>
                </a:solidFill>
                <a:latin typeface="Trebuchet MS"/>
                <a:cs typeface="Trebuchet MS"/>
              </a:rPr>
              <a:t>vi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ces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6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752" y="1356398"/>
            <a:ext cx="5320284" cy="25204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8845" y="67818"/>
            <a:ext cx="322961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20" dirty="0">
                <a:solidFill>
                  <a:srgbClr val="006FC0"/>
                </a:solidFill>
              </a:rPr>
              <a:t>I</a:t>
            </a:r>
            <a:r>
              <a:rPr sz="2600" spc="-295" dirty="0">
                <a:solidFill>
                  <a:srgbClr val="006FC0"/>
                </a:solidFill>
              </a:rPr>
              <a:t>n</a:t>
            </a:r>
            <a:r>
              <a:rPr sz="2600" spc="-200" dirty="0">
                <a:solidFill>
                  <a:srgbClr val="006FC0"/>
                </a:solidFill>
              </a:rPr>
              <a:t>t</a:t>
            </a:r>
            <a:r>
              <a:rPr sz="2600" spc="-245" dirty="0">
                <a:solidFill>
                  <a:srgbClr val="006FC0"/>
                </a:solidFill>
              </a:rPr>
              <a:t>r</a:t>
            </a:r>
            <a:r>
              <a:rPr sz="2600" spc="-790" dirty="0">
                <a:solidFill>
                  <a:srgbClr val="006FC0"/>
                </a:solidFill>
              </a:rPr>
              <a:t>o</a:t>
            </a:r>
            <a:r>
              <a:rPr sz="2600" spc="-710" dirty="0">
                <a:solidFill>
                  <a:srgbClr val="006FC0"/>
                </a:solidFill>
              </a:rPr>
              <a:t>d</a:t>
            </a:r>
            <a:r>
              <a:rPr sz="2600" spc="-545" dirty="0">
                <a:solidFill>
                  <a:srgbClr val="006FC0"/>
                </a:solidFill>
              </a:rPr>
              <a:t>u</a:t>
            </a:r>
            <a:r>
              <a:rPr sz="2600" spc="-325" dirty="0">
                <a:solidFill>
                  <a:srgbClr val="006FC0"/>
                </a:solidFill>
              </a:rPr>
              <a:t>c</a:t>
            </a:r>
            <a:r>
              <a:rPr sz="2600" spc="-350" dirty="0">
                <a:solidFill>
                  <a:srgbClr val="006FC0"/>
                </a:solidFill>
              </a:rPr>
              <a:t>t</a:t>
            </a:r>
            <a:r>
              <a:rPr sz="2600" spc="-440" dirty="0">
                <a:solidFill>
                  <a:srgbClr val="006FC0"/>
                </a:solidFill>
              </a:rPr>
              <a:t>i</a:t>
            </a:r>
            <a:r>
              <a:rPr sz="2600" spc="-790" dirty="0">
                <a:solidFill>
                  <a:srgbClr val="006FC0"/>
                </a:solidFill>
              </a:rPr>
              <a:t>o</a:t>
            </a:r>
            <a:r>
              <a:rPr sz="2600" spc="-280" dirty="0">
                <a:solidFill>
                  <a:srgbClr val="006FC0"/>
                </a:solidFill>
              </a:rPr>
              <a:t>n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-325" dirty="0">
                <a:solidFill>
                  <a:srgbClr val="006FC0"/>
                </a:solidFill>
              </a:rPr>
              <a:t> </a:t>
            </a:r>
            <a:r>
              <a:rPr sz="2600" u="sng" spc="-1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sng" spc="-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</a:t>
            </a:r>
            <a:r>
              <a:rPr sz="2600" spc="-600" dirty="0">
                <a:solidFill>
                  <a:srgbClr val="006FC0"/>
                </a:solidFill>
              </a:rPr>
              <a:t>o</a:t>
            </a:r>
            <a:r>
              <a:rPr sz="2600" spc="-930" dirty="0">
                <a:solidFill>
                  <a:srgbClr val="006FC0"/>
                </a:solidFill>
              </a:rPr>
              <a:t>m</a:t>
            </a:r>
            <a:r>
              <a:rPr sz="2600" spc="-280" dirty="0">
                <a:solidFill>
                  <a:srgbClr val="006FC0"/>
                </a:solidFill>
              </a:rPr>
              <a:t>p</a:t>
            </a:r>
            <a:r>
              <a:rPr sz="2600" spc="-545" dirty="0">
                <a:solidFill>
                  <a:srgbClr val="006FC0"/>
                </a:solidFill>
              </a:rPr>
              <a:t>u</a:t>
            </a:r>
            <a:r>
              <a:rPr sz="2600" spc="-350" dirty="0">
                <a:solidFill>
                  <a:srgbClr val="006FC0"/>
                </a:solidFill>
              </a:rPr>
              <a:t>t</a:t>
            </a:r>
            <a:r>
              <a:rPr sz="2600" spc="-440" dirty="0">
                <a:solidFill>
                  <a:srgbClr val="006FC0"/>
                </a:solidFill>
              </a:rPr>
              <a:t>i</a:t>
            </a:r>
            <a:r>
              <a:rPr sz="2600" spc="-30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2988564" y="461772"/>
            <a:ext cx="3153410" cy="25400"/>
          </a:xfrm>
          <a:custGeom>
            <a:avLst/>
            <a:gdLst/>
            <a:ahLst/>
            <a:cxnLst/>
            <a:rect l="l" t="t" r="r" b="b"/>
            <a:pathLst>
              <a:path w="3153410" h="25400">
                <a:moveTo>
                  <a:pt x="-4762" y="12651"/>
                </a:moveTo>
                <a:lnTo>
                  <a:pt x="3157918" y="12651"/>
                </a:lnTo>
              </a:path>
            </a:pathLst>
          </a:custGeom>
          <a:ln w="3482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90896" y="3601592"/>
            <a:ext cx="2924175" cy="1101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b="1" spc="10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1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1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100" b="1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100" b="1" spc="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1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2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1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1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1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100" b="1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100" b="1" spc="2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1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100" b="1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100" b="1" spc="-1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b="1" spc="1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100" b="1" spc="4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1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254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1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-4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100" b="1" spc="5" dirty="0">
                <a:solidFill>
                  <a:srgbClr val="006FC0"/>
                </a:solidFill>
                <a:latin typeface="Trebuchet MS"/>
                <a:cs typeface="Trebuchet MS"/>
              </a:rPr>
              <a:t>nte</a:t>
            </a:r>
            <a:r>
              <a:rPr sz="1100" b="1" spc="1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10" dirty="0">
                <a:solidFill>
                  <a:srgbClr val="006FC0"/>
                </a:solidFill>
                <a:latin typeface="Trebuchet MS"/>
                <a:cs typeface="Trebuchet MS"/>
              </a:rPr>
              <a:t>nce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b="1" spc="12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100" b="1" spc="20" dirty="0">
                <a:solidFill>
                  <a:srgbClr val="006FC0"/>
                </a:solidFill>
                <a:latin typeface="Trebuchet MS"/>
                <a:cs typeface="Trebuchet MS"/>
              </a:rPr>
              <a:t>aling</a:t>
            </a:r>
            <a:r>
              <a:rPr sz="11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35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1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9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100" b="1" dirty="0">
                <a:solidFill>
                  <a:srgbClr val="006FC0"/>
                </a:solidFill>
                <a:latin typeface="Trebuchet MS"/>
                <a:cs typeface="Trebuchet MS"/>
              </a:rPr>
              <a:t>x</a:t>
            </a:r>
            <a:r>
              <a:rPr sz="1100" b="1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100" b="1" spc="3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100" b="1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100" b="1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100" b="1" spc="-4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100" b="1" spc="9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95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100" b="1" spc="-1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1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100" b="1" spc="-5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1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100" b="1" spc="6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100" b="1" spc="7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100" b="1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100" b="1" spc="2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100" b="1" spc="-10" dirty="0">
                <a:solidFill>
                  <a:srgbClr val="006FC0"/>
                </a:solidFill>
                <a:latin typeface="Trebuchet MS"/>
                <a:cs typeface="Trebuchet MS"/>
              </a:rPr>
              <a:t>te</a:t>
            </a:r>
            <a:endParaRPr sz="11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660"/>
              </a:spcBef>
            </a:pPr>
            <a:r>
              <a:rPr sz="1100" b="1" spc="15" dirty="0">
                <a:solidFill>
                  <a:srgbClr val="006FC0"/>
                </a:solidFill>
                <a:latin typeface="Trebuchet MS"/>
                <a:cs typeface="Trebuchet MS"/>
              </a:rPr>
              <a:t>power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975" y="3669919"/>
            <a:ext cx="189166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b="1" spc="105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1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1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100" b="1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100" b="1" spc="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100" b="1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2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1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1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1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100" b="1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100" b="1" spc="2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1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100" b="1" spc="6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100" b="1" spc="-1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b="1" spc="1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100" b="1" spc="4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1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100" b="1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1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100" b="1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1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7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1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-4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100" b="1" spc="5" dirty="0">
                <a:solidFill>
                  <a:srgbClr val="006FC0"/>
                </a:solidFill>
                <a:latin typeface="Trebuchet MS"/>
                <a:cs typeface="Trebuchet MS"/>
              </a:rPr>
              <a:t>ten</a:t>
            </a:r>
            <a:r>
              <a:rPr sz="1100" b="1" spc="1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10" dirty="0">
                <a:solidFill>
                  <a:srgbClr val="006FC0"/>
                </a:solidFill>
                <a:latin typeface="Trebuchet MS"/>
                <a:cs typeface="Trebuchet MS"/>
              </a:rPr>
              <a:t>nce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b="1" spc="35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44016" y="1238250"/>
            <a:ext cx="2656205" cy="1930400"/>
            <a:chOff x="1144016" y="1238250"/>
            <a:chExt cx="2656205" cy="19304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916" y="1327403"/>
              <a:ext cx="2478024" cy="1752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44016" y="1238249"/>
              <a:ext cx="2656205" cy="1930400"/>
            </a:xfrm>
            <a:custGeom>
              <a:avLst/>
              <a:gdLst/>
              <a:ahLst/>
              <a:cxnLst/>
              <a:rect l="l" t="t" r="r" b="b"/>
              <a:pathLst>
                <a:path w="2656204" h="1930400">
                  <a:moveTo>
                    <a:pt x="2584704" y="71120"/>
                  </a:moveTo>
                  <a:lnTo>
                    <a:pt x="71120" y="71120"/>
                  </a:lnTo>
                  <a:lnTo>
                    <a:pt x="71120" y="88900"/>
                  </a:lnTo>
                  <a:lnTo>
                    <a:pt x="71120" y="1841500"/>
                  </a:lnTo>
                  <a:lnTo>
                    <a:pt x="71120" y="1859280"/>
                  </a:lnTo>
                  <a:lnTo>
                    <a:pt x="2584704" y="1859280"/>
                  </a:lnTo>
                  <a:lnTo>
                    <a:pt x="2584704" y="1841754"/>
                  </a:lnTo>
                  <a:lnTo>
                    <a:pt x="2584704" y="1841500"/>
                  </a:lnTo>
                  <a:lnTo>
                    <a:pt x="2584704" y="89154"/>
                  </a:lnTo>
                  <a:lnTo>
                    <a:pt x="2566924" y="89154"/>
                  </a:lnTo>
                  <a:lnTo>
                    <a:pt x="2566924" y="1841500"/>
                  </a:lnTo>
                  <a:lnTo>
                    <a:pt x="88900" y="1841500"/>
                  </a:lnTo>
                  <a:lnTo>
                    <a:pt x="88900" y="88900"/>
                  </a:lnTo>
                  <a:lnTo>
                    <a:pt x="2584704" y="88900"/>
                  </a:lnTo>
                  <a:lnTo>
                    <a:pt x="2584704" y="71120"/>
                  </a:lnTo>
                  <a:close/>
                </a:path>
                <a:path w="2656204" h="1930400">
                  <a:moveTo>
                    <a:pt x="2655824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0" y="1877060"/>
                  </a:lnTo>
                  <a:lnTo>
                    <a:pt x="0" y="1930400"/>
                  </a:lnTo>
                  <a:lnTo>
                    <a:pt x="2655824" y="1930400"/>
                  </a:lnTo>
                  <a:lnTo>
                    <a:pt x="2655824" y="1877314"/>
                  </a:lnTo>
                  <a:lnTo>
                    <a:pt x="2655824" y="1877060"/>
                  </a:lnTo>
                  <a:lnTo>
                    <a:pt x="2655824" y="53594"/>
                  </a:lnTo>
                  <a:lnTo>
                    <a:pt x="2602484" y="53594"/>
                  </a:lnTo>
                  <a:lnTo>
                    <a:pt x="2602484" y="1877060"/>
                  </a:lnTo>
                  <a:lnTo>
                    <a:pt x="53340" y="1877060"/>
                  </a:lnTo>
                  <a:lnTo>
                    <a:pt x="53340" y="53340"/>
                  </a:lnTo>
                  <a:lnTo>
                    <a:pt x="2655824" y="53340"/>
                  </a:lnTo>
                  <a:lnTo>
                    <a:pt x="26558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6109" y="893694"/>
            <a:ext cx="3542111" cy="234632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101" y="67818"/>
            <a:ext cx="34747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1484" algn="l"/>
                <a:tab pos="346138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2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region</a:t>
            </a:r>
            <a:r>
              <a:rPr sz="2600" u="heavy" spc="1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pairs	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154939" y="1145946"/>
            <a:ext cx="4752340" cy="299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60960" indent="-381000">
              <a:lnSpc>
                <a:spcPct val="1502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always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paired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another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within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same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geography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centers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usually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300+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miles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apart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Automatic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replication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failover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some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services.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Additional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advantages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pairs:</a:t>
            </a:r>
            <a:endParaRPr sz="1000">
              <a:latin typeface="Trebuchet MS"/>
              <a:cs typeface="Trebuchet MS"/>
            </a:endParaRPr>
          </a:p>
          <a:p>
            <a:pPr marL="850900" marR="5080" lvl="1" indent="-381000">
              <a:lnSpc>
                <a:spcPct val="150000"/>
              </a:lnSpc>
              <a:spcBef>
                <a:spcPts val="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extensive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outage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occurs,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out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every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pair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prioritized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make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sure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least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restored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quickly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possible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hosted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pair.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Planned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updates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rolled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out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paired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endParaRPr sz="1000">
              <a:latin typeface="Trebuchet MS"/>
              <a:cs typeface="Trebuchet MS"/>
            </a:endParaRPr>
          </a:p>
          <a:p>
            <a:pPr marL="850900" marR="212725">
              <a:lnSpc>
                <a:spcPct val="150000"/>
              </a:lnSpc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time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minimize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downtime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risk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outage.</a:t>
            </a:r>
            <a:endParaRPr sz="10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continues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reside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geography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its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pair.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052" y="1144524"/>
            <a:ext cx="3628644" cy="250240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8461" y="1603953"/>
            <a:ext cx="5360670" cy="88201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35"/>
              </a:spcBef>
            </a:pPr>
            <a:r>
              <a:rPr spc="-155" dirty="0"/>
              <a:t>Azure</a:t>
            </a:r>
            <a:r>
              <a:rPr spc="-100" dirty="0"/>
              <a:t> </a:t>
            </a:r>
            <a:r>
              <a:rPr spc="-125" dirty="0"/>
              <a:t>Global</a:t>
            </a:r>
            <a:r>
              <a:rPr spc="-105" dirty="0"/>
              <a:t> </a:t>
            </a:r>
            <a:r>
              <a:rPr spc="-190" dirty="0"/>
              <a:t>Infrastructure</a:t>
            </a:r>
          </a:p>
          <a:p>
            <a:pPr marR="45085" algn="ctr">
              <a:lnSpc>
                <a:spcPct val="100000"/>
              </a:lnSpc>
              <a:spcBef>
                <a:spcPts val="245"/>
              </a:spcBef>
            </a:pPr>
            <a:r>
              <a:rPr sz="1200" b="0" spc="-90" dirty="0">
                <a:latin typeface="Verdana"/>
                <a:cs typeface="Verdana"/>
              </a:rPr>
              <a:t>Av</a:t>
            </a:r>
            <a:r>
              <a:rPr sz="1200" b="0" spc="-60" dirty="0">
                <a:latin typeface="Verdana"/>
                <a:cs typeface="Verdana"/>
              </a:rPr>
              <a:t>ai</a:t>
            </a:r>
            <a:r>
              <a:rPr sz="1200" b="0" spc="-65" dirty="0">
                <a:latin typeface="Verdana"/>
                <a:cs typeface="Verdana"/>
              </a:rPr>
              <a:t>la</a:t>
            </a:r>
            <a:r>
              <a:rPr sz="1200" b="0" spc="-45" dirty="0">
                <a:latin typeface="Verdana"/>
                <a:cs typeface="Verdana"/>
              </a:rPr>
              <a:t>bili</a:t>
            </a:r>
            <a:r>
              <a:rPr sz="1200" b="0" spc="-80" dirty="0">
                <a:latin typeface="Verdana"/>
                <a:cs typeface="Verdana"/>
              </a:rPr>
              <a:t>ty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20" dirty="0">
                <a:latin typeface="Verdana"/>
                <a:cs typeface="Verdana"/>
              </a:rPr>
              <a:t>Z</a:t>
            </a:r>
            <a:r>
              <a:rPr sz="1200" b="0" spc="-105" dirty="0">
                <a:latin typeface="Verdana"/>
                <a:cs typeface="Verdana"/>
              </a:rPr>
              <a:t>ones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101" y="67818"/>
            <a:ext cx="34747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67765" algn="l"/>
                <a:tab pos="346138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35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Regions	</a:t>
            </a:r>
            <a:endParaRPr sz="2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39" y="1106424"/>
            <a:ext cx="7513320" cy="356127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101" y="0"/>
            <a:ext cx="34747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36905" algn="l"/>
                <a:tab pos="346138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4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Availability</a:t>
            </a:r>
            <a:r>
              <a:rPr sz="2600" u="heavy" spc="-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Zones	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48548" y="775305"/>
            <a:ext cx="4969510" cy="4140200"/>
            <a:chOff x="348548" y="775305"/>
            <a:chExt cx="4969510" cy="4140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548" y="775305"/>
              <a:ext cx="4969134" cy="4140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707" y="1278636"/>
              <a:ext cx="1662683" cy="1363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0211" y="1278636"/>
              <a:ext cx="1662684" cy="13639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8131" y="3476244"/>
              <a:ext cx="1662683" cy="1363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007" y="1705355"/>
              <a:ext cx="341375" cy="7467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5459" y="1705355"/>
              <a:ext cx="341375" cy="7467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495" y="1705355"/>
              <a:ext cx="341376" cy="7467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872" y="3892295"/>
              <a:ext cx="341375" cy="7467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0732" y="1658111"/>
              <a:ext cx="341375" cy="7452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5480" y="3892295"/>
              <a:ext cx="341375" cy="7467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8835" y="3898392"/>
              <a:ext cx="341375" cy="746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1719" y="1923252"/>
              <a:ext cx="944892" cy="11903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75154" y="1962150"/>
              <a:ext cx="845185" cy="0"/>
            </a:xfrm>
            <a:custGeom>
              <a:avLst/>
              <a:gdLst/>
              <a:ahLst/>
              <a:cxnLst/>
              <a:rect l="l" t="t" r="r" b="b"/>
              <a:pathLst>
                <a:path w="845185">
                  <a:moveTo>
                    <a:pt x="0" y="0"/>
                  </a:moveTo>
                  <a:lnTo>
                    <a:pt x="844803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2" y="2609100"/>
              <a:ext cx="1217688" cy="9479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544573" y="2643377"/>
              <a:ext cx="1106170" cy="833755"/>
            </a:xfrm>
            <a:custGeom>
              <a:avLst/>
              <a:gdLst/>
              <a:ahLst/>
              <a:cxnLst/>
              <a:rect l="l" t="t" r="r" b="b"/>
              <a:pathLst>
                <a:path w="1106170" h="833754">
                  <a:moveTo>
                    <a:pt x="0" y="0"/>
                  </a:moveTo>
                  <a:lnTo>
                    <a:pt x="1106043" y="83337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8419" y="2604528"/>
              <a:ext cx="1510283" cy="9494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50997" y="2643377"/>
              <a:ext cx="1401445" cy="833755"/>
            </a:xfrm>
            <a:custGeom>
              <a:avLst/>
              <a:gdLst/>
              <a:ahLst/>
              <a:cxnLst/>
              <a:rect l="l" t="t" r="r" b="b"/>
              <a:pathLst>
                <a:path w="1401445" h="833754">
                  <a:moveTo>
                    <a:pt x="0" y="833374"/>
                  </a:moveTo>
                  <a:lnTo>
                    <a:pt x="1401317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42385" y="3169158"/>
              <a:ext cx="1816100" cy="622300"/>
            </a:xfrm>
            <a:custGeom>
              <a:avLst/>
              <a:gdLst/>
              <a:ahLst/>
              <a:cxnLst/>
              <a:rect l="l" t="t" r="r" b="b"/>
              <a:pathLst>
                <a:path w="1816100" h="622300">
                  <a:moveTo>
                    <a:pt x="0" y="0"/>
                  </a:moveTo>
                  <a:lnTo>
                    <a:pt x="369315" y="291973"/>
                  </a:lnTo>
                  <a:lnTo>
                    <a:pt x="369315" y="527558"/>
                  </a:lnTo>
                  <a:lnTo>
                    <a:pt x="376717" y="564249"/>
                  </a:lnTo>
                  <a:lnTo>
                    <a:pt x="396906" y="594201"/>
                  </a:lnTo>
                  <a:lnTo>
                    <a:pt x="426858" y="614390"/>
                  </a:lnTo>
                  <a:lnTo>
                    <a:pt x="463550" y="621792"/>
                  </a:lnTo>
                  <a:lnTo>
                    <a:pt x="1721358" y="621792"/>
                  </a:lnTo>
                  <a:lnTo>
                    <a:pt x="1758049" y="614390"/>
                  </a:lnTo>
                  <a:lnTo>
                    <a:pt x="1788001" y="594201"/>
                  </a:lnTo>
                  <a:lnTo>
                    <a:pt x="1808190" y="564249"/>
                  </a:lnTo>
                  <a:lnTo>
                    <a:pt x="1815591" y="527558"/>
                  </a:lnTo>
                  <a:lnTo>
                    <a:pt x="1815591" y="150622"/>
                  </a:lnTo>
                  <a:lnTo>
                    <a:pt x="369315" y="150622"/>
                  </a:lnTo>
                  <a:lnTo>
                    <a:pt x="0" y="0"/>
                  </a:lnTo>
                  <a:close/>
                </a:path>
                <a:path w="1816100" h="622300">
                  <a:moveTo>
                    <a:pt x="1721358" y="56387"/>
                  </a:moveTo>
                  <a:lnTo>
                    <a:pt x="463550" y="56387"/>
                  </a:lnTo>
                  <a:lnTo>
                    <a:pt x="426858" y="63789"/>
                  </a:lnTo>
                  <a:lnTo>
                    <a:pt x="396906" y="83978"/>
                  </a:lnTo>
                  <a:lnTo>
                    <a:pt x="376717" y="113930"/>
                  </a:lnTo>
                  <a:lnTo>
                    <a:pt x="369315" y="150622"/>
                  </a:lnTo>
                  <a:lnTo>
                    <a:pt x="1815591" y="150622"/>
                  </a:lnTo>
                  <a:lnTo>
                    <a:pt x="1808190" y="113930"/>
                  </a:lnTo>
                  <a:lnTo>
                    <a:pt x="1788001" y="83978"/>
                  </a:lnTo>
                  <a:lnTo>
                    <a:pt x="1758049" y="63789"/>
                  </a:lnTo>
                  <a:lnTo>
                    <a:pt x="1721358" y="56387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42385" y="3169158"/>
              <a:ext cx="1816100" cy="622300"/>
            </a:xfrm>
            <a:custGeom>
              <a:avLst/>
              <a:gdLst/>
              <a:ahLst/>
              <a:cxnLst/>
              <a:rect l="l" t="t" r="r" b="b"/>
              <a:pathLst>
                <a:path w="1816100" h="622300">
                  <a:moveTo>
                    <a:pt x="369315" y="150622"/>
                  </a:moveTo>
                  <a:lnTo>
                    <a:pt x="376717" y="113930"/>
                  </a:lnTo>
                  <a:lnTo>
                    <a:pt x="396906" y="83978"/>
                  </a:lnTo>
                  <a:lnTo>
                    <a:pt x="426858" y="63789"/>
                  </a:lnTo>
                  <a:lnTo>
                    <a:pt x="463550" y="56387"/>
                  </a:lnTo>
                  <a:lnTo>
                    <a:pt x="610362" y="56387"/>
                  </a:lnTo>
                  <a:lnTo>
                    <a:pt x="971930" y="56387"/>
                  </a:lnTo>
                  <a:lnTo>
                    <a:pt x="1721358" y="56387"/>
                  </a:lnTo>
                  <a:lnTo>
                    <a:pt x="1758049" y="63789"/>
                  </a:lnTo>
                  <a:lnTo>
                    <a:pt x="1788001" y="83978"/>
                  </a:lnTo>
                  <a:lnTo>
                    <a:pt x="1808190" y="113930"/>
                  </a:lnTo>
                  <a:lnTo>
                    <a:pt x="1815591" y="150622"/>
                  </a:lnTo>
                  <a:lnTo>
                    <a:pt x="1815591" y="291973"/>
                  </a:lnTo>
                  <a:lnTo>
                    <a:pt x="1815591" y="527558"/>
                  </a:lnTo>
                  <a:lnTo>
                    <a:pt x="1808190" y="564249"/>
                  </a:lnTo>
                  <a:lnTo>
                    <a:pt x="1788001" y="594201"/>
                  </a:lnTo>
                  <a:lnTo>
                    <a:pt x="1758049" y="614390"/>
                  </a:lnTo>
                  <a:lnTo>
                    <a:pt x="1721358" y="621792"/>
                  </a:lnTo>
                  <a:lnTo>
                    <a:pt x="971930" y="621792"/>
                  </a:lnTo>
                  <a:lnTo>
                    <a:pt x="610362" y="621792"/>
                  </a:lnTo>
                  <a:lnTo>
                    <a:pt x="463550" y="621792"/>
                  </a:lnTo>
                  <a:lnTo>
                    <a:pt x="426858" y="614390"/>
                  </a:lnTo>
                  <a:lnTo>
                    <a:pt x="396906" y="594201"/>
                  </a:lnTo>
                  <a:lnTo>
                    <a:pt x="376717" y="564249"/>
                  </a:lnTo>
                  <a:lnTo>
                    <a:pt x="369315" y="527558"/>
                  </a:lnTo>
                  <a:lnTo>
                    <a:pt x="369315" y="291973"/>
                  </a:lnTo>
                  <a:lnTo>
                    <a:pt x="0" y="0"/>
                  </a:lnTo>
                  <a:lnTo>
                    <a:pt x="369315" y="150622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873753" y="3340100"/>
            <a:ext cx="11220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ate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op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10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38342" y="859281"/>
            <a:ext cx="3324225" cy="231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represents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separate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geographic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area.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zone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discrete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centers.</a:t>
            </a:r>
            <a:endParaRPr sz="1000">
              <a:latin typeface="Trebuchet MS"/>
              <a:cs typeface="Trebuchet MS"/>
            </a:endParaRPr>
          </a:p>
          <a:p>
            <a:pPr marL="393700" marR="295275" indent="-381000">
              <a:lnSpc>
                <a:spcPct val="150100"/>
              </a:lnSpc>
              <a:spcBef>
                <a:spcPts val="5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zone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isolation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boundary.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zone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goes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down,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other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continues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working.</a:t>
            </a:r>
            <a:endParaRPr sz="1000">
              <a:latin typeface="Trebuchet MS"/>
              <a:cs typeface="Trebuchet MS"/>
            </a:endParaRPr>
          </a:p>
          <a:p>
            <a:pPr marL="393700" marR="147955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zone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independent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power,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cooling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networking.</a:t>
            </a:r>
            <a:endParaRPr sz="1000">
              <a:latin typeface="Trebuchet MS"/>
              <a:cs typeface="Trebuchet MS"/>
            </a:endParaRPr>
          </a:p>
          <a:p>
            <a:pPr marL="393700" marR="478155" indent="-381000">
              <a:lnSpc>
                <a:spcPct val="1502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zones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connected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via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high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bandwidth,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ultra-low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latency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networking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38342" y="3221507"/>
            <a:ext cx="3294379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AZs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physically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separated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by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several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kilometers,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while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being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100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km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(60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miles)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each.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38342" y="4060647"/>
            <a:ext cx="304419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AZ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encrypted.</a:t>
            </a:r>
            <a:endParaRPr sz="10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every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support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zones.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34255" y="1684020"/>
            <a:ext cx="341375" cy="74523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7025" y="1538277"/>
            <a:ext cx="3409315" cy="95123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spc="-360" dirty="0"/>
              <a:t>R</a:t>
            </a:r>
            <a:r>
              <a:rPr spc="-409" dirty="0"/>
              <a:t>e</a:t>
            </a:r>
            <a:r>
              <a:rPr spc="-190" dirty="0"/>
              <a:t>so</a:t>
            </a:r>
            <a:r>
              <a:rPr spc="-210" dirty="0"/>
              <a:t>u</a:t>
            </a:r>
            <a:r>
              <a:rPr spc="-250" dirty="0"/>
              <a:t>rc</a:t>
            </a:r>
            <a:r>
              <a:rPr spc="-300" dirty="0"/>
              <a:t>e</a:t>
            </a:r>
            <a:r>
              <a:rPr spc="30" dirty="0"/>
              <a:t> </a:t>
            </a:r>
            <a:r>
              <a:rPr sz="4000" spc="15" dirty="0"/>
              <a:t>G</a:t>
            </a:r>
            <a:r>
              <a:rPr sz="4000" spc="20" dirty="0"/>
              <a:t>r</a:t>
            </a:r>
            <a:r>
              <a:rPr sz="4000" spc="-280" dirty="0"/>
              <a:t>o</a:t>
            </a:r>
            <a:r>
              <a:rPr sz="4000" spc="-225" dirty="0"/>
              <a:t>u</a:t>
            </a:r>
            <a:r>
              <a:rPr sz="4000" spc="-210" dirty="0"/>
              <a:t>p</a:t>
            </a:r>
            <a:r>
              <a:rPr sz="4000" spc="-200" dirty="0"/>
              <a:t>s</a:t>
            </a:r>
            <a:endParaRPr sz="4000"/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b="0" spc="-55" dirty="0">
                <a:latin typeface="Verdana"/>
                <a:cs typeface="Verdana"/>
              </a:rPr>
              <a:t>Logical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cont</a:t>
            </a:r>
            <a:r>
              <a:rPr sz="1200" b="0" spc="-65" dirty="0">
                <a:latin typeface="Verdana"/>
                <a:cs typeface="Verdana"/>
              </a:rPr>
              <a:t>ai</a:t>
            </a:r>
            <a:r>
              <a:rPr sz="1200" b="0" spc="-90" dirty="0">
                <a:latin typeface="Verdana"/>
                <a:cs typeface="Verdana"/>
              </a:rPr>
              <a:t>n</a:t>
            </a:r>
            <a:r>
              <a:rPr sz="1200" b="0" spc="-85" dirty="0">
                <a:latin typeface="Verdana"/>
                <a:cs typeface="Verdana"/>
              </a:rPr>
              <a:t>er</a:t>
            </a:r>
            <a:r>
              <a:rPr sz="1200" b="0" spc="-14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for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resources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0304" y="67818"/>
            <a:ext cx="426529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05" dirty="0">
                <a:solidFill>
                  <a:srgbClr val="006FC0"/>
                </a:solidFill>
              </a:rPr>
              <a:t>Organizing</a:t>
            </a:r>
            <a:r>
              <a:rPr sz="2600" spc="300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structure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310" dirty="0">
                <a:solidFill>
                  <a:srgbClr val="006FC0"/>
                </a:solidFill>
              </a:rPr>
              <a:t>for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315" dirty="0">
                <a:solidFill>
                  <a:srgbClr val="006FC0"/>
                </a:solidFill>
              </a:rPr>
              <a:t>resources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435161" y="457009"/>
            <a:ext cx="4261485" cy="53975"/>
            <a:chOff x="2435161" y="457009"/>
            <a:chExt cx="4261485" cy="53975"/>
          </a:xfrm>
        </p:grpSpPr>
        <p:sp>
          <p:nvSpPr>
            <p:cNvPr id="4" name="object 4"/>
            <p:cNvSpPr/>
            <p:nvPr/>
          </p:nvSpPr>
          <p:spPr>
            <a:xfrm>
              <a:off x="3514343" y="47639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39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8563" y="46177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39923" y="47639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83" y="958596"/>
            <a:ext cx="4779264" cy="37901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65140" y="749554"/>
            <a:ext cx="3421379" cy="4164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219710" indent="-381635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Resources: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instances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create, like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virtual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machines, storage,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 </a:t>
            </a:r>
            <a:r>
              <a:rPr sz="900" spc="100" dirty="0">
                <a:solidFill>
                  <a:srgbClr val="006FC0"/>
                </a:solidFill>
                <a:latin typeface="Trebuchet MS"/>
                <a:cs typeface="Trebuchet MS"/>
              </a:rPr>
              <a:t>SQL </a:t>
            </a:r>
            <a:r>
              <a:rPr sz="900" spc="10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databases.</a:t>
            </a:r>
            <a:endParaRPr sz="900">
              <a:latin typeface="Trebuchet MS"/>
              <a:cs typeface="Trebuchet MS"/>
            </a:endParaRPr>
          </a:p>
          <a:p>
            <a:pPr marL="393700" marR="144145" indent="-381635">
              <a:lnSpc>
                <a:spcPct val="150100"/>
              </a:lnSpc>
              <a:spcBef>
                <a:spcPts val="59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Resource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groups: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Resources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combined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into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groups,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act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logical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into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apps,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databases,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accounts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deployed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managed.</a:t>
            </a:r>
            <a:endParaRPr sz="900">
              <a:latin typeface="Trebuchet MS"/>
              <a:cs typeface="Trebuchet MS"/>
            </a:endParaRPr>
          </a:p>
          <a:p>
            <a:pPr marL="393700" marR="72390" indent="-381635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Subscriptions: </a:t>
            </a:r>
            <a:r>
              <a:rPr sz="900" spc="140" dirty="0">
                <a:solidFill>
                  <a:srgbClr val="006FC0"/>
                </a:solidFill>
                <a:latin typeface="Trebuchet MS"/>
                <a:cs typeface="Trebuchet MS"/>
              </a:rPr>
              <a:t>A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groups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together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user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accounts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been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created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by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those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user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accounts.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For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each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subscription,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there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limits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quotas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amount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create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use.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Organizations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costs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created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users,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teams,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projects.</a:t>
            </a:r>
            <a:endParaRPr sz="900">
              <a:latin typeface="Trebuchet MS"/>
              <a:cs typeface="Trebuchet MS"/>
            </a:endParaRPr>
          </a:p>
          <a:p>
            <a:pPr marL="393700" marR="5080" indent="-381635">
              <a:lnSpc>
                <a:spcPct val="150000"/>
              </a:lnSpc>
              <a:spcBef>
                <a:spcPts val="60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Management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groups: These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groups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help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 manage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access,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policy,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compliance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multiple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subscriptions.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group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automatically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inherit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conditions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applied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group.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4729" y="67818"/>
            <a:ext cx="273494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477770" algn="l"/>
              </a:tabLst>
            </a:pPr>
            <a:r>
              <a:rPr sz="2600" spc="-459" dirty="0">
                <a:solidFill>
                  <a:srgbClr val="006FC0"/>
                </a:solidFill>
              </a:rPr>
              <a:t>Reso</a:t>
            </a:r>
            <a:r>
              <a:rPr sz="2600" u="sng" spc="-459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urce</a:t>
            </a:r>
            <a:r>
              <a:rPr sz="2600" u="sng" spc="4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spc="-345" dirty="0">
                <a:solidFill>
                  <a:srgbClr val="006FC0"/>
                </a:solidFill>
              </a:rPr>
              <a:t>Groups	</a:t>
            </a:r>
            <a:r>
              <a:rPr sz="2600" u="sng" spc="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sng" spc="-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2988564" y="461772"/>
            <a:ext cx="3153410" cy="25400"/>
          </a:xfrm>
          <a:custGeom>
            <a:avLst/>
            <a:gdLst/>
            <a:ahLst/>
            <a:cxnLst/>
            <a:rect l="l" t="t" r="r" b="b"/>
            <a:pathLst>
              <a:path w="3153410" h="25400">
                <a:moveTo>
                  <a:pt x="-4762" y="12651"/>
                </a:moveTo>
                <a:lnTo>
                  <a:pt x="3157918" y="12651"/>
                </a:lnTo>
              </a:path>
            </a:pathLst>
          </a:custGeom>
          <a:ln w="3482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609859"/>
            <a:ext cx="8383270" cy="444627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Resources: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anything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80" dirty="0">
                <a:solidFill>
                  <a:srgbClr val="006FC0"/>
                </a:solidFill>
                <a:latin typeface="Trebuchet MS"/>
                <a:cs typeface="Trebuchet MS"/>
              </a:rPr>
              <a:t>VMs,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Gateway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instances,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Cosmos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65" dirty="0">
                <a:solidFill>
                  <a:srgbClr val="006FC0"/>
                </a:solidFill>
                <a:latin typeface="Trebuchet MS"/>
                <a:cs typeface="Trebuchet MS"/>
              </a:rPr>
              <a:t>DB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600"/>
              </a:spcBef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instances.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logical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help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organize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1000">
              <a:latin typeface="Trebuchet MS"/>
              <a:cs typeface="Trebuchet MS"/>
            </a:endParaRPr>
          </a:p>
          <a:p>
            <a:pPr marL="380365" marR="4916170" lvl="1" indent="-380365" algn="r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80365" algn="l"/>
                <a:tab pos="3810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example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similar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usage,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type,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location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80365" marR="4883785" indent="-380365" algn="r">
              <a:lnSpc>
                <a:spcPct val="100000"/>
              </a:lnSpc>
              <a:buFont typeface="Segoe UI Symbol"/>
              <a:buChar char="⮚"/>
              <a:tabLst>
                <a:tab pos="3803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exist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group.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move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another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group.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can't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nested.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located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group.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created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location </a:t>
            </a:r>
            <a:r>
              <a:rPr sz="1000" spc="31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store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metadata.</a:t>
            </a:r>
            <a:endParaRPr sz="10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scope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administrative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actions.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group,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assign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Azure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Policies,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roles,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locks.</a:t>
            </a:r>
            <a:endParaRPr sz="1000">
              <a:latin typeface="Trebuchet MS"/>
              <a:cs typeface="Trebuchet MS"/>
            </a:endParaRPr>
          </a:p>
          <a:p>
            <a:pPr marL="850900" marR="46355" lvl="1" indent="-381000">
              <a:lnSpc>
                <a:spcPct val="15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apply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locks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prevent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deletion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make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contained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read-only.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apply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locks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directly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resource.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apply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tags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group.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don't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inherit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those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tags.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Life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cycle: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delete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group,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deleted.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group,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portal,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PowerShell,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CLI,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75" dirty="0">
                <a:solidFill>
                  <a:srgbClr val="006FC0"/>
                </a:solidFill>
                <a:latin typeface="Trebuchet MS"/>
                <a:cs typeface="Trebuchet MS"/>
              </a:rPr>
              <a:t>ARM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template.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6811" y="2023872"/>
            <a:ext cx="2438399" cy="109575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2080" y="1784095"/>
            <a:ext cx="4797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-360" dirty="0"/>
              <a:t>R</a:t>
            </a:r>
            <a:r>
              <a:rPr spc="-409" dirty="0"/>
              <a:t>e</a:t>
            </a:r>
            <a:r>
              <a:rPr spc="-229" dirty="0"/>
              <a:t>source</a:t>
            </a:r>
            <a:r>
              <a:rPr spc="-80" dirty="0"/>
              <a:t> </a:t>
            </a:r>
            <a:r>
              <a:rPr spc="445" dirty="0"/>
              <a:t>M</a:t>
            </a:r>
            <a:r>
              <a:rPr spc="-240" dirty="0"/>
              <a:t>a</a:t>
            </a:r>
            <a:r>
              <a:rPr spc="-250" dirty="0"/>
              <a:t>n</a:t>
            </a:r>
            <a:r>
              <a:rPr spc="-225" dirty="0"/>
              <a:t>a</a:t>
            </a:r>
            <a:r>
              <a:rPr spc="-200" dirty="0"/>
              <a:t>g</a:t>
            </a:r>
            <a:r>
              <a:rPr spc="-254" dirty="0"/>
              <a:t>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85897" y="2475738"/>
            <a:ext cx="3169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solidFill>
                  <a:srgbClr val="3E3E3E"/>
                </a:solidFill>
                <a:latin typeface="Verdana"/>
                <a:cs typeface="Verdana"/>
              </a:rPr>
              <a:t>Deployment</a:t>
            </a:r>
            <a:r>
              <a:rPr sz="1200" spc="-14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and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114" dirty="0">
                <a:solidFill>
                  <a:srgbClr val="3E3E3E"/>
                </a:solidFill>
                <a:latin typeface="Verdana"/>
                <a:cs typeface="Verdana"/>
              </a:rPr>
              <a:t>management</a:t>
            </a:r>
            <a:r>
              <a:rPr sz="1200" spc="-16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E3E3E"/>
                </a:solidFill>
                <a:latin typeface="Verdana"/>
                <a:cs typeface="Verdana"/>
              </a:rPr>
              <a:t>service</a:t>
            </a:r>
            <a:r>
              <a:rPr sz="1200" spc="-114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E3E3E"/>
                </a:solidFill>
                <a:latin typeface="Verdana"/>
                <a:cs typeface="Verdana"/>
              </a:rPr>
              <a:t>for</a:t>
            </a:r>
            <a:r>
              <a:rPr sz="1200" spc="-13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3E3E3E"/>
                </a:solidFill>
                <a:latin typeface="Verdana"/>
                <a:cs typeface="Verdana"/>
              </a:rPr>
              <a:t>Azure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8132" y="67818"/>
            <a:ext cx="39687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375" dirty="0">
                <a:solidFill>
                  <a:srgbClr val="006FC0"/>
                </a:solidFill>
              </a:rPr>
              <a:t>Resou</a:t>
            </a:r>
            <a:r>
              <a:rPr sz="2600" u="sng" spc="-3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rce</a:t>
            </a:r>
            <a:r>
              <a:rPr sz="2600" u="sng" spc="4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sng" spc="-2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M</a:t>
            </a:r>
            <a:r>
              <a:rPr sz="2600" spc="-280" dirty="0">
                <a:solidFill>
                  <a:srgbClr val="006FC0"/>
                </a:solidFill>
              </a:rPr>
              <a:t>an</a:t>
            </a:r>
            <a:r>
              <a:rPr sz="2600" u="sng" spc="-2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ager</a:t>
            </a:r>
            <a:r>
              <a:rPr sz="2600" u="sng" spc="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sng" spc="-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(ARM</a:t>
            </a:r>
            <a:r>
              <a:rPr sz="2600" spc="-335" dirty="0">
                <a:solidFill>
                  <a:srgbClr val="006FC0"/>
                </a:solidFill>
              </a:rPr>
              <a:t>)</a:t>
            </a:r>
            <a:endParaRPr sz="2600"/>
          </a:p>
        </p:txBody>
      </p:sp>
      <p:sp>
        <p:nvSpPr>
          <p:cNvPr id="3" name="object 3"/>
          <p:cNvSpPr/>
          <p:nvPr/>
        </p:nvSpPr>
        <p:spPr>
          <a:xfrm>
            <a:off x="2988564" y="461772"/>
            <a:ext cx="3153410" cy="25400"/>
          </a:xfrm>
          <a:custGeom>
            <a:avLst/>
            <a:gdLst/>
            <a:ahLst/>
            <a:cxnLst/>
            <a:rect l="l" t="t" r="r" b="b"/>
            <a:pathLst>
              <a:path w="3153410" h="25400">
                <a:moveTo>
                  <a:pt x="-4762" y="12651"/>
                </a:moveTo>
                <a:lnTo>
                  <a:pt x="3157918" y="12651"/>
                </a:lnTo>
              </a:path>
            </a:pathLst>
          </a:custGeom>
          <a:ln w="34827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5945" y="1027074"/>
            <a:ext cx="4963795" cy="292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607695" indent="-381000">
              <a:lnSpc>
                <a:spcPct val="1502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Atomate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(create,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update,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delete)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using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templates.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75" dirty="0">
                <a:solidFill>
                  <a:srgbClr val="006FC0"/>
                </a:solidFill>
                <a:latin typeface="Trebuchet MS"/>
                <a:cs typeface="Trebuchet MS"/>
              </a:rPr>
              <a:t>ARM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template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0" dirty="0">
                <a:solidFill>
                  <a:srgbClr val="006FC0"/>
                </a:solidFill>
                <a:latin typeface="Trebuchet MS"/>
                <a:cs typeface="Trebuchet MS"/>
              </a:rPr>
              <a:t>JSON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defines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want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deploy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1000">
              <a:latin typeface="Trebuchet MS"/>
              <a:cs typeface="Trebuchet MS"/>
            </a:endParaRPr>
          </a:p>
          <a:p>
            <a:pPr marL="393700" marR="280035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Integrates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portal,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PowerShell,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CLI,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REST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90" dirty="0">
                <a:solidFill>
                  <a:srgbClr val="006FC0"/>
                </a:solidFill>
                <a:latin typeface="Trebuchet MS"/>
                <a:cs typeface="Trebuchet MS"/>
              </a:rPr>
              <a:t>API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perform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tasks.</a:t>
            </a:r>
            <a:endParaRPr sz="1000">
              <a:latin typeface="Trebuchet MS"/>
              <a:cs typeface="Trebuchet MS"/>
            </a:endParaRPr>
          </a:p>
          <a:p>
            <a:pPr marL="393700" marR="539115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Easy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way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deploy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instances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reliably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redeploy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1000">
              <a:latin typeface="Trebuchet MS"/>
              <a:cs typeface="Trebuchet MS"/>
            </a:endParaRPr>
          </a:p>
          <a:p>
            <a:pPr marL="393700" marR="455295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175" dirty="0">
                <a:solidFill>
                  <a:srgbClr val="006FC0"/>
                </a:solidFill>
                <a:latin typeface="Trebuchet MS"/>
                <a:cs typeface="Trebuchet MS"/>
              </a:rPr>
              <a:t>ARM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template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deploy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consistently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repeatedly.</a:t>
            </a:r>
            <a:endParaRPr sz="1000">
              <a:latin typeface="Trebuchet MS"/>
              <a:cs typeface="Trebuchet MS"/>
            </a:endParaRPr>
          </a:p>
          <a:p>
            <a:pPr marL="393700" marR="303530" indent="-381000">
              <a:lnSpc>
                <a:spcPct val="150000"/>
              </a:lnSpc>
              <a:spcBef>
                <a:spcPts val="6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Define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dependencies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they're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correct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order.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6588" y="1472183"/>
            <a:ext cx="3557016" cy="194005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0890" y="1687829"/>
            <a:ext cx="2519680" cy="99631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510"/>
              </a:spcBef>
            </a:pPr>
            <a:r>
              <a:rPr spc="-180" dirty="0"/>
              <a:t>Subscription</a:t>
            </a: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200" b="0" spc="-120" dirty="0">
                <a:latin typeface="Verdana"/>
                <a:cs typeface="Verdana"/>
              </a:rPr>
              <a:t>How </a:t>
            </a:r>
            <a:r>
              <a:rPr sz="1200" b="0" spc="-70" dirty="0">
                <a:latin typeface="Verdana"/>
                <a:cs typeface="Verdana"/>
              </a:rPr>
              <a:t>y</a:t>
            </a:r>
            <a:r>
              <a:rPr sz="1200" b="0" spc="-105" dirty="0">
                <a:latin typeface="Verdana"/>
                <a:cs typeface="Verdana"/>
              </a:rPr>
              <a:t>ou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90" dirty="0">
                <a:latin typeface="Verdana"/>
                <a:cs typeface="Verdana"/>
              </a:rPr>
              <a:t>a</a:t>
            </a:r>
            <a:r>
              <a:rPr sz="1200" b="0" spc="-85" dirty="0">
                <a:latin typeface="Verdana"/>
                <a:cs typeface="Verdana"/>
              </a:rPr>
              <a:t>re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50" dirty="0">
                <a:latin typeface="Verdana"/>
                <a:cs typeface="Verdana"/>
              </a:rPr>
              <a:t>bil</a:t>
            </a:r>
            <a:r>
              <a:rPr sz="1200" b="0" spc="-85" dirty="0">
                <a:latin typeface="Verdana"/>
                <a:cs typeface="Verdana"/>
              </a:rPr>
              <a:t>le</a:t>
            </a:r>
            <a:r>
              <a:rPr sz="1200" b="0" spc="-65" dirty="0">
                <a:latin typeface="Verdana"/>
                <a:cs typeface="Verdana"/>
              </a:rPr>
              <a:t>d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55" dirty="0">
                <a:latin typeface="Verdana"/>
                <a:cs typeface="Verdana"/>
              </a:rPr>
              <a:t>f</a:t>
            </a:r>
            <a:r>
              <a:rPr sz="1200" b="0" spc="-80" dirty="0">
                <a:latin typeface="Verdana"/>
                <a:cs typeface="Verdana"/>
              </a:rPr>
              <a:t>or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resource</a:t>
            </a:r>
            <a:r>
              <a:rPr sz="1200" b="0" spc="-135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u</a:t>
            </a:r>
            <a:r>
              <a:rPr sz="1200" b="0" spc="-90" dirty="0">
                <a:latin typeface="Verdana"/>
                <a:cs typeface="Verdana"/>
              </a:rPr>
              <a:t>sage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F288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104" y="2075688"/>
            <a:ext cx="5116068" cy="11384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53410" y="2195575"/>
            <a:ext cx="3756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rgbClr val="F9FAFF"/>
                </a:solidFill>
              </a:rPr>
              <a:t>C</a:t>
            </a:r>
            <a:r>
              <a:rPr sz="4000" dirty="0">
                <a:solidFill>
                  <a:srgbClr val="F9FAFF"/>
                </a:solidFill>
              </a:rPr>
              <a:t>l</a:t>
            </a:r>
            <a:r>
              <a:rPr sz="4000" spc="-280" dirty="0">
                <a:solidFill>
                  <a:srgbClr val="F9FAFF"/>
                </a:solidFill>
              </a:rPr>
              <a:t>o</a:t>
            </a:r>
            <a:r>
              <a:rPr sz="4000" spc="-220" dirty="0">
                <a:solidFill>
                  <a:srgbClr val="F9FAFF"/>
                </a:solidFill>
              </a:rPr>
              <a:t>u</a:t>
            </a:r>
            <a:r>
              <a:rPr sz="4000" spc="-215" dirty="0">
                <a:solidFill>
                  <a:srgbClr val="F9FAFF"/>
                </a:solidFill>
              </a:rPr>
              <a:t>d</a:t>
            </a:r>
            <a:r>
              <a:rPr sz="4000" spc="-100" dirty="0">
                <a:solidFill>
                  <a:srgbClr val="F9FAFF"/>
                </a:solidFill>
              </a:rPr>
              <a:t> </a:t>
            </a:r>
            <a:r>
              <a:rPr sz="4000" spc="-150" dirty="0">
                <a:solidFill>
                  <a:srgbClr val="F9FAFF"/>
                </a:solidFill>
              </a:rPr>
              <a:t>C</a:t>
            </a:r>
            <a:r>
              <a:rPr sz="4000" spc="-120" dirty="0">
                <a:solidFill>
                  <a:srgbClr val="F9FAFF"/>
                </a:solidFill>
              </a:rPr>
              <a:t>o</a:t>
            </a:r>
            <a:r>
              <a:rPr sz="4000" spc="-270" dirty="0">
                <a:solidFill>
                  <a:srgbClr val="F9FAFF"/>
                </a:solidFill>
              </a:rPr>
              <a:t>mpu</a:t>
            </a:r>
            <a:r>
              <a:rPr sz="4000" spc="-140" dirty="0">
                <a:solidFill>
                  <a:srgbClr val="F9FAFF"/>
                </a:solidFill>
              </a:rPr>
              <a:t>ting</a:t>
            </a:r>
            <a:endParaRPr sz="4000"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100" y="2029967"/>
              <a:ext cx="2877312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276729" cy="33307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6000"/>
              <a:ext cx="2145791" cy="36290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4710" y="1117346"/>
              <a:ext cx="2439289" cy="40261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6100" y="3160776"/>
              <a:ext cx="2877312" cy="114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0094" y="67818"/>
            <a:ext cx="15462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55" dirty="0">
                <a:solidFill>
                  <a:srgbClr val="006FC0"/>
                </a:solidFill>
              </a:rPr>
              <a:t>S</a:t>
            </a:r>
            <a:r>
              <a:rPr sz="2600" spc="-530" dirty="0">
                <a:solidFill>
                  <a:srgbClr val="006FC0"/>
                </a:solidFill>
              </a:rPr>
              <a:t>u</a:t>
            </a:r>
            <a:r>
              <a:rPr sz="2600" u="sng" spc="-3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b</a:t>
            </a:r>
            <a:r>
              <a:rPr sz="2600" u="sng" spc="-1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</a:t>
            </a:r>
            <a:r>
              <a:rPr sz="2600" u="sng" spc="-3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</a:t>
            </a:r>
            <a:r>
              <a:rPr sz="2600" u="sng" spc="-1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</a:t>
            </a:r>
            <a:r>
              <a:rPr sz="2600" u="sng" spc="-2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i</a:t>
            </a:r>
            <a:r>
              <a:rPr sz="2600" u="sng" spc="-4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p</a:t>
            </a:r>
            <a:r>
              <a:rPr sz="2600" spc="-350" dirty="0">
                <a:solidFill>
                  <a:srgbClr val="006FC0"/>
                </a:solidFill>
              </a:rPr>
              <a:t>t</a:t>
            </a:r>
            <a:r>
              <a:rPr sz="2600" spc="-440" dirty="0">
                <a:solidFill>
                  <a:srgbClr val="006FC0"/>
                </a:solidFill>
              </a:rPr>
              <a:t>i</a:t>
            </a:r>
            <a:r>
              <a:rPr sz="2600" spc="-790" dirty="0">
                <a:solidFill>
                  <a:srgbClr val="006FC0"/>
                </a:solidFill>
              </a:rPr>
              <a:t>o</a:t>
            </a:r>
            <a:r>
              <a:rPr sz="2600" spc="-29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983801" y="457009"/>
            <a:ext cx="3306445" cy="64769"/>
            <a:chOff x="2983801" y="457009"/>
            <a:chExt cx="3306445" cy="64769"/>
          </a:xfrm>
        </p:grpSpPr>
        <p:sp>
          <p:nvSpPr>
            <p:cNvPr id="4" name="object 4"/>
            <p:cNvSpPr/>
            <p:nvPr/>
          </p:nvSpPr>
          <p:spPr>
            <a:xfrm>
              <a:off x="2988564" y="46177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07436" y="485575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6087" y="735584"/>
            <a:ext cx="7310755" cy="25863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requires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subscription.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logical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unit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links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account.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also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allows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provision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authenticated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authorized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products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services.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generates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separate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billing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reports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invoices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boundaries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Bi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114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bo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un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ary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boundary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separate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on: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Environment: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development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testing,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security,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isolate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compliance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reasons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Organizational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structures: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IT,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HR,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Admin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endParaRPr sz="9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Billing: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track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costs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needs,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example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85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Production,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Test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Dev</a:t>
            </a: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Subscription: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287" y="3648811"/>
            <a:ext cx="124460" cy="4495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287" y="4287418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287" y="3371215"/>
            <a:ext cx="7605395" cy="10788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93700" marR="5080" indent="-381000">
              <a:lnSpc>
                <a:spcPct val="101299"/>
              </a:lnSpc>
              <a:spcBef>
                <a:spcPts val="8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FREE: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email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credit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card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required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sign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trial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$200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credit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first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30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days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12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months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restricted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access.</a:t>
            </a:r>
            <a:endParaRPr sz="9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600"/>
              </a:spcBef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Pay-Per-Use: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Charges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monthly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use.</a:t>
            </a:r>
            <a:endParaRPr sz="900">
              <a:latin typeface="Trebuchet MS"/>
              <a:cs typeface="Trebuchet MS"/>
            </a:endParaRPr>
          </a:p>
          <a:p>
            <a:pPr marL="393700" marR="253365">
              <a:lnSpc>
                <a:spcPct val="101099"/>
              </a:lnSpc>
              <a:spcBef>
                <a:spcPts val="575"/>
              </a:spcBef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Enterprise: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Enterprise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agreement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established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purchases,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including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savings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licenses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Software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Assurance.</a:t>
            </a:r>
            <a:endParaRPr sz="9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600"/>
              </a:spcBef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Student: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membership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includes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$100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0" dirty="0">
                <a:solidFill>
                  <a:srgbClr val="006FC0"/>
                </a:solidFill>
                <a:latin typeface="Trebuchet MS"/>
                <a:cs typeface="Trebuchet MS"/>
              </a:rPr>
              <a:t>12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months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activated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without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credit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card.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4976" y="2165604"/>
            <a:ext cx="2720339" cy="111861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686050" y="4991811"/>
            <a:ext cx="41116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 MT"/>
                <a:cs typeface="Arial MT"/>
              </a:rPr>
              <a:t>Ref:</a:t>
            </a:r>
            <a:r>
              <a:rPr sz="600" spc="305" dirty="0">
                <a:latin typeface="Arial MT"/>
                <a:cs typeface="Arial MT"/>
              </a:rPr>
              <a:t> </a:t>
            </a:r>
            <a:r>
              <a:rPr sz="600" spc="-5" dirty="0">
                <a:latin typeface="Arial MT"/>
                <a:cs typeface="Arial MT"/>
              </a:rPr>
              <a:t>https://docs.microsoft.com/en-us/learn/modules/azure-architecture-fundamentals/management-groups-subscriptions</a:t>
            </a:r>
            <a:endParaRPr sz="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8320" y="1867280"/>
            <a:ext cx="4004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45" dirty="0"/>
              <a:t>M</a:t>
            </a:r>
            <a:r>
              <a:rPr spc="-240" dirty="0"/>
              <a:t>a</a:t>
            </a:r>
            <a:r>
              <a:rPr spc="-250" dirty="0"/>
              <a:t>n</a:t>
            </a:r>
            <a:r>
              <a:rPr spc="-225" dirty="0"/>
              <a:t>a</a:t>
            </a:r>
            <a:r>
              <a:rPr spc="-200" dirty="0"/>
              <a:t>g</a:t>
            </a:r>
            <a:r>
              <a:rPr spc="-320" dirty="0"/>
              <a:t>emen</a:t>
            </a:r>
            <a:r>
              <a:rPr spc="-195" dirty="0"/>
              <a:t>t</a:t>
            </a:r>
            <a:r>
              <a:rPr spc="-95" dirty="0"/>
              <a:t> </a:t>
            </a:r>
            <a:r>
              <a:rPr spc="15" dirty="0"/>
              <a:t>G</a:t>
            </a:r>
            <a:r>
              <a:rPr spc="30" dirty="0"/>
              <a:t>r</a:t>
            </a:r>
            <a:r>
              <a:rPr spc="-210" dirty="0"/>
              <a:t>o</a:t>
            </a:r>
            <a:r>
              <a:rPr spc="-200" dirty="0"/>
              <a:t>u</a:t>
            </a:r>
            <a:r>
              <a:rPr spc="-210" dirty="0"/>
              <a:t>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7548" y="2579623"/>
            <a:ext cx="4166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Organize</a:t>
            </a:r>
            <a:r>
              <a:rPr sz="1200" spc="-13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multiple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3E3E3E"/>
                </a:solidFill>
                <a:latin typeface="Verdana"/>
                <a:cs typeface="Verdana"/>
              </a:rPr>
              <a:t>subscriptions</a:t>
            </a:r>
            <a:r>
              <a:rPr sz="1200" spc="-13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as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E3E3E"/>
                </a:solidFill>
                <a:latin typeface="Verdana"/>
                <a:cs typeface="Verdana"/>
              </a:rPr>
              <a:t>a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3E3E3E"/>
                </a:solidFill>
                <a:latin typeface="Verdana"/>
                <a:cs typeface="Verdana"/>
              </a:rPr>
              <a:t>single</a:t>
            </a:r>
            <a:r>
              <a:rPr sz="1200" spc="-12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114" dirty="0">
                <a:solidFill>
                  <a:srgbClr val="3E3E3E"/>
                </a:solidFill>
                <a:latin typeface="Verdana"/>
                <a:cs typeface="Verdana"/>
              </a:rPr>
              <a:t>management</a:t>
            </a:r>
            <a:r>
              <a:rPr sz="1200" spc="-14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entity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1182" y="67818"/>
            <a:ext cx="24263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85" dirty="0">
                <a:solidFill>
                  <a:srgbClr val="006FC0"/>
                </a:solidFill>
              </a:rPr>
              <a:t>M</a:t>
            </a:r>
            <a:r>
              <a:rPr sz="2600" spc="-345" dirty="0">
                <a:solidFill>
                  <a:srgbClr val="006FC0"/>
                </a:solidFill>
              </a:rPr>
              <a:t>a</a:t>
            </a:r>
            <a:r>
              <a:rPr sz="2600" spc="-395" dirty="0">
                <a:solidFill>
                  <a:srgbClr val="006FC0"/>
                </a:solidFill>
              </a:rPr>
              <a:t>n</a:t>
            </a:r>
            <a:r>
              <a:rPr sz="2600" spc="-455" dirty="0">
                <a:solidFill>
                  <a:srgbClr val="006FC0"/>
                </a:solidFill>
              </a:rPr>
              <a:t>a</a:t>
            </a:r>
            <a:r>
              <a:rPr sz="2600" spc="-195" dirty="0">
                <a:solidFill>
                  <a:srgbClr val="006FC0"/>
                </a:solidFill>
              </a:rPr>
              <a:t>g</a:t>
            </a:r>
            <a:r>
              <a:rPr sz="2600" u="sng" spc="-3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</a:t>
            </a:r>
            <a:r>
              <a:rPr sz="2600" u="sng" spc="-7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m</a:t>
            </a:r>
            <a:r>
              <a:rPr sz="2600" u="sng" spc="-11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</a:t>
            </a:r>
            <a:r>
              <a:rPr sz="2600" u="sng" spc="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sng" spc="-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</a:t>
            </a:r>
            <a:r>
              <a:rPr sz="2600" spc="-335" dirty="0">
                <a:solidFill>
                  <a:srgbClr val="006FC0"/>
                </a:solidFill>
              </a:rPr>
              <a:t>t</a:t>
            </a:r>
            <a:r>
              <a:rPr sz="2600" spc="315" dirty="0">
                <a:solidFill>
                  <a:srgbClr val="006FC0"/>
                </a:solidFill>
              </a:rPr>
              <a:t> </a:t>
            </a:r>
            <a:r>
              <a:rPr sz="2600" spc="-185" dirty="0">
                <a:solidFill>
                  <a:srgbClr val="006FC0"/>
                </a:solidFill>
              </a:rPr>
              <a:t>g</a:t>
            </a:r>
            <a:r>
              <a:rPr sz="2600" spc="-95" dirty="0">
                <a:solidFill>
                  <a:srgbClr val="006FC0"/>
                </a:solidFill>
              </a:rPr>
              <a:t>r</a:t>
            </a:r>
            <a:r>
              <a:rPr sz="2600" spc="-640" dirty="0">
                <a:solidFill>
                  <a:srgbClr val="006FC0"/>
                </a:solidFill>
              </a:rPr>
              <a:t>o</a:t>
            </a:r>
            <a:r>
              <a:rPr sz="2600" spc="-685" dirty="0">
                <a:solidFill>
                  <a:srgbClr val="006FC0"/>
                </a:solidFill>
              </a:rPr>
              <a:t>u</a:t>
            </a:r>
            <a:r>
              <a:rPr sz="2600" spc="-280" dirty="0">
                <a:solidFill>
                  <a:srgbClr val="006FC0"/>
                </a:solidFill>
              </a:rPr>
              <a:t>p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983801" y="457009"/>
            <a:ext cx="3306445" cy="64769"/>
            <a:chOff x="2983801" y="457009"/>
            <a:chExt cx="3306445" cy="64769"/>
          </a:xfrm>
        </p:grpSpPr>
        <p:sp>
          <p:nvSpPr>
            <p:cNvPr id="4" name="object 4"/>
            <p:cNvSpPr/>
            <p:nvPr/>
          </p:nvSpPr>
          <p:spPr>
            <a:xfrm>
              <a:off x="2988564" y="46177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07436" y="485575"/>
              <a:ext cx="3177540" cy="31115"/>
            </a:xfrm>
            <a:custGeom>
              <a:avLst/>
              <a:gdLst/>
              <a:ahLst/>
              <a:cxnLst/>
              <a:rect l="l" t="t" r="r" b="b"/>
              <a:pathLst>
                <a:path w="3177540" h="31115">
                  <a:moveTo>
                    <a:pt x="0" y="31060"/>
                  </a:moveTo>
                  <a:lnTo>
                    <a:pt x="50302" y="28210"/>
                  </a:lnTo>
                  <a:lnTo>
                    <a:pt x="100613" y="25523"/>
                  </a:lnTo>
                  <a:lnTo>
                    <a:pt x="150932" y="22996"/>
                  </a:lnTo>
                  <a:lnTo>
                    <a:pt x="201260" y="20624"/>
                  </a:lnTo>
                  <a:lnTo>
                    <a:pt x="251596" y="18405"/>
                  </a:lnTo>
                  <a:lnTo>
                    <a:pt x="301939" y="16333"/>
                  </a:lnTo>
                  <a:lnTo>
                    <a:pt x="352290" y="14406"/>
                  </a:lnTo>
                  <a:lnTo>
                    <a:pt x="402649" y="12619"/>
                  </a:lnTo>
                  <a:lnTo>
                    <a:pt x="453014" y="10969"/>
                  </a:lnTo>
                  <a:lnTo>
                    <a:pt x="503387" y="9451"/>
                  </a:lnTo>
                  <a:lnTo>
                    <a:pt x="553766" y="8063"/>
                  </a:lnTo>
                  <a:lnTo>
                    <a:pt x="604151" y="6799"/>
                  </a:lnTo>
                  <a:lnTo>
                    <a:pt x="654543" y="5657"/>
                  </a:lnTo>
                  <a:lnTo>
                    <a:pt x="704941" y="4632"/>
                  </a:lnTo>
                  <a:lnTo>
                    <a:pt x="755345" y="3721"/>
                  </a:lnTo>
                  <a:lnTo>
                    <a:pt x="805755" y="2920"/>
                  </a:lnTo>
                  <a:lnTo>
                    <a:pt x="856170" y="2224"/>
                  </a:lnTo>
                  <a:lnTo>
                    <a:pt x="906591" y="1631"/>
                  </a:lnTo>
                  <a:lnTo>
                    <a:pt x="957016" y="1135"/>
                  </a:lnTo>
                  <a:lnTo>
                    <a:pt x="1007446" y="735"/>
                  </a:lnTo>
                  <a:lnTo>
                    <a:pt x="1057881" y="425"/>
                  </a:lnTo>
                  <a:lnTo>
                    <a:pt x="1108321" y="201"/>
                  </a:lnTo>
                  <a:lnTo>
                    <a:pt x="1158764" y="61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9"/>
                  </a:lnTo>
                  <a:lnTo>
                    <a:pt x="1360576" y="252"/>
                  </a:lnTo>
                  <a:lnTo>
                    <a:pt x="1411037" y="469"/>
                  </a:lnTo>
                  <a:lnTo>
                    <a:pt x="1461502" y="746"/>
                  </a:lnTo>
                  <a:lnTo>
                    <a:pt x="1511969" y="1079"/>
                  </a:lnTo>
                  <a:lnTo>
                    <a:pt x="1562438" y="1464"/>
                  </a:lnTo>
                  <a:lnTo>
                    <a:pt x="1612910" y="1898"/>
                  </a:lnTo>
                  <a:lnTo>
                    <a:pt x="1663384" y="2376"/>
                  </a:lnTo>
                  <a:lnTo>
                    <a:pt x="1713860" y="2895"/>
                  </a:lnTo>
                  <a:lnTo>
                    <a:pt x="1764338" y="3452"/>
                  </a:lnTo>
                  <a:lnTo>
                    <a:pt x="1814817" y="4041"/>
                  </a:lnTo>
                  <a:lnTo>
                    <a:pt x="1865297" y="4660"/>
                  </a:lnTo>
                  <a:lnTo>
                    <a:pt x="1915779" y="5304"/>
                  </a:lnTo>
                  <a:lnTo>
                    <a:pt x="1966261" y="5970"/>
                  </a:lnTo>
                  <a:lnTo>
                    <a:pt x="2016744" y="6653"/>
                  </a:lnTo>
                  <a:lnTo>
                    <a:pt x="2067227" y="7351"/>
                  </a:lnTo>
                  <a:lnTo>
                    <a:pt x="2117710" y="8059"/>
                  </a:lnTo>
                  <a:lnTo>
                    <a:pt x="2168194" y="8773"/>
                  </a:lnTo>
                  <a:lnTo>
                    <a:pt x="2218677" y="9489"/>
                  </a:lnTo>
                  <a:lnTo>
                    <a:pt x="2269160" y="10205"/>
                  </a:lnTo>
                  <a:lnTo>
                    <a:pt x="2319642" y="10915"/>
                  </a:lnTo>
                  <a:lnTo>
                    <a:pt x="2370124" y="11616"/>
                  </a:lnTo>
                  <a:lnTo>
                    <a:pt x="2420604" y="12304"/>
                  </a:lnTo>
                  <a:lnTo>
                    <a:pt x="2471083" y="12976"/>
                  </a:lnTo>
                  <a:lnTo>
                    <a:pt x="2521561" y="13627"/>
                  </a:lnTo>
                  <a:lnTo>
                    <a:pt x="2572036" y="14254"/>
                  </a:lnTo>
                  <a:lnTo>
                    <a:pt x="2622510" y="14853"/>
                  </a:lnTo>
                  <a:lnTo>
                    <a:pt x="2672982" y="15420"/>
                  </a:lnTo>
                  <a:lnTo>
                    <a:pt x="2723452" y="15951"/>
                  </a:lnTo>
                  <a:lnTo>
                    <a:pt x="2773919" y="16442"/>
                  </a:lnTo>
                  <a:lnTo>
                    <a:pt x="2824383" y="16890"/>
                  </a:lnTo>
                  <a:lnTo>
                    <a:pt x="2874845" y="17291"/>
                  </a:lnTo>
                  <a:lnTo>
                    <a:pt x="2925303" y="17640"/>
                  </a:lnTo>
                  <a:lnTo>
                    <a:pt x="2975758" y="17935"/>
                  </a:lnTo>
                  <a:lnTo>
                    <a:pt x="3026209" y="18170"/>
                  </a:lnTo>
                  <a:lnTo>
                    <a:pt x="3076657" y="18344"/>
                  </a:lnTo>
                  <a:lnTo>
                    <a:pt x="3127100" y="18450"/>
                  </a:lnTo>
                  <a:lnTo>
                    <a:pt x="3177540" y="18487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6087" y="955700"/>
            <a:ext cx="4295140" cy="315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5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let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organize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subscriptions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entity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facilitate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easier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management.</a:t>
            </a:r>
            <a:endParaRPr sz="1000">
              <a:latin typeface="Trebuchet MS"/>
              <a:cs typeface="Trebuchet MS"/>
            </a:endParaRPr>
          </a:p>
          <a:p>
            <a:pPr marL="393065" marR="78105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hierarchical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structure </a:t>
            </a:r>
            <a:r>
              <a:rPr sz="1000" spc="-29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top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level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 hierarchy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at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 tenant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level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containing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subscriptions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tenant.</a:t>
            </a:r>
            <a:endParaRPr sz="1000">
              <a:latin typeface="Trebuchet MS"/>
              <a:cs typeface="Trebuchet MS"/>
            </a:endParaRPr>
          </a:p>
          <a:p>
            <a:pPr marL="393065" marR="323215" indent="-381000">
              <a:lnSpc>
                <a:spcPct val="1502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8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conditions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applied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apply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subscriptions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contained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object.</a:t>
            </a:r>
            <a:endParaRPr sz="1000">
              <a:latin typeface="Trebuchet MS"/>
              <a:cs typeface="Trebuchet MS"/>
            </a:endParaRPr>
          </a:p>
          <a:p>
            <a:pPr marL="393065" marR="22860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support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one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parent.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children.</a:t>
            </a:r>
            <a:endParaRPr sz="1000">
              <a:latin typeface="Trebuchet MS"/>
              <a:cs typeface="Trebuchet MS"/>
            </a:endParaRPr>
          </a:p>
          <a:p>
            <a:pPr marL="393065" marR="118110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root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can't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moved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deleted,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unlike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groups.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1935" y="1248155"/>
            <a:ext cx="4280916" cy="264718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3007" y="2102942"/>
            <a:ext cx="4749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A</a:t>
            </a:r>
            <a:r>
              <a:rPr spc="-165" dirty="0"/>
              <a:t>z</a:t>
            </a:r>
            <a:r>
              <a:rPr spc="-175" dirty="0"/>
              <a:t>u</a:t>
            </a:r>
            <a:r>
              <a:rPr spc="-220" dirty="0"/>
              <a:t>r</a:t>
            </a:r>
            <a:r>
              <a:rPr spc="-285" dirty="0"/>
              <a:t>e</a:t>
            </a:r>
            <a:r>
              <a:rPr spc="-85" dirty="0"/>
              <a:t> </a:t>
            </a:r>
            <a:r>
              <a:rPr spc="-60" dirty="0"/>
              <a:t>S</a:t>
            </a:r>
            <a:r>
              <a:rPr spc="-225" dirty="0"/>
              <a:t>o</a:t>
            </a:r>
            <a:r>
              <a:rPr spc="-195" dirty="0"/>
              <a:t>v</a:t>
            </a:r>
            <a:r>
              <a:rPr spc="-290" dirty="0"/>
              <a:t>e</a:t>
            </a:r>
            <a:r>
              <a:rPr spc="-210" dirty="0"/>
              <a:t>r</a:t>
            </a:r>
            <a:r>
              <a:rPr spc="-185" dirty="0"/>
              <a:t>eig</a:t>
            </a:r>
            <a:r>
              <a:rPr spc="-229" dirty="0"/>
              <a:t>n</a:t>
            </a:r>
            <a:r>
              <a:rPr spc="-105" dirty="0"/>
              <a:t> </a:t>
            </a:r>
            <a:r>
              <a:rPr spc="-409" dirty="0"/>
              <a:t>R</a:t>
            </a:r>
            <a:r>
              <a:rPr spc="-360" dirty="0"/>
              <a:t>e</a:t>
            </a:r>
            <a:r>
              <a:rPr spc="-75" dirty="0"/>
              <a:t>g</a:t>
            </a:r>
            <a:r>
              <a:rPr spc="-180" dirty="0"/>
              <a:t>ions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1551" y="16001"/>
            <a:ext cx="30632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315" dirty="0">
                <a:solidFill>
                  <a:srgbClr val="006FC0"/>
                </a:solidFill>
              </a:rPr>
              <a:t>Sovereign</a:t>
            </a:r>
            <a:r>
              <a:rPr sz="2600" spc="290" dirty="0">
                <a:solidFill>
                  <a:srgbClr val="006FC0"/>
                </a:solidFill>
              </a:rPr>
              <a:t> </a:t>
            </a:r>
            <a:r>
              <a:rPr sz="2600" spc="-355" dirty="0">
                <a:solidFill>
                  <a:srgbClr val="006FC0"/>
                </a:solidFill>
              </a:rPr>
              <a:t>Regions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6795" y="2122932"/>
            <a:ext cx="5938901" cy="25557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01167" y="787146"/>
            <a:ext cx="7614920" cy="108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185420" algn="l"/>
              </a:tabLst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6FC0"/>
              </a:buClr>
              <a:buFont typeface="Wingdings"/>
              <a:buChar char=""/>
            </a:pPr>
            <a:endParaRPr sz="1150">
              <a:latin typeface="Trebuchet MS"/>
              <a:cs typeface="Trebuchet MS"/>
            </a:endParaRPr>
          </a:p>
          <a:p>
            <a:pPr marL="184785" indent="-172720">
              <a:lnSpc>
                <a:spcPct val="100000"/>
              </a:lnSpc>
              <a:buFont typeface="Wingdings"/>
              <a:buChar char=""/>
              <a:tabLst>
                <a:tab pos="18542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Specific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were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created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meet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other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regulatory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compliance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requirements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specific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markets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110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buFont typeface="Wingdings"/>
              <a:buChar char=""/>
              <a:tabLst>
                <a:tab pos="64262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Government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(Only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10" dirty="0">
                <a:solidFill>
                  <a:srgbClr val="006FC0"/>
                </a:solidFill>
                <a:latin typeface="Trebuchet MS"/>
                <a:cs typeface="Trebuchet MS"/>
              </a:rPr>
              <a:t>US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government)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Wingdings"/>
              <a:buChar char=""/>
            </a:pPr>
            <a:endParaRPr sz="1150">
              <a:latin typeface="Trebuchet MS"/>
              <a:cs typeface="Trebuchet MS"/>
            </a:endParaRPr>
          </a:p>
          <a:p>
            <a:pPr marL="641985" lvl="1" indent="-1727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642620" algn="l"/>
              </a:tabLst>
            </a:pP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Ch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1551" y="16001"/>
            <a:ext cx="30632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315" dirty="0">
                <a:solidFill>
                  <a:srgbClr val="006FC0"/>
                </a:solidFill>
              </a:rPr>
              <a:t>Sovereign</a:t>
            </a:r>
            <a:r>
              <a:rPr sz="2600" spc="290" dirty="0">
                <a:solidFill>
                  <a:srgbClr val="006FC0"/>
                </a:solidFill>
              </a:rPr>
              <a:t> </a:t>
            </a:r>
            <a:r>
              <a:rPr sz="2600" spc="-355" dirty="0">
                <a:solidFill>
                  <a:srgbClr val="006FC0"/>
                </a:solidFill>
              </a:rPr>
              <a:t>Regions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74980" y="831849"/>
            <a:ext cx="3261995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983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60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006FC0"/>
                </a:solidFill>
                <a:latin typeface="Trebuchet MS"/>
                <a:cs typeface="Trebuchet MS"/>
              </a:rPr>
              <a:t>Government</a:t>
            </a:r>
            <a:endParaRPr sz="16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52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Specially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Designed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10" dirty="0">
                <a:solidFill>
                  <a:srgbClr val="006FC0"/>
                </a:solidFill>
                <a:latin typeface="Trebuchet MS"/>
                <a:cs typeface="Trebuchet MS"/>
              </a:rPr>
              <a:t>US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government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Government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operated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directly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Microsoft.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4980" y="2496692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4980" y="1882267"/>
            <a:ext cx="2703830" cy="77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Separate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Instance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(https://portal.azure.us)</a:t>
            </a:r>
            <a:endParaRPr sz="900">
              <a:latin typeface="Trebuchet MS"/>
              <a:cs typeface="Trebuchet MS"/>
            </a:endParaRPr>
          </a:p>
          <a:p>
            <a:pPr marL="393700" marR="458470" lvl="1" indent="76200">
              <a:lnSpc>
                <a:spcPct val="223500"/>
              </a:lnSpc>
              <a:spcBef>
                <a:spcPts val="1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Portal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experience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same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Physically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Isolated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Datacenters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980" y="2804541"/>
            <a:ext cx="38620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Authorized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personal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4980" y="4240479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4980" y="3044295"/>
            <a:ext cx="3692525" cy="135890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3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Government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customers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eligible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endParaRPr sz="9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  <a:spcBef>
                <a:spcPts val="540"/>
              </a:spcBef>
            </a:pP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Go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rn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clo</a:t>
            </a:r>
            <a:r>
              <a:rPr sz="900" spc="60" dirty="0">
                <a:solidFill>
                  <a:srgbClr val="006FC0"/>
                </a:solidFill>
                <a:latin typeface="Trebuchet MS"/>
                <a:cs typeface="Trebuchet MS"/>
              </a:rPr>
              <a:t>ud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-10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110" dirty="0">
                <a:solidFill>
                  <a:srgbClr val="006FC0"/>
                </a:solidFill>
                <a:latin typeface="Trebuchet MS"/>
                <a:cs typeface="Trebuchet MS"/>
              </a:rPr>
              <a:t>US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federal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state</a:t>
            </a:r>
            <a:endParaRPr sz="900">
              <a:latin typeface="Trebuchet MS"/>
              <a:cs typeface="Trebuchet MS"/>
            </a:endParaRPr>
          </a:p>
          <a:p>
            <a:pPr marL="393700" marR="5080" lvl="1" indent="76200">
              <a:lnSpc>
                <a:spcPct val="2244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State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local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government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agencies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partners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Government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9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use.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1767" y="1511808"/>
            <a:ext cx="3800855" cy="213189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1551" y="16001"/>
            <a:ext cx="30632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275" dirty="0">
                <a:solidFill>
                  <a:srgbClr val="006FC0"/>
                </a:solidFill>
              </a:rPr>
              <a:t>Azure</a:t>
            </a:r>
            <a:r>
              <a:rPr sz="2600" spc="280" dirty="0">
                <a:solidFill>
                  <a:srgbClr val="006FC0"/>
                </a:solidFill>
              </a:rPr>
              <a:t> </a:t>
            </a:r>
            <a:r>
              <a:rPr sz="2600" spc="-315" dirty="0">
                <a:solidFill>
                  <a:srgbClr val="006FC0"/>
                </a:solidFill>
              </a:rPr>
              <a:t>Sovereign</a:t>
            </a:r>
            <a:r>
              <a:rPr sz="2600" spc="290" dirty="0">
                <a:solidFill>
                  <a:srgbClr val="006FC0"/>
                </a:solidFill>
              </a:rPr>
              <a:t> </a:t>
            </a:r>
            <a:r>
              <a:rPr sz="2600" spc="-355" dirty="0">
                <a:solidFill>
                  <a:srgbClr val="006FC0"/>
                </a:solidFill>
              </a:rPr>
              <a:t>Regions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785681" y="422862"/>
            <a:ext cx="3665854" cy="54610"/>
            <a:chOff x="2785681" y="422862"/>
            <a:chExt cx="3665854" cy="54610"/>
          </a:xfrm>
        </p:grpSpPr>
        <p:sp>
          <p:nvSpPr>
            <p:cNvPr id="4" name="object 4"/>
            <p:cNvSpPr/>
            <p:nvPr/>
          </p:nvSpPr>
          <p:spPr>
            <a:xfrm>
              <a:off x="3215640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0444" y="442865"/>
              <a:ext cx="3179445" cy="29845"/>
            </a:xfrm>
            <a:custGeom>
              <a:avLst/>
              <a:gdLst/>
              <a:ahLst/>
              <a:cxnLst/>
              <a:rect l="l" t="t" r="r" b="b"/>
              <a:pathLst>
                <a:path w="3179445" h="29845">
                  <a:moveTo>
                    <a:pt x="0" y="29574"/>
                  </a:moveTo>
                  <a:lnTo>
                    <a:pt x="50320" y="26859"/>
                  </a:lnTo>
                  <a:lnTo>
                    <a:pt x="100650" y="24300"/>
                  </a:lnTo>
                  <a:lnTo>
                    <a:pt x="150989" y="21893"/>
                  </a:lnTo>
                  <a:lnTo>
                    <a:pt x="201336" y="19634"/>
                  </a:lnTo>
                  <a:lnTo>
                    <a:pt x="251691" y="17520"/>
                  </a:lnTo>
                  <a:lnTo>
                    <a:pt x="302055" y="15547"/>
                  </a:lnTo>
                  <a:lnTo>
                    <a:pt x="352426" y="13712"/>
                  </a:lnTo>
                  <a:lnTo>
                    <a:pt x="402805" y="12010"/>
                  </a:lnTo>
                  <a:lnTo>
                    <a:pt x="453192" y="10438"/>
                  </a:lnTo>
                  <a:lnTo>
                    <a:pt x="503586" y="8993"/>
                  </a:lnTo>
                  <a:lnTo>
                    <a:pt x="553986" y="7671"/>
                  </a:lnTo>
                  <a:lnTo>
                    <a:pt x="604394" y="6468"/>
                  </a:lnTo>
                  <a:lnTo>
                    <a:pt x="654808" y="5380"/>
                  </a:lnTo>
                  <a:lnTo>
                    <a:pt x="705229" y="4405"/>
                  </a:lnTo>
                  <a:lnTo>
                    <a:pt x="755656" y="3537"/>
                  </a:lnTo>
                  <a:lnTo>
                    <a:pt x="806088" y="2775"/>
                  </a:lnTo>
                  <a:lnTo>
                    <a:pt x="856527" y="2113"/>
                  </a:lnTo>
                  <a:lnTo>
                    <a:pt x="906971" y="1548"/>
                  </a:lnTo>
                  <a:lnTo>
                    <a:pt x="957420" y="1077"/>
                  </a:lnTo>
                  <a:lnTo>
                    <a:pt x="1007874" y="696"/>
                  </a:lnTo>
                  <a:lnTo>
                    <a:pt x="1058333" y="402"/>
                  </a:lnTo>
                  <a:lnTo>
                    <a:pt x="1108796" y="190"/>
                  </a:lnTo>
                  <a:lnTo>
                    <a:pt x="1159264" y="57"/>
                  </a:lnTo>
                  <a:lnTo>
                    <a:pt x="1209737" y="0"/>
                  </a:lnTo>
                  <a:lnTo>
                    <a:pt x="1260213" y="14"/>
                  </a:lnTo>
                  <a:lnTo>
                    <a:pt x="1310693" y="96"/>
                  </a:lnTo>
                  <a:lnTo>
                    <a:pt x="1361176" y="243"/>
                  </a:lnTo>
                  <a:lnTo>
                    <a:pt x="1411663" y="450"/>
                  </a:lnTo>
                  <a:lnTo>
                    <a:pt x="1462152" y="715"/>
                  </a:lnTo>
                  <a:lnTo>
                    <a:pt x="1512645" y="1033"/>
                  </a:lnTo>
                  <a:lnTo>
                    <a:pt x="1563140" y="1401"/>
                  </a:lnTo>
                  <a:lnTo>
                    <a:pt x="1613638" y="1815"/>
                  </a:lnTo>
                  <a:lnTo>
                    <a:pt x="1664137" y="2272"/>
                  </a:lnTo>
                  <a:lnTo>
                    <a:pt x="1714639" y="2767"/>
                  </a:lnTo>
                  <a:lnTo>
                    <a:pt x="1765143" y="3298"/>
                  </a:lnTo>
                  <a:lnTo>
                    <a:pt x="1815648" y="3860"/>
                  </a:lnTo>
                  <a:lnTo>
                    <a:pt x="1866154" y="4450"/>
                  </a:lnTo>
                  <a:lnTo>
                    <a:pt x="1916662" y="5065"/>
                  </a:lnTo>
                  <a:lnTo>
                    <a:pt x="1967170" y="5700"/>
                  </a:lnTo>
                  <a:lnTo>
                    <a:pt x="2017679" y="6352"/>
                  </a:lnTo>
                  <a:lnTo>
                    <a:pt x="2068188" y="7018"/>
                  </a:lnTo>
                  <a:lnTo>
                    <a:pt x="2118698" y="7693"/>
                  </a:lnTo>
                  <a:lnTo>
                    <a:pt x="2169208" y="8374"/>
                  </a:lnTo>
                  <a:lnTo>
                    <a:pt x="2219717" y="9057"/>
                  </a:lnTo>
                  <a:lnTo>
                    <a:pt x="2270226" y="9739"/>
                  </a:lnTo>
                  <a:lnTo>
                    <a:pt x="2320735" y="10416"/>
                  </a:lnTo>
                  <a:lnTo>
                    <a:pt x="2371242" y="11085"/>
                  </a:lnTo>
                  <a:lnTo>
                    <a:pt x="2421749" y="11741"/>
                  </a:lnTo>
                  <a:lnTo>
                    <a:pt x="2472254" y="12382"/>
                  </a:lnTo>
                  <a:lnTo>
                    <a:pt x="2522757" y="13003"/>
                  </a:lnTo>
                  <a:lnTo>
                    <a:pt x="2573259" y="13601"/>
                  </a:lnTo>
                  <a:lnTo>
                    <a:pt x="2623759" y="14172"/>
                  </a:lnTo>
                  <a:lnTo>
                    <a:pt x="2674256" y="14712"/>
                  </a:lnTo>
                  <a:lnTo>
                    <a:pt x="2724752" y="15218"/>
                  </a:lnTo>
                  <a:lnTo>
                    <a:pt x="2775244" y="15687"/>
                  </a:lnTo>
                  <a:lnTo>
                    <a:pt x="2825734" y="16114"/>
                  </a:lnTo>
                  <a:lnTo>
                    <a:pt x="2876220" y="16496"/>
                  </a:lnTo>
                  <a:lnTo>
                    <a:pt x="2926704" y="16829"/>
                  </a:lnTo>
                  <a:lnTo>
                    <a:pt x="2977184" y="17110"/>
                  </a:lnTo>
                  <a:lnTo>
                    <a:pt x="3027660" y="17335"/>
                  </a:lnTo>
                  <a:lnTo>
                    <a:pt x="3078132" y="17500"/>
                  </a:lnTo>
                  <a:lnTo>
                    <a:pt x="3128600" y="17601"/>
                  </a:lnTo>
                  <a:lnTo>
                    <a:pt x="3179064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2" y="431291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68980" y="427625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4947" y="990980"/>
            <a:ext cx="4982845" cy="804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735" algn="ctr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600" spc="-1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600" spc="65" dirty="0">
                <a:solidFill>
                  <a:srgbClr val="006FC0"/>
                </a:solidFill>
                <a:latin typeface="Trebuchet MS"/>
                <a:cs typeface="Trebuchet MS"/>
              </a:rPr>
              <a:t>China</a:t>
            </a:r>
            <a:endParaRPr sz="1600">
              <a:latin typeface="Trebuchet MS"/>
              <a:cs typeface="Trebuchet MS"/>
            </a:endParaRPr>
          </a:p>
          <a:p>
            <a:pPr marL="393065" marR="5080" indent="-381000">
              <a:lnSpc>
                <a:spcPct val="150300"/>
              </a:lnSpc>
              <a:spcBef>
                <a:spcPts val="969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China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designed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organizations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doing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business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China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meet </a:t>
            </a:r>
            <a:r>
              <a:rPr sz="900" spc="-254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Chinese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regulations.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947" y="2554985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4947" y="1939289"/>
            <a:ext cx="4261485" cy="77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Microsoft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physically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running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China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China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controlled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Chinese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trustee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(</a:t>
            </a:r>
            <a:r>
              <a:rPr sz="900" spc="10" dirty="0">
                <a:solidFill>
                  <a:srgbClr val="614303"/>
                </a:solidFill>
                <a:latin typeface="Trebuchet MS"/>
                <a:cs typeface="Trebuchet MS"/>
              </a:rPr>
              <a:t>21Vianet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).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rebuchet MS"/>
              <a:cs typeface="Trebuchet MS"/>
            </a:endParaRPr>
          </a:p>
          <a:p>
            <a:pPr marL="393065">
              <a:lnSpc>
                <a:spcPct val="100000"/>
              </a:lnSpc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China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physically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isolated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4947" y="2861564"/>
            <a:ext cx="3363595" cy="470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Separate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instance</a:t>
            </a:r>
            <a:r>
              <a:rPr sz="9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(https://portal.azure.cn)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1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related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systems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physically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reside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China.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2576" y="1287780"/>
            <a:ext cx="2099036" cy="22661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861" y="2195525"/>
            <a:ext cx="213614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560" dirty="0">
                <a:solidFill>
                  <a:srgbClr val="006FC0"/>
                </a:solidFill>
                <a:latin typeface="Trebuchet MS"/>
                <a:cs typeface="Trebuchet MS"/>
              </a:rPr>
              <a:t>Outcome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12662" y="1178026"/>
            <a:ext cx="102235" cy="2708275"/>
            <a:chOff x="2812662" y="1178026"/>
            <a:chExt cx="102235" cy="2708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2662" y="1178026"/>
              <a:ext cx="102029" cy="2708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65881" y="1187957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72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94685" y="766953"/>
            <a:ext cx="4846955" cy="124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Centers,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Regions,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pairs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736600" lvl="1" indent="-381635">
              <a:lnSpc>
                <a:spcPct val="100000"/>
              </a:lnSpc>
              <a:buFont typeface="Wingdings"/>
              <a:buChar char=""/>
              <a:tabLst>
                <a:tab pos="736600" algn="l"/>
                <a:tab pos="737235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physical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location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around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world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where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we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cluster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centers.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"/>
            </a:pPr>
            <a:endParaRPr sz="8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85" dirty="0">
                <a:solidFill>
                  <a:srgbClr val="006FC0"/>
                </a:solidFill>
                <a:latin typeface="Trebuchet MS"/>
                <a:cs typeface="Trebuchet MS"/>
              </a:rPr>
              <a:t>Av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ai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900" spc="7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"/>
            </a:pPr>
            <a:endParaRPr sz="900">
              <a:latin typeface="Trebuchet MS"/>
              <a:cs typeface="Trebuchet MS"/>
            </a:endParaRPr>
          </a:p>
          <a:p>
            <a:pPr marL="736600" lvl="1" indent="-381635">
              <a:lnSpc>
                <a:spcPct val="100000"/>
              </a:lnSpc>
              <a:buFont typeface="Wingdings"/>
              <a:buChar char=""/>
              <a:tabLst>
                <a:tab pos="736600" algn="l"/>
                <a:tab pos="737235" algn="l"/>
              </a:tabLst>
            </a:pP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zone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discrete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centers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Wingdings"/>
              <a:buChar char=""/>
            </a:pPr>
            <a:endParaRPr sz="900">
              <a:latin typeface="Trebuchet MS"/>
              <a:cs typeface="Trebuchet MS"/>
            </a:endParaRPr>
          </a:p>
          <a:p>
            <a:pPr marL="736600" lvl="1" indent="-381635">
              <a:lnSpc>
                <a:spcPct val="100000"/>
              </a:lnSpc>
              <a:buFont typeface="Wingdings"/>
              <a:buChar char=""/>
              <a:tabLst>
                <a:tab pos="736600" algn="l"/>
                <a:tab pos="737235" algn="l"/>
              </a:tabLst>
            </a:pP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zone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independent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power,</a:t>
            </a:r>
            <a:r>
              <a:rPr sz="9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cooling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networking.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4685" y="2113026"/>
            <a:ext cx="1344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Groups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7584" y="2382773"/>
            <a:ext cx="54400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93700" algn="l"/>
                <a:tab pos="3943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logical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help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organize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resources.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94685" y="2652522"/>
            <a:ext cx="5218430" cy="1715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65" dirty="0">
                <a:solidFill>
                  <a:srgbClr val="006FC0"/>
                </a:solidFill>
                <a:latin typeface="Trebuchet MS"/>
                <a:cs typeface="Trebuchet MS"/>
              </a:rPr>
              <a:t>Manager</a:t>
            </a:r>
            <a:r>
              <a:rPr sz="900" spc="2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70" dirty="0">
                <a:solidFill>
                  <a:srgbClr val="006FC0"/>
                </a:solidFill>
                <a:latin typeface="Trebuchet MS"/>
                <a:cs typeface="Trebuchet MS"/>
              </a:rPr>
              <a:t>(ARM)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736600" lvl="1" indent="-381635">
              <a:lnSpc>
                <a:spcPct val="100000"/>
              </a:lnSpc>
              <a:buFont typeface="Wingdings"/>
              <a:buChar char=""/>
              <a:tabLst>
                <a:tab pos="736600" algn="l"/>
                <a:tab pos="737235" algn="l"/>
              </a:tabLst>
            </a:pPr>
            <a:r>
              <a:rPr sz="900" spc="160" dirty="0">
                <a:solidFill>
                  <a:srgbClr val="006FC0"/>
                </a:solidFill>
                <a:latin typeface="Trebuchet MS"/>
                <a:cs typeface="Trebuchet MS"/>
              </a:rPr>
              <a:t>ARM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template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95" dirty="0">
                <a:solidFill>
                  <a:srgbClr val="006FC0"/>
                </a:solidFill>
                <a:latin typeface="Trebuchet MS"/>
                <a:cs typeface="Trebuchet MS"/>
              </a:rPr>
              <a:t>JSON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defines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want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deploy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Azure.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006FC0"/>
              </a:buClr>
              <a:buFont typeface="Wingdings"/>
              <a:buChar char=""/>
            </a:pPr>
            <a:endParaRPr sz="9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endParaRPr sz="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736600" lvl="1" indent="-381635">
              <a:lnSpc>
                <a:spcPct val="100000"/>
              </a:lnSpc>
              <a:buFont typeface="Wingdings"/>
              <a:buChar char=""/>
              <a:tabLst>
                <a:tab pos="736600" algn="l"/>
                <a:tab pos="737235" algn="l"/>
              </a:tabLst>
            </a:pP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logical</a:t>
            </a:r>
            <a:r>
              <a:rPr sz="9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unit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0" dirty="0">
                <a:solidFill>
                  <a:srgbClr val="006FC0"/>
                </a:solidFill>
                <a:latin typeface="Trebuchet MS"/>
                <a:cs typeface="Trebuchet MS"/>
              </a:rPr>
              <a:t>services</a:t>
            </a:r>
            <a:r>
              <a:rPr sz="9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006FC0"/>
                </a:solidFill>
                <a:latin typeface="Trebuchet MS"/>
                <a:cs typeface="Trebuchet MS"/>
              </a:rPr>
              <a:t>links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9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5" dirty="0">
                <a:solidFill>
                  <a:srgbClr val="006FC0"/>
                </a:solidFill>
                <a:latin typeface="Trebuchet MS"/>
                <a:cs typeface="Trebuchet MS"/>
              </a:rPr>
              <a:t>account</a:t>
            </a:r>
            <a:endParaRPr sz="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"/>
            </a:pPr>
            <a:endParaRPr sz="8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900" spc="5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Groups</a:t>
            </a:r>
            <a:endParaRPr sz="900">
              <a:latin typeface="Trebuchet MS"/>
              <a:cs typeface="Trebuchet MS"/>
            </a:endParaRPr>
          </a:p>
          <a:p>
            <a:pPr marL="736600" marR="74295" lvl="1" indent="-381635">
              <a:lnSpc>
                <a:spcPct val="150000"/>
              </a:lnSpc>
              <a:spcBef>
                <a:spcPts val="509"/>
              </a:spcBef>
              <a:buFont typeface="Wingdings"/>
              <a:buChar char=""/>
              <a:tabLst>
                <a:tab pos="736600" algn="l"/>
                <a:tab pos="737235" algn="l"/>
              </a:tabLst>
            </a:pPr>
            <a:r>
              <a:rPr sz="900" spc="40" dirty="0">
                <a:solidFill>
                  <a:srgbClr val="006FC0"/>
                </a:solidFill>
                <a:latin typeface="Trebuchet MS"/>
                <a:cs typeface="Trebuchet MS"/>
              </a:rPr>
              <a:t>Organize</a:t>
            </a:r>
            <a:r>
              <a:rPr sz="9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subscriptions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9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9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45" dirty="0">
                <a:solidFill>
                  <a:srgbClr val="006FC0"/>
                </a:solidFill>
                <a:latin typeface="Trebuchet MS"/>
                <a:cs typeface="Trebuchet MS"/>
              </a:rPr>
              <a:t>management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5" dirty="0">
                <a:solidFill>
                  <a:srgbClr val="006FC0"/>
                </a:solidFill>
                <a:latin typeface="Trebuchet MS"/>
                <a:cs typeface="Trebuchet MS"/>
              </a:rPr>
              <a:t>entity</a:t>
            </a:r>
            <a:r>
              <a:rPr sz="9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9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dirty="0">
                <a:solidFill>
                  <a:srgbClr val="006FC0"/>
                </a:solidFill>
                <a:latin typeface="Trebuchet MS"/>
                <a:cs typeface="Trebuchet MS"/>
              </a:rPr>
              <a:t>facilitate</a:t>
            </a:r>
            <a:r>
              <a:rPr sz="9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10" dirty="0">
                <a:solidFill>
                  <a:srgbClr val="006FC0"/>
                </a:solidFill>
                <a:latin typeface="Trebuchet MS"/>
                <a:cs typeface="Trebuchet MS"/>
              </a:rPr>
              <a:t>easier </a:t>
            </a:r>
            <a:r>
              <a:rPr sz="900" spc="-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900" spc="30" dirty="0">
                <a:solidFill>
                  <a:srgbClr val="006FC0"/>
                </a:solidFill>
                <a:latin typeface="Trebuchet MS"/>
                <a:cs typeface="Trebuchet MS"/>
              </a:rPr>
              <a:t>management.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403" y="2526538"/>
            <a:ext cx="23431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65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2600" b="1" spc="2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2600" b="1" spc="-430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11929" y="1329309"/>
            <a:ext cx="1889125" cy="11614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25"/>
              </a:spcBef>
              <a:buSzPct val="1125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800" spc="15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hat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Co</a:t>
            </a:r>
            <a:r>
              <a:rPr sz="800" spc="105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e?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SzPct val="1125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1125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De</a:t>
            </a:r>
            <a:r>
              <a:rPr sz="800" spc="10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o: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Dep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loy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nd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es</a:t>
            </a:r>
            <a:r>
              <a:rPr sz="800" spc="1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185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1125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Dep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loy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5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eb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65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1125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oa</a:t>
            </a:r>
            <a:r>
              <a:rPr sz="800" spc="7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Ba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lanc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er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11929" y="2590292"/>
            <a:ext cx="203263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25"/>
              </a:spcBef>
              <a:buSzPct val="1125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Dep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loy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185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va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5" dirty="0">
                <a:solidFill>
                  <a:srgbClr val="006FC0"/>
                </a:solidFill>
                <a:latin typeface="Trebuchet MS"/>
                <a:cs typeface="Trebuchet MS"/>
              </a:rPr>
              <a:t>Zones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11929" y="2841751"/>
            <a:ext cx="1927225" cy="151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25"/>
              </a:spcBef>
              <a:buSzPct val="1125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Dep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loy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5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185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-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va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8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se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1929" y="3093211"/>
            <a:ext cx="1768475" cy="4064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25"/>
              </a:spcBef>
              <a:buSzPct val="1125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Vi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ual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29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ac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hi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es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3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ca</a:t>
            </a:r>
            <a:r>
              <a:rPr sz="800" dirty="0">
                <a:solidFill>
                  <a:srgbClr val="006FC0"/>
                </a:solidFill>
                <a:latin typeface="Trebuchet MS"/>
                <a:cs typeface="Trebuchet MS"/>
              </a:rPr>
              <a:t>le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3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SzPct val="1125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8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95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8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1929" y="4597704"/>
            <a:ext cx="116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Wingdings"/>
                <a:cs typeface="Wingdings"/>
              </a:rPr>
              <a:t>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11929" y="3597351"/>
            <a:ext cx="2842260" cy="1161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30"/>
              </a:spcBef>
              <a:buSzPct val="112500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112500"/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800" spc="1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CI</a:t>
            </a:r>
            <a:r>
              <a:rPr sz="8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1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85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800" spc="12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112500"/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Vi</a:t>
            </a:r>
            <a:r>
              <a:rPr sz="800" spc="1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ual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29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ac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hi</a:t>
            </a:r>
            <a:r>
              <a:rPr sz="800" spc="35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Con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7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8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06FC0"/>
              </a:buClr>
              <a:buFont typeface="Wingdings"/>
              <a:buChar char=""/>
            </a:pPr>
            <a:endParaRPr sz="85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buSzPct val="112500"/>
              <a:buFont typeface="Wingdings"/>
              <a:buChar char=""/>
              <a:tabLst>
                <a:tab pos="850265" algn="l"/>
                <a:tab pos="850900" algn="l"/>
              </a:tabLst>
            </a:pPr>
            <a:r>
              <a:rPr sz="800" spc="1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3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Con</a:t>
            </a:r>
            <a:r>
              <a:rPr sz="800" spc="4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800" spc="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90" dirty="0">
                <a:solidFill>
                  <a:srgbClr val="006FC0"/>
                </a:solidFill>
                <a:latin typeface="Trebuchet MS"/>
                <a:cs typeface="Trebuchet MS"/>
              </a:rPr>
              <a:t>Reg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800" spc="2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800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80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800" spc="5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60" dirty="0">
                <a:solidFill>
                  <a:srgbClr val="006FC0"/>
                </a:solidFill>
                <a:latin typeface="Trebuchet MS"/>
                <a:cs typeface="Trebuchet MS"/>
              </a:rPr>
              <a:t>Desktop</a:t>
            </a:r>
            <a:r>
              <a:rPr sz="8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55" dirty="0">
                <a:solidFill>
                  <a:srgbClr val="006FC0"/>
                </a:solidFill>
                <a:latin typeface="Trebuchet MS"/>
                <a:cs typeface="Trebuchet MS"/>
              </a:rPr>
              <a:t>(Windows</a:t>
            </a:r>
            <a:r>
              <a:rPr sz="8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2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8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00" spc="45" dirty="0">
                <a:solidFill>
                  <a:srgbClr val="006FC0"/>
                </a:solidFill>
                <a:latin typeface="Trebuchet MS"/>
                <a:cs typeface="Trebuchet MS"/>
              </a:rPr>
              <a:t>Desktop)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87794" y="1658086"/>
            <a:ext cx="102235" cy="2708275"/>
            <a:chOff x="3487794" y="1658086"/>
            <a:chExt cx="102235" cy="270827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794" y="1658086"/>
              <a:ext cx="102029" cy="27082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41014" y="1668018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0829" y="778509"/>
            <a:ext cx="8046084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SzPct val="85714"/>
              <a:buFont typeface="Wingdings"/>
              <a:buChar char=""/>
              <a:tabLst>
                <a:tab pos="393065" algn="l"/>
                <a:tab pos="393700" algn="l"/>
              </a:tabLst>
            </a:pP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Azure,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5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15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compute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resources,</a:t>
            </a:r>
            <a:r>
              <a:rPr sz="105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configure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0" dirty="0">
                <a:solidFill>
                  <a:srgbClr val="006FC0"/>
                </a:solidFill>
                <a:latin typeface="Trebuchet MS"/>
                <a:cs typeface="Trebuchet MS"/>
              </a:rPr>
              <a:t>them</a:t>
            </a:r>
            <a:r>
              <a:rPr sz="105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5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80" dirty="0">
                <a:solidFill>
                  <a:srgbClr val="006FC0"/>
                </a:solidFill>
                <a:latin typeface="Trebuchet MS"/>
                <a:cs typeface="Trebuchet MS"/>
              </a:rPr>
              <a:t>do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45" dirty="0">
                <a:solidFill>
                  <a:srgbClr val="006FC0"/>
                </a:solidFill>
                <a:latin typeface="Trebuchet MS"/>
                <a:cs typeface="Trebuchet MS"/>
              </a:rPr>
              <a:t>work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that's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25" dirty="0">
                <a:solidFill>
                  <a:srgbClr val="006FC0"/>
                </a:solidFill>
                <a:latin typeface="Trebuchet MS"/>
                <a:cs typeface="Trebuchet MS"/>
              </a:rPr>
              <a:t>needed,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0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105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5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5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35" dirty="0">
                <a:solidFill>
                  <a:srgbClr val="006FC0"/>
                </a:solidFill>
                <a:latin typeface="Trebuchet MS"/>
                <a:cs typeface="Trebuchet MS"/>
              </a:rPr>
              <a:t>what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6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5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50" spc="5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733038" y="232663"/>
            <a:ext cx="2327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10" dirty="0">
                <a:solidFill>
                  <a:srgbClr val="006FC0"/>
                </a:solidFill>
              </a:rPr>
              <a:t>Azure</a:t>
            </a:r>
            <a:r>
              <a:rPr sz="2000" spc="220" dirty="0">
                <a:solidFill>
                  <a:srgbClr val="006FC0"/>
                </a:solidFill>
              </a:rPr>
              <a:t> </a:t>
            </a:r>
            <a:r>
              <a:rPr sz="2000" spc="-370" dirty="0">
                <a:solidFill>
                  <a:srgbClr val="006FC0"/>
                </a:solidFill>
              </a:rPr>
              <a:t>Compute</a:t>
            </a:r>
            <a:r>
              <a:rPr sz="2000" spc="225" dirty="0">
                <a:solidFill>
                  <a:srgbClr val="006FC0"/>
                </a:solidFill>
              </a:rPr>
              <a:t> </a:t>
            </a:r>
            <a:r>
              <a:rPr sz="2000" spc="-200" dirty="0">
                <a:solidFill>
                  <a:srgbClr val="006FC0"/>
                </a:solidFill>
              </a:rPr>
              <a:t>Services</a:t>
            </a:r>
            <a:endParaRPr sz="2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7871" y="998219"/>
              <a:ext cx="3723131" cy="37231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2395" y="0"/>
              <a:ext cx="4451604" cy="51434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197222" y="1684147"/>
            <a:ext cx="4064635" cy="1069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50" b="1" spc="-310" dirty="0">
                <a:solidFill>
                  <a:srgbClr val="F9FAFF"/>
                </a:solidFill>
                <a:latin typeface="Tahoma"/>
                <a:cs typeface="Tahoma"/>
              </a:rPr>
              <a:t>COMPUTE</a:t>
            </a:r>
            <a:endParaRPr sz="68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34055" y="2953511"/>
            <a:ext cx="5928360" cy="710565"/>
            <a:chOff x="2734055" y="2953511"/>
            <a:chExt cx="5928360" cy="71056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2383" y="2953511"/>
              <a:ext cx="5590032" cy="7086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4055" y="2953511"/>
              <a:ext cx="710183" cy="71018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766308" y="3068192"/>
            <a:ext cx="2501900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spc="5" dirty="0">
                <a:latin typeface="Trebuchet MS"/>
                <a:cs typeface="Trebuchet MS"/>
              </a:rPr>
              <a:t>What</a:t>
            </a:r>
            <a:r>
              <a:rPr sz="2500" spc="-75" dirty="0">
                <a:latin typeface="Trebuchet MS"/>
                <a:cs typeface="Trebuchet MS"/>
              </a:rPr>
              <a:t> </a:t>
            </a:r>
            <a:r>
              <a:rPr sz="2500" spc="-50" dirty="0">
                <a:latin typeface="Trebuchet MS"/>
                <a:cs typeface="Trebuchet MS"/>
              </a:rPr>
              <a:t>is</a:t>
            </a:r>
            <a:r>
              <a:rPr sz="2500" spc="-75" dirty="0">
                <a:latin typeface="Trebuchet MS"/>
                <a:cs typeface="Trebuchet MS"/>
              </a:rPr>
              <a:t> </a:t>
            </a:r>
            <a:r>
              <a:rPr sz="2500" spc="-45" dirty="0">
                <a:latin typeface="Trebuchet MS"/>
                <a:cs typeface="Trebuchet MS"/>
              </a:rPr>
              <a:t>Compute?</a:t>
            </a:r>
            <a:endParaRPr sz="25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09844" y="3582923"/>
            <a:ext cx="3389376" cy="4084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5150" y="67818"/>
            <a:ext cx="293878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45" dirty="0">
                <a:solidFill>
                  <a:srgbClr val="006FC0"/>
                </a:solidFill>
              </a:rPr>
              <a:t>W</a:t>
            </a:r>
            <a:r>
              <a:rPr sz="2600" spc="-350" dirty="0">
                <a:solidFill>
                  <a:srgbClr val="006FC0"/>
                </a:solidFill>
              </a:rPr>
              <a:t>h</a:t>
            </a:r>
            <a:r>
              <a:rPr sz="2600" spc="-445" dirty="0">
                <a:solidFill>
                  <a:srgbClr val="006FC0"/>
                </a:solidFill>
              </a:rPr>
              <a:t>a</a:t>
            </a:r>
            <a:r>
              <a:rPr sz="2600" spc="-330" dirty="0">
                <a:solidFill>
                  <a:srgbClr val="006FC0"/>
                </a:solidFill>
              </a:rPr>
              <a:t>t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300" dirty="0">
                <a:solidFill>
                  <a:srgbClr val="006FC0"/>
                </a:solidFill>
              </a:rPr>
              <a:t>is</a:t>
            </a:r>
            <a:r>
              <a:rPr sz="2600" spc="340" dirty="0">
                <a:solidFill>
                  <a:srgbClr val="006FC0"/>
                </a:solidFill>
              </a:rPr>
              <a:t> </a:t>
            </a: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09" dirty="0">
                <a:solidFill>
                  <a:srgbClr val="006FC0"/>
                </a:solidFill>
              </a:rPr>
              <a:t>lo</a:t>
            </a:r>
            <a:r>
              <a:rPr sz="2600" spc="-715" dirty="0">
                <a:solidFill>
                  <a:srgbClr val="006FC0"/>
                </a:solidFill>
              </a:rPr>
              <a:t>u</a:t>
            </a:r>
            <a:r>
              <a:rPr sz="2600" spc="-690" dirty="0">
                <a:solidFill>
                  <a:srgbClr val="006FC0"/>
                </a:solidFill>
              </a:rPr>
              <a:t>d</a:t>
            </a:r>
            <a:r>
              <a:rPr sz="2600" spc="310" dirty="0">
                <a:solidFill>
                  <a:srgbClr val="006FC0"/>
                </a:solidFill>
              </a:rPr>
              <a:t> </a:t>
            </a: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600" dirty="0">
                <a:solidFill>
                  <a:srgbClr val="006FC0"/>
                </a:solidFill>
              </a:rPr>
              <a:t>o</a:t>
            </a:r>
            <a:r>
              <a:rPr sz="2600" spc="-930" dirty="0">
                <a:solidFill>
                  <a:srgbClr val="006FC0"/>
                </a:solidFill>
              </a:rPr>
              <a:t>m</a:t>
            </a:r>
            <a:r>
              <a:rPr sz="2600" spc="-280" dirty="0">
                <a:solidFill>
                  <a:srgbClr val="006FC0"/>
                </a:solidFill>
              </a:rPr>
              <a:t>p</a:t>
            </a:r>
            <a:r>
              <a:rPr sz="2600" spc="-545" dirty="0">
                <a:solidFill>
                  <a:srgbClr val="006FC0"/>
                </a:solidFill>
              </a:rPr>
              <a:t>u</a:t>
            </a:r>
            <a:r>
              <a:rPr sz="2600" spc="-350" dirty="0">
                <a:solidFill>
                  <a:srgbClr val="006FC0"/>
                </a:solidFill>
              </a:rPr>
              <a:t>t</a:t>
            </a:r>
            <a:r>
              <a:rPr sz="2600" spc="-440" dirty="0">
                <a:solidFill>
                  <a:srgbClr val="006FC0"/>
                </a:solidFill>
              </a:rPr>
              <a:t>i</a:t>
            </a:r>
            <a:r>
              <a:rPr sz="2600" spc="-305" dirty="0">
                <a:solidFill>
                  <a:srgbClr val="006FC0"/>
                </a:solidFill>
              </a:rPr>
              <a:t>n</a:t>
            </a:r>
            <a:r>
              <a:rPr sz="2600" spc="-170" dirty="0">
                <a:solidFill>
                  <a:srgbClr val="006FC0"/>
                </a:solidFill>
              </a:rPr>
              <a:t>g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983801" y="457009"/>
            <a:ext cx="3375025" cy="53975"/>
            <a:chOff x="2983801" y="457009"/>
            <a:chExt cx="3375025" cy="53975"/>
          </a:xfrm>
        </p:grpSpPr>
        <p:sp>
          <p:nvSpPr>
            <p:cNvPr id="4" name="object 4"/>
            <p:cNvSpPr/>
            <p:nvPr/>
          </p:nvSpPr>
          <p:spPr>
            <a:xfrm>
              <a:off x="3176016" y="476393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39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8564" y="46177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2191" y="1598421"/>
            <a:ext cx="3846829" cy="2084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11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means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Internet</a:t>
            </a:r>
            <a:r>
              <a:rPr sz="11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Renting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endParaRPr sz="11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50000"/>
              </a:lnSpc>
              <a:spcBef>
                <a:spcPts val="6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So,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simple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terms,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computing</a:t>
            </a:r>
            <a:r>
              <a:rPr sz="11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on-demand </a:t>
            </a:r>
            <a:r>
              <a:rPr sz="1100" spc="-3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delivered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Trebuchet MS"/>
                <a:cs typeface="Trebuchet MS"/>
              </a:rPr>
              <a:t>internet.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Providers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Microsoft,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95" dirty="0">
                <a:solidFill>
                  <a:srgbClr val="006FC0"/>
                </a:solidFill>
                <a:latin typeface="Trebuchet MS"/>
                <a:cs typeface="Trebuchet MS"/>
              </a:rPr>
              <a:t>AWS,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Google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Example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006FC0"/>
                </a:solidFill>
                <a:latin typeface="Trebuchet MS"/>
                <a:cs typeface="Trebuchet MS"/>
              </a:rPr>
              <a:t>Gmail,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Netflix,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Dropbox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126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shared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clients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2505" y="954100"/>
            <a:ext cx="4318955" cy="286047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23991" y="3778707"/>
            <a:ext cx="26523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10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100" b="1" spc="-4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100" b="1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100" b="1" spc="40" dirty="0">
                <a:solidFill>
                  <a:srgbClr val="006FC0"/>
                </a:solidFill>
                <a:latin typeface="Trebuchet MS"/>
                <a:cs typeface="Trebuchet MS"/>
              </a:rPr>
              <a:t>ud</a:t>
            </a:r>
            <a:r>
              <a:rPr sz="1100" b="1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1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100" b="1" spc="2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100" b="1" spc="-4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2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100" b="1" spc="2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100" b="1" dirty="0">
                <a:solidFill>
                  <a:srgbClr val="006FC0"/>
                </a:solidFill>
                <a:latin typeface="Trebuchet MS"/>
                <a:cs typeface="Trebuchet MS"/>
              </a:rPr>
              <a:t>ru</a:t>
            </a:r>
            <a:r>
              <a:rPr sz="1100" b="1" spc="-5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100" b="1" spc="-1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100" b="1" spc="-15" dirty="0">
                <a:solidFill>
                  <a:srgbClr val="006FC0"/>
                </a:solidFill>
                <a:latin typeface="Trebuchet MS"/>
                <a:cs typeface="Trebuchet MS"/>
              </a:rPr>
              <a:t>ur</a:t>
            </a:r>
            <a:r>
              <a:rPr sz="1100" b="1" spc="-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100" b="1" spc="-12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1100" b="1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12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100" b="1" spc="3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100" b="1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b="1" spc="-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100" b="1" spc="-4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100" b="1" spc="55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1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b="1" spc="125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100" b="1" spc="-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100" b="1" spc="40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1100" b="1" spc="5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100" b="1" spc="-10" dirty="0">
                <a:solidFill>
                  <a:srgbClr val="006FC0"/>
                </a:solidFill>
                <a:latin typeface="Trebuchet MS"/>
                <a:cs typeface="Trebuchet MS"/>
              </a:rPr>
              <a:t>rc</a:t>
            </a:r>
            <a:r>
              <a:rPr sz="1100" b="1" spc="-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100" b="1" spc="5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33138" y="4786985"/>
            <a:ext cx="1790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220" dirty="0">
                <a:solidFill>
                  <a:srgbClr val="969CB8"/>
                </a:solidFill>
                <a:latin typeface="Lucida Sans Unicode"/>
                <a:cs typeface="Lucida Sans Unicode"/>
              </a:rPr>
              <a:t>93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3316" y="67818"/>
            <a:ext cx="320802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9468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3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What</a:t>
            </a:r>
            <a:r>
              <a:rPr sz="2600" u="heavy" spc="-1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is</a:t>
            </a:r>
            <a:r>
              <a:rPr sz="2600" u="heavy" spc="3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Compute?	</a:t>
            </a:r>
            <a:endParaRPr sz="2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784" y="1056132"/>
            <a:ext cx="4224528" cy="408507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88" y="12191"/>
            <a:ext cx="9107424" cy="511911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58539" y="1376883"/>
            <a:ext cx="1953895" cy="689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Font typeface="Segoe UI Symbol"/>
              <a:buChar char="❖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Segoe UI Symbol"/>
              <a:buChar char="❖"/>
            </a:pPr>
            <a:endParaRPr sz="22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❖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10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58539" y="2368042"/>
            <a:ext cx="21577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❖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Instances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8539" y="2863723"/>
            <a:ext cx="2122170" cy="1184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Segoe UI Symbol"/>
              <a:buChar char="❖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Kubernetes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Segoe UI Symbol"/>
              <a:buChar char="❖"/>
            </a:pPr>
            <a:endParaRPr sz="22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❖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Functions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6FC0"/>
              </a:buClr>
              <a:buFont typeface="Segoe UI Symbol"/>
              <a:buChar char="❖"/>
            </a:pPr>
            <a:endParaRPr sz="22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❖"/>
              <a:tabLst>
                <a:tab pos="393065" algn="l"/>
                <a:tab pos="3937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Desktop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11937" y="0"/>
            <a:ext cx="3397250" cy="5156200"/>
            <a:chOff x="-11937" y="0"/>
            <a:chExt cx="3397250" cy="51562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384848" cy="51434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2" y="14477"/>
              <a:ext cx="3293745" cy="5129530"/>
            </a:xfrm>
            <a:custGeom>
              <a:avLst/>
              <a:gdLst/>
              <a:ahLst/>
              <a:cxnLst/>
              <a:rect l="l" t="t" r="r" b="b"/>
              <a:pathLst>
                <a:path w="3293745" h="5129530">
                  <a:moveTo>
                    <a:pt x="3293364" y="0"/>
                  </a:moveTo>
                  <a:lnTo>
                    <a:pt x="0" y="0"/>
                  </a:lnTo>
                  <a:lnTo>
                    <a:pt x="0" y="5129020"/>
                  </a:lnTo>
                  <a:lnTo>
                    <a:pt x="3293364" y="5129020"/>
                  </a:lnTo>
                  <a:lnTo>
                    <a:pt x="3293364" y="0"/>
                  </a:lnTo>
                  <a:close/>
                </a:path>
              </a:pathLst>
            </a:custGeom>
            <a:solidFill>
              <a:srgbClr val="006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2" y="14477"/>
              <a:ext cx="3293745" cy="5129530"/>
            </a:xfrm>
            <a:custGeom>
              <a:avLst/>
              <a:gdLst/>
              <a:ahLst/>
              <a:cxnLst/>
              <a:rect l="l" t="t" r="r" b="b"/>
              <a:pathLst>
                <a:path w="3293745" h="5129530">
                  <a:moveTo>
                    <a:pt x="3293364" y="5129020"/>
                  </a:moveTo>
                  <a:lnTo>
                    <a:pt x="3293364" y="0"/>
                  </a:lnTo>
                  <a:lnTo>
                    <a:pt x="0" y="0"/>
                  </a:lnTo>
                  <a:lnTo>
                    <a:pt x="0" y="5129020"/>
                  </a:lnTo>
                </a:path>
              </a:pathLst>
            </a:custGeom>
            <a:ln w="25399">
              <a:solidFill>
                <a:srgbClr val="3B4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78916" y="2462276"/>
            <a:ext cx="22117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4" dirty="0">
                <a:solidFill>
                  <a:srgbClr val="C2F4FF"/>
                </a:solidFill>
                <a:latin typeface="Trebuchet MS"/>
                <a:cs typeface="Trebuchet MS"/>
              </a:rPr>
              <a:t>Compute</a:t>
            </a:r>
            <a:r>
              <a:rPr sz="2000" spc="-105" dirty="0">
                <a:solidFill>
                  <a:srgbClr val="C2F4FF"/>
                </a:solidFill>
                <a:latin typeface="Trebuchet MS"/>
                <a:cs typeface="Trebuchet MS"/>
              </a:rPr>
              <a:t> </a:t>
            </a:r>
            <a:r>
              <a:rPr sz="2000" spc="145" dirty="0">
                <a:solidFill>
                  <a:srgbClr val="C2F4FF"/>
                </a:solidFill>
                <a:latin typeface="Trebuchet MS"/>
                <a:cs typeface="Trebuchet MS"/>
              </a:rPr>
              <a:t>S</a:t>
            </a:r>
            <a:r>
              <a:rPr sz="2000" spc="170" dirty="0">
                <a:solidFill>
                  <a:srgbClr val="C2F4FF"/>
                </a:solidFill>
                <a:latin typeface="Trebuchet MS"/>
                <a:cs typeface="Trebuchet MS"/>
              </a:rPr>
              <a:t>e</a:t>
            </a:r>
            <a:r>
              <a:rPr sz="2000" spc="35" dirty="0">
                <a:solidFill>
                  <a:srgbClr val="C2F4FF"/>
                </a:solidFill>
                <a:latin typeface="Trebuchet MS"/>
                <a:cs typeface="Trebuchet MS"/>
              </a:rPr>
              <a:t>rv</a:t>
            </a:r>
            <a:r>
              <a:rPr sz="2000" spc="10" dirty="0">
                <a:solidFill>
                  <a:srgbClr val="C2F4FF"/>
                </a:solidFill>
                <a:latin typeface="Trebuchet MS"/>
                <a:cs typeface="Trebuchet MS"/>
              </a:rPr>
              <a:t>ic</a:t>
            </a:r>
            <a:r>
              <a:rPr sz="2000" spc="25" dirty="0">
                <a:solidFill>
                  <a:srgbClr val="C2F4FF"/>
                </a:solidFill>
                <a:latin typeface="Trebuchet MS"/>
                <a:cs typeface="Trebuchet MS"/>
              </a:rPr>
              <a:t>e</a:t>
            </a:r>
            <a:r>
              <a:rPr sz="2000" spc="150" dirty="0">
                <a:solidFill>
                  <a:srgbClr val="C2F4FF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580" y="1762505"/>
            <a:ext cx="4414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Azure</a:t>
            </a:r>
            <a:r>
              <a:rPr spc="-95" dirty="0"/>
              <a:t> </a:t>
            </a:r>
            <a:r>
              <a:rPr spc="-125" dirty="0"/>
              <a:t>Virtual</a:t>
            </a:r>
            <a:r>
              <a:rPr spc="-105" dirty="0"/>
              <a:t> </a:t>
            </a:r>
            <a:r>
              <a:rPr spc="-150" dirty="0"/>
              <a:t>Machine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6961" y="2452827"/>
            <a:ext cx="64014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3E3E3E"/>
                </a:solidFill>
                <a:latin typeface="Verdana"/>
                <a:cs typeface="Verdana"/>
              </a:rPr>
              <a:t>Provides</a:t>
            </a:r>
            <a:r>
              <a:rPr sz="1200" spc="-12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E3E3E"/>
                </a:solidFill>
                <a:latin typeface="Verdana"/>
                <a:cs typeface="Verdana"/>
              </a:rPr>
              <a:t>highly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flexible/scalable,</a:t>
            </a:r>
            <a:r>
              <a:rPr sz="1200" spc="-10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cost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E3E3E"/>
                </a:solidFill>
                <a:latin typeface="Verdana"/>
                <a:cs typeface="Verdana"/>
              </a:rPr>
              <a:t>effective,</a:t>
            </a:r>
            <a:r>
              <a:rPr sz="1200" spc="-10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and</a:t>
            </a:r>
            <a:r>
              <a:rPr sz="1200" spc="-114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3E3E3E"/>
                </a:solidFill>
                <a:latin typeface="Verdana"/>
                <a:cs typeface="Verdana"/>
              </a:rPr>
              <a:t>quick</a:t>
            </a:r>
            <a:r>
              <a:rPr sz="1200" spc="-11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E3E3E"/>
                </a:solidFill>
                <a:latin typeface="Verdana"/>
                <a:cs typeface="Verdana"/>
              </a:rPr>
              <a:t>computing</a:t>
            </a:r>
            <a:r>
              <a:rPr sz="1200" spc="-11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3E3E3E"/>
                </a:solidFill>
                <a:latin typeface="Verdana"/>
                <a:cs typeface="Verdana"/>
              </a:rPr>
              <a:t>capacity</a:t>
            </a:r>
            <a:r>
              <a:rPr sz="1200" spc="-10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E3E3E"/>
                </a:solidFill>
                <a:latin typeface="Verdana"/>
                <a:cs typeface="Verdana"/>
              </a:rPr>
              <a:t>in</a:t>
            </a:r>
            <a:r>
              <a:rPr sz="1200" spc="-114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105" dirty="0">
                <a:solidFill>
                  <a:srgbClr val="3E3E3E"/>
                </a:solidFill>
                <a:latin typeface="Verdana"/>
                <a:cs typeface="Verdana"/>
              </a:rPr>
              <a:t>the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5" dirty="0">
                <a:solidFill>
                  <a:srgbClr val="3E3E3E"/>
                </a:solidFill>
                <a:latin typeface="Verdana"/>
                <a:cs typeface="Verdana"/>
              </a:rPr>
              <a:t>Azure</a:t>
            </a:r>
            <a:r>
              <a:rPr sz="1200" spc="-12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3E3E3E"/>
                </a:solidFill>
                <a:latin typeface="Verdana"/>
                <a:cs typeface="Verdana"/>
              </a:rPr>
              <a:t>Cloud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9592" y="1135507"/>
            <a:ext cx="5532120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service,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60" dirty="0">
                <a:solidFill>
                  <a:srgbClr val="006FC0"/>
                </a:solidFill>
                <a:latin typeface="Trebuchet MS"/>
                <a:cs typeface="Trebuchet MS"/>
              </a:rPr>
              <a:t>VMs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cloud.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Segoe UI Symbol"/>
              <a:buChar char="⮚"/>
            </a:pPr>
            <a:endParaRPr sz="16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Infrastructure-as-a-Service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(IaaS)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39592" y="1958162"/>
            <a:ext cx="42271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Full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control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machine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006FC0"/>
                </a:solidFill>
                <a:latin typeface="Trebuchet MS"/>
                <a:cs typeface="Trebuchet MS"/>
              </a:rPr>
              <a:t>just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5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physical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computer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6792" y="2294001"/>
            <a:ext cx="3678554" cy="1870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System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(OS):</a:t>
            </a:r>
            <a:r>
              <a:rPr sz="11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Linux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endParaRPr sz="11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132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Size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0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CPU,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20" dirty="0">
                <a:solidFill>
                  <a:srgbClr val="006FC0"/>
                </a:solidFill>
                <a:latin typeface="Trebuchet MS"/>
                <a:cs typeface="Trebuchet MS"/>
              </a:rPr>
              <a:t>RAM,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disk/storage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80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endParaRPr sz="11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132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configurations: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network,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Subsets</a:t>
            </a:r>
            <a:endParaRPr sz="11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132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Firewall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006FC0"/>
                </a:solidFill>
                <a:latin typeface="Trebuchet MS"/>
                <a:cs typeface="Trebuchet MS"/>
              </a:rPr>
              <a:t>rules: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security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endParaRPr sz="11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132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" dirty="0">
                <a:solidFill>
                  <a:srgbClr val="006FC0"/>
                </a:solidFill>
                <a:latin typeface="Trebuchet MS"/>
                <a:cs typeface="Trebuchet MS"/>
              </a:rPr>
              <a:t>ability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custom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software.</a:t>
            </a:r>
            <a:endParaRPr sz="11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132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custom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hosting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configurations.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9592" y="4236821"/>
            <a:ext cx="5849620" cy="52832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6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105" dirty="0">
                <a:solidFill>
                  <a:srgbClr val="006FC0"/>
                </a:solidFill>
                <a:latin typeface="Trebuchet MS"/>
                <a:cs typeface="Trebuchet MS"/>
              </a:rPr>
              <a:t>Must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maintain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patch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0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endParaRPr sz="11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66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configure,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update,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maintain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software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runs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95" dirty="0">
                <a:solidFill>
                  <a:srgbClr val="006FC0"/>
                </a:solidFill>
                <a:latin typeface="Trebuchet MS"/>
                <a:cs typeface="Trebuchet MS"/>
              </a:rPr>
              <a:t>VM.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77781" y="67818"/>
            <a:ext cx="39382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9565" algn="l"/>
                <a:tab pos="392493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-2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Virtual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Machine	</a:t>
            </a:r>
            <a:endParaRPr sz="2600"/>
          </a:p>
        </p:txBody>
      </p:sp>
      <p:grpSp>
        <p:nvGrpSpPr>
          <p:cNvPr id="7" name="object 7"/>
          <p:cNvGrpSpPr/>
          <p:nvPr/>
        </p:nvGrpSpPr>
        <p:grpSpPr>
          <a:xfrm>
            <a:off x="839724" y="2104644"/>
            <a:ext cx="1009015" cy="1797050"/>
            <a:chOff x="839724" y="2104644"/>
            <a:chExt cx="1009015" cy="17970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4" y="2816352"/>
              <a:ext cx="1004315" cy="5516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356" y="2994660"/>
              <a:ext cx="905256" cy="9067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012" y="2104644"/>
              <a:ext cx="310959" cy="9098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39596" y="2123694"/>
              <a:ext cx="114300" cy="715010"/>
            </a:xfrm>
            <a:custGeom>
              <a:avLst/>
              <a:gdLst/>
              <a:ahLst/>
              <a:cxnLst/>
              <a:rect l="l" t="t" r="r" b="b"/>
              <a:pathLst>
                <a:path w="114300" h="715010">
                  <a:moveTo>
                    <a:pt x="38100" y="600710"/>
                  </a:moveTo>
                  <a:lnTo>
                    <a:pt x="0" y="600710"/>
                  </a:lnTo>
                  <a:lnTo>
                    <a:pt x="57150" y="715010"/>
                  </a:lnTo>
                  <a:lnTo>
                    <a:pt x="104775" y="619760"/>
                  </a:lnTo>
                  <a:lnTo>
                    <a:pt x="38100" y="619760"/>
                  </a:lnTo>
                  <a:lnTo>
                    <a:pt x="38100" y="600710"/>
                  </a:lnTo>
                  <a:close/>
                </a:path>
                <a:path w="114300" h="715010">
                  <a:moveTo>
                    <a:pt x="76200" y="0"/>
                  </a:moveTo>
                  <a:lnTo>
                    <a:pt x="38100" y="0"/>
                  </a:lnTo>
                  <a:lnTo>
                    <a:pt x="38100" y="619760"/>
                  </a:lnTo>
                  <a:lnTo>
                    <a:pt x="76200" y="619760"/>
                  </a:lnTo>
                  <a:lnTo>
                    <a:pt x="76200" y="0"/>
                  </a:lnTo>
                  <a:close/>
                </a:path>
                <a:path w="114300" h="715010">
                  <a:moveTo>
                    <a:pt x="114300" y="600710"/>
                  </a:moveTo>
                  <a:lnTo>
                    <a:pt x="76200" y="600710"/>
                  </a:lnTo>
                  <a:lnTo>
                    <a:pt x="76200" y="619760"/>
                  </a:lnTo>
                  <a:lnTo>
                    <a:pt x="104775" y="619760"/>
                  </a:lnTo>
                  <a:lnTo>
                    <a:pt x="114300" y="600710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0066" y="614876"/>
            <a:ext cx="714614" cy="125436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00557" y="1896617"/>
            <a:ext cx="1575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40" dirty="0">
                <a:latin typeface="Trebuchet MS"/>
                <a:cs typeface="Trebuchet MS"/>
              </a:rPr>
              <a:t>On-premises</a:t>
            </a:r>
            <a:r>
              <a:rPr sz="900" spc="-55" dirty="0">
                <a:latin typeface="Trebuchet MS"/>
                <a:cs typeface="Trebuchet MS"/>
              </a:rPr>
              <a:t> </a:t>
            </a:r>
            <a:r>
              <a:rPr sz="900" spc="30" dirty="0">
                <a:latin typeface="Trebuchet MS"/>
                <a:cs typeface="Trebuchet MS"/>
              </a:rPr>
              <a:t>Physical</a:t>
            </a:r>
            <a:r>
              <a:rPr sz="900" spc="-45" dirty="0">
                <a:latin typeface="Trebuchet MS"/>
                <a:cs typeface="Trebuchet MS"/>
              </a:rPr>
              <a:t> </a:t>
            </a:r>
            <a:r>
              <a:rPr sz="900" spc="25" dirty="0">
                <a:latin typeface="Trebuchet MS"/>
                <a:cs typeface="Trebuchet MS"/>
              </a:rPr>
              <a:t>Server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4088" y="2366264"/>
            <a:ext cx="8312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5" dirty="0">
                <a:latin typeface="Trebuchet MS"/>
                <a:cs typeface="Trebuchet MS"/>
              </a:rPr>
              <a:t>In</a:t>
            </a:r>
            <a:r>
              <a:rPr sz="900" spc="-65" dirty="0">
                <a:latin typeface="Trebuchet MS"/>
                <a:cs typeface="Trebuchet MS"/>
              </a:rPr>
              <a:t> </a:t>
            </a:r>
            <a:r>
              <a:rPr sz="900" spc="45" dirty="0">
                <a:latin typeface="Trebuchet MS"/>
                <a:cs typeface="Trebuchet MS"/>
              </a:rPr>
              <a:t>Azure</a:t>
            </a:r>
            <a:r>
              <a:rPr sz="900" spc="-45" dirty="0">
                <a:latin typeface="Trebuchet MS"/>
                <a:cs typeface="Trebuchet MS"/>
              </a:rPr>
              <a:t> </a:t>
            </a:r>
            <a:r>
              <a:rPr sz="900" spc="45" dirty="0">
                <a:latin typeface="Trebuchet MS"/>
                <a:cs typeface="Trebuchet MS"/>
              </a:rPr>
              <a:t>Cloud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6472" y="3935983"/>
            <a:ext cx="12338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85" dirty="0">
                <a:latin typeface="Trebuchet MS"/>
                <a:cs typeface="Trebuchet MS"/>
              </a:rPr>
              <a:t>A</a:t>
            </a:r>
            <a:r>
              <a:rPr sz="900" spc="65" dirty="0">
                <a:latin typeface="Trebuchet MS"/>
                <a:cs typeface="Trebuchet MS"/>
              </a:rPr>
              <a:t>z</a:t>
            </a:r>
            <a:r>
              <a:rPr sz="900" spc="55" dirty="0">
                <a:latin typeface="Trebuchet MS"/>
                <a:cs typeface="Trebuchet MS"/>
              </a:rPr>
              <a:t>u</a:t>
            </a:r>
            <a:r>
              <a:rPr sz="900" spc="-10" dirty="0">
                <a:latin typeface="Trebuchet MS"/>
                <a:cs typeface="Trebuchet MS"/>
              </a:rPr>
              <a:t>r</a:t>
            </a:r>
            <a:r>
              <a:rPr sz="900" spc="15" dirty="0">
                <a:latin typeface="Trebuchet MS"/>
                <a:cs typeface="Trebuchet MS"/>
              </a:rPr>
              <a:t>e</a:t>
            </a:r>
            <a:r>
              <a:rPr sz="900" spc="-30" dirty="0">
                <a:latin typeface="Trebuchet MS"/>
                <a:cs typeface="Trebuchet MS"/>
              </a:rPr>
              <a:t> </a:t>
            </a:r>
            <a:r>
              <a:rPr sz="900" spc="30" dirty="0">
                <a:latin typeface="Trebuchet MS"/>
                <a:cs typeface="Trebuchet MS"/>
              </a:rPr>
              <a:t>Vi</a:t>
            </a:r>
            <a:r>
              <a:rPr sz="900" spc="-10" dirty="0">
                <a:latin typeface="Trebuchet MS"/>
                <a:cs typeface="Trebuchet MS"/>
              </a:rPr>
              <a:t>r</a:t>
            </a:r>
            <a:r>
              <a:rPr sz="900" spc="-15" dirty="0">
                <a:latin typeface="Trebuchet MS"/>
                <a:cs typeface="Trebuchet MS"/>
              </a:rPr>
              <a:t>t</a:t>
            </a:r>
            <a:r>
              <a:rPr sz="900" spc="55" dirty="0">
                <a:latin typeface="Trebuchet MS"/>
                <a:cs typeface="Trebuchet MS"/>
              </a:rPr>
              <a:t>u</a:t>
            </a:r>
            <a:r>
              <a:rPr sz="900" spc="-5" dirty="0">
                <a:latin typeface="Trebuchet MS"/>
                <a:cs typeface="Trebuchet MS"/>
              </a:rPr>
              <a:t>al</a:t>
            </a:r>
            <a:r>
              <a:rPr sz="900" spc="-45" dirty="0">
                <a:latin typeface="Trebuchet MS"/>
                <a:cs typeface="Trebuchet MS"/>
              </a:rPr>
              <a:t> </a:t>
            </a:r>
            <a:r>
              <a:rPr sz="900" spc="220" dirty="0">
                <a:latin typeface="Trebuchet MS"/>
                <a:cs typeface="Trebuchet MS"/>
              </a:rPr>
              <a:t>M</a:t>
            </a:r>
            <a:r>
              <a:rPr sz="900" spc="25" dirty="0">
                <a:latin typeface="Trebuchet MS"/>
                <a:cs typeface="Trebuchet MS"/>
              </a:rPr>
              <a:t>ach</a:t>
            </a:r>
            <a:r>
              <a:rPr sz="900" spc="15" dirty="0">
                <a:latin typeface="Trebuchet MS"/>
                <a:cs typeface="Trebuchet MS"/>
              </a:rPr>
              <a:t>i</a:t>
            </a:r>
            <a:r>
              <a:rPr sz="900" spc="55" dirty="0">
                <a:latin typeface="Trebuchet MS"/>
                <a:cs typeface="Trebuchet MS"/>
              </a:rPr>
              <a:t>n</a:t>
            </a:r>
            <a:r>
              <a:rPr sz="900" spc="15" dirty="0"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0429" y="628613"/>
            <a:ext cx="451889" cy="36126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61238" y="1031494"/>
            <a:ext cx="3092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05" dirty="0">
                <a:latin typeface="Trebuchet MS"/>
                <a:cs typeface="Trebuchet MS"/>
              </a:rPr>
              <a:t>A</a:t>
            </a:r>
            <a:r>
              <a:rPr sz="900" spc="95" dirty="0">
                <a:latin typeface="Trebuchet MS"/>
                <a:cs typeface="Trebuchet MS"/>
              </a:rPr>
              <a:t>p</a:t>
            </a:r>
            <a:r>
              <a:rPr sz="900" spc="60" dirty="0">
                <a:latin typeface="Trebuchet MS"/>
                <a:cs typeface="Trebuchet MS"/>
              </a:rPr>
              <a:t>p</a:t>
            </a:r>
            <a:r>
              <a:rPr sz="900" spc="65" dirty="0"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9592" y="1135507"/>
            <a:ext cx="4664075" cy="3288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Imp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choose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while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creating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95" dirty="0">
                <a:solidFill>
                  <a:srgbClr val="006FC0"/>
                </a:solidFill>
                <a:latin typeface="Trebuchet MS"/>
                <a:cs typeface="Trebuchet MS"/>
              </a:rPr>
              <a:t>VM:</a:t>
            </a:r>
            <a:endParaRPr sz="11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131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Type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image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0" dirty="0">
                <a:solidFill>
                  <a:srgbClr val="006FC0"/>
                </a:solidFill>
                <a:latin typeface="Trebuchet MS"/>
                <a:cs typeface="Trebuchet MS"/>
              </a:rPr>
              <a:t>OS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software</a:t>
            </a:r>
            <a:endParaRPr sz="11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132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Size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0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80" dirty="0">
                <a:solidFill>
                  <a:srgbClr val="006FC0"/>
                </a:solidFill>
                <a:latin typeface="Trebuchet MS"/>
                <a:cs typeface="Trebuchet MS"/>
              </a:rPr>
              <a:t>CPU/RAM/Storage</a:t>
            </a:r>
            <a:endParaRPr sz="11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132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100" spc="17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ila</a:t>
            </a:r>
            <a:r>
              <a:rPr sz="1100" spc="-5" dirty="0">
                <a:solidFill>
                  <a:srgbClr val="006FC0"/>
                </a:solidFill>
                <a:latin typeface="Trebuchet MS"/>
                <a:cs typeface="Trebuchet MS"/>
              </a:rPr>
              <a:t>bility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endParaRPr sz="11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Font typeface="Segoe UI Symbol"/>
              <a:buChar char="⮚"/>
            </a:pPr>
            <a:endParaRPr sz="16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1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Cases:</a:t>
            </a:r>
            <a:endParaRPr sz="11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132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During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testing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development.</a:t>
            </a:r>
            <a:endParaRPr sz="11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132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might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handle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fluctuations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demand</a:t>
            </a:r>
            <a:endParaRPr sz="1100">
              <a:latin typeface="Trebuchet MS"/>
              <a:cs typeface="Trebuchet MS"/>
            </a:endParaRPr>
          </a:p>
          <a:p>
            <a:pPr marL="1308100" lvl="2" indent="-381635">
              <a:lnSpc>
                <a:spcPct val="100000"/>
              </a:lnSpc>
              <a:spcBef>
                <a:spcPts val="1320"/>
              </a:spcBef>
              <a:buFont typeface="Segoe UI Symbol"/>
              <a:buChar char="⮚"/>
              <a:tabLst>
                <a:tab pos="1308100" algn="l"/>
                <a:tab pos="1308735" algn="l"/>
              </a:tabLst>
            </a:pP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shutting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down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60" dirty="0">
                <a:solidFill>
                  <a:srgbClr val="006FC0"/>
                </a:solidFill>
                <a:latin typeface="Trebuchet MS"/>
                <a:cs typeface="Trebuchet MS"/>
              </a:rPr>
              <a:t>VMs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don't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them</a:t>
            </a:r>
            <a:endParaRPr sz="11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132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During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disaster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recovery.</a:t>
            </a:r>
            <a:endParaRPr sz="1100">
              <a:latin typeface="Trebuchet MS"/>
              <a:cs typeface="Trebuchet MS"/>
            </a:endParaRPr>
          </a:p>
          <a:p>
            <a:pPr marL="850900" lvl="1" indent="-382270">
              <a:lnSpc>
                <a:spcPct val="100000"/>
              </a:lnSpc>
              <a:spcBef>
                <a:spcPts val="1325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100" spc="105" dirty="0">
                <a:solidFill>
                  <a:srgbClr val="006FC0"/>
                </a:solidFill>
                <a:latin typeface="Trebuchet MS"/>
                <a:cs typeface="Trebuchet MS"/>
              </a:rPr>
              <a:t>Move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60" dirty="0">
                <a:solidFill>
                  <a:srgbClr val="006FC0"/>
                </a:solidFill>
                <a:latin typeface="Trebuchet MS"/>
                <a:cs typeface="Trebuchet MS"/>
              </a:rPr>
              <a:t>VMs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7781" y="67818"/>
            <a:ext cx="39382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9565" algn="l"/>
                <a:tab pos="392493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-2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Virtual</a:t>
            </a:r>
            <a:r>
              <a:rPr sz="2600" u="heavy" spc="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Machine	</a:t>
            </a:r>
            <a:endParaRPr sz="2600"/>
          </a:p>
        </p:txBody>
      </p:sp>
      <p:grpSp>
        <p:nvGrpSpPr>
          <p:cNvPr id="4" name="object 4"/>
          <p:cNvGrpSpPr/>
          <p:nvPr/>
        </p:nvGrpSpPr>
        <p:grpSpPr>
          <a:xfrm>
            <a:off x="443483" y="1674876"/>
            <a:ext cx="1795780" cy="1793875"/>
            <a:chOff x="443483" y="1674876"/>
            <a:chExt cx="1795780" cy="17938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3" y="2816352"/>
              <a:ext cx="1004315" cy="5516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483" y="1674876"/>
              <a:ext cx="1795272" cy="1793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6042" y="1580133"/>
            <a:ext cx="4485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D</a:t>
            </a:r>
            <a:r>
              <a:rPr spc="-405" dirty="0"/>
              <a:t>e</a:t>
            </a:r>
            <a:r>
              <a:rPr spc="-220" dirty="0"/>
              <a:t>p</a:t>
            </a:r>
            <a:r>
              <a:rPr spc="-10" dirty="0"/>
              <a:t>l</a:t>
            </a:r>
            <a:r>
              <a:rPr spc="-200" dirty="0"/>
              <a:t>o</a:t>
            </a:r>
            <a:r>
              <a:rPr spc="-185" dirty="0"/>
              <a:t>y</a:t>
            </a:r>
            <a:r>
              <a:rPr spc="-85" dirty="0"/>
              <a:t> </a:t>
            </a:r>
            <a:r>
              <a:rPr spc="390" dirty="0"/>
              <a:t>W</a:t>
            </a:r>
            <a:r>
              <a:rPr spc="-405" dirty="0"/>
              <a:t>e</a:t>
            </a:r>
            <a:r>
              <a:rPr spc="-229" dirty="0"/>
              <a:t>bsit</a:t>
            </a:r>
            <a:r>
              <a:rPr spc="-300" dirty="0"/>
              <a:t>e</a:t>
            </a:r>
            <a:r>
              <a:rPr spc="-90" dirty="0"/>
              <a:t> </a:t>
            </a:r>
            <a:r>
              <a:rPr spc="-254" dirty="0"/>
              <a:t>o</a:t>
            </a:r>
            <a:r>
              <a:rPr spc="-155" dirty="0"/>
              <a:t>n</a:t>
            </a:r>
            <a:r>
              <a:rPr spc="-70" dirty="0"/>
              <a:t> </a:t>
            </a:r>
            <a:r>
              <a:rPr spc="110" dirty="0"/>
              <a:t>V</a:t>
            </a:r>
            <a:r>
              <a:rPr spc="434" dirty="0"/>
              <a:t>M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4867" y="1265761"/>
            <a:ext cx="5412105" cy="1052830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80"/>
              </a:spcBef>
            </a:pPr>
            <a:r>
              <a:rPr spc="-210" dirty="0"/>
              <a:t>L</a:t>
            </a:r>
            <a:r>
              <a:rPr spc="-320" dirty="0"/>
              <a:t>o</a:t>
            </a:r>
            <a:r>
              <a:rPr spc="-285" dirty="0"/>
              <a:t>a</a:t>
            </a:r>
            <a:r>
              <a:rPr spc="-225" dirty="0"/>
              <a:t>d</a:t>
            </a:r>
            <a:r>
              <a:rPr spc="-90" dirty="0"/>
              <a:t> </a:t>
            </a:r>
            <a:r>
              <a:rPr spc="-280" dirty="0"/>
              <a:t>B</a:t>
            </a:r>
            <a:r>
              <a:rPr spc="-240" dirty="0"/>
              <a:t>a</a:t>
            </a:r>
            <a:r>
              <a:rPr spc="-15" dirty="0"/>
              <a:t>l</a:t>
            </a:r>
            <a:r>
              <a:rPr spc="-240" dirty="0"/>
              <a:t>a</a:t>
            </a:r>
            <a:r>
              <a:rPr spc="-250" dirty="0"/>
              <a:t>n</a:t>
            </a:r>
            <a:r>
              <a:rPr spc="-260" dirty="0"/>
              <a:t>cer</a:t>
            </a: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1200" b="0" spc="-85" dirty="0">
                <a:latin typeface="Verdana"/>
                <a:cs typeface="Verdana"/>
              </a:rPr>
              <a:t>Deliver</a:t>
            </a:r>
            <a:r>
              <a:rPr sz="1200" b="0" spc="-35" dirty="0">
                <a:latin typeface="Verdana"/>
                <a:cs typeface="Verdana"/>
              </a:rPr>
              <a:t> </a:t>
            </a:r>
            <a:r>
              <a:rPr sz="1600" b="0" spc="-110" dirty="0">
                <a:latin typeface="Verdana"/>
                <a:cs typeface="Verdana"/>
              </a:rPr>
              <a:t>high</a:t>
            </a:r>
            <a:r>
              <a:rPr sz="1600" b="0" spc="-135" dirty="0">
                <a:latin typeface="Verdana"/>
                <a:cs typeface="Verdana"/>
              </a:rPr>
              <a:t> </a:t>
            </a:r>
            <a:r>
              <a:rPr sz="1600" b="0" spc="-95" dirty="0">
                <a:latin typeface="Verdana"/>
                <a:cs typeface="Verdana"/>
              </a:rPr>
              <a:t>availability </a:t>
            </a:r>
            <a:r>
              <a:rPr sz="1600" b="0" spc="-120" dirty="0">
                <a:latin typeface="Verdana"/>
                <a:cs typeface="Verdana"/>
              </a:rPr>
              <a:t>and</a:t>
            </a:r>
            <a:r>
              <a:rPr sz="1600" b="0" spc="-145" dirty="0">
                <a:latin typeface="Verdana"/>
                <a:cs typeface="Verdana"/>
              </a:rPr>
              <a:t> </a:t>
            </a:r>
            <a:r>
              <a:rPr sz="1600" b="0" spc="-155" dirty="0">
                <a:latin typeface="Verdana"/>
                <a:cs typeface="Verdana"/>
              </a:rPr>
              <a:t>network</a:t>
            </a:r>
            <a:r>
              <a:rPr sz="1600" b="0" spc="-145" dirty="0">
                <a:latin typeface="Verdana"/>
                <a:cs typeface="Verdana"/>
              </a:rPr>
              <a:t> </a:t>
            </a:r>
            <a:r>
              <a:rPr sz="1600" b="0" spc="-120" dirty="0">
                <a:latin typeface="Verdana"/>
                <a:cs typeface="Verdana"/>
              </a:rPr>
              <a:t>performance </a:t>
            </a:r>
            <a:r>
              <a:rPr sz="1600" b="0" spc="-130" dirty="0">
                <a:latin typeface="Verdana"/>
                <a:cs typeface="Verdana"/>
              </a:rPr>
              <a:t>to</a:t>
            </a:r>
            <a:r>
              <a:rPr sz="1600" b="0" spc="-165" dirty="0">
                <a:latin typeface="Verdana"/>
                <a:cs typeface="Verdana"/>
              </a:rPr>
              <a:t> </a:t>
            </a:r>
            <a:r>
              <a:rPr sz="1600" b="0" spc="-110" dirty="0">
                <a:latin typeface="Verdana"/>
                <a:cs typeface="Verdana"/>
              </a:rPr>
              <a:t>your</a:t>
            </a:r>
            <a:r>
              <a:rPr sz="1600" b="0" spc="-145" dirty="0">
                <a:latin typeface="Verdana"/>
                <a:cs typeface="Verdana"/>
              </a:rPr>
              <a:t> </a:t>
            </a:r>
            <a:r>
              <a:rPr sz="1600" b="0" spc="-105" dirty="0">
                <a:latin typeface="Verdana"/>
                <a:cs typeface="Verdana"/>
              </a:rPr>
              <a:t>apps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7781" y="67818"/>
            <a:ext cx="39382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58519" algn="l"/>
                <a:tab pos="392493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L</a:t>
            </a:r>
            <a:r>
              <a:rPr sz="2600" u="heavy" spc="-6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oa</a:t>
            </a:r>
            <a:r>
              <a:rPr sz="2600" u="heavy" spc="-6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</a:t>
            </a:r>
            <a:r>
              <a:rPr sz="2600" u="heavy" spc="33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17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B</a:t>
            </a:r>
            <a:r>
              <a:rPr sz="2600" u="heavy" spc="-3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al</a:t>
            </a:r>
            <a:r>
              <a:rPr sz="2600" u="heavy" spc="-51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</a:t>
            </a:r>
            <a:r>
              <a:rPr sz="2600" u="heavy" spc="-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n</a:t>
            </a:r>
            <a:r>
              <a:rPr sz="2600" u="heavy" spc="-3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</a:t>
            </a:r>
            <a:r>
              <a:rPr sz="2600" u="heavy" spc="-3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</a:t>
            </a:r>
            <a:r>
              <a:rPr sz="2600" u="heavy" spc="-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</a:t>
            </a:r>
            <a:r>
              <a:rPr sz="2600" u="heavy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	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435965" y="886713"/>
            <a:ext cx="4436745" cy="2540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Calibri"/>
              <a:buChar char="▪"/>
              <a:tabLst>
                <a:tab pos="393065" algn="l"/>
                <a:tab pos="393700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Distribute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traffic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backend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Calibri"/>
              <a:buChar char="▪"/>
            </a:pPr>
            <a:endParaRPr sz="15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Calibri"/>
              <a:buChar char="▪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application.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Calibri"/>
              <a:buChar char="▪"/>
            </a:pPr>
            <a:endParaRPr sz="15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Calibri"/>
              <a:buChar char="▪"/>
              <a:tabLst>
                <a:tab pos="393065" algn="l"/>
                <a:tab pos="393700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balancer: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Public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Private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6FC0"/>
              </a:buClr>
              <a:buFont typeface="Calibri"/>
              <a:buChar char="▪"/>
            </a:pPr>
            <a:endParaRPr sz="15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Calibri"/>
              <a:buChar char="▪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Components: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Calibri"/>
              <a:buChar char="▪"/>
            </a:pP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Calibri"/>
              <a:buChar char="▪"/>
              <a:tabLst>
                <a:tab pos="850265" algn="l"/>
                <a:tab pos="8515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Frontend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IP: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define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IP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address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balancer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Calibri"/>
              <a:buChar char="▪"/>
            </a:pP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Calibri"/>
              <a:buChar char="▪"/>
              <a:tabLst>
                <a:tab pos="850265" algn="l"/>
                <a:tab pos="851535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Backend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pool: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contains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Calibri"/>
              <a:buChar char="▪"/>
            </a:pP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Calibri"/>
              <a:buChar char="▪"/>
              <a:tabLst>
                <a:tab pos="850265" algn="l"/>
                <a:tab pos="8515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probes: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monitor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health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backend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pool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Calibri"/>
              <a:buChar char="▪"/>
            </a:pP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buFont typeface="Calibri"/>
              <a:buChar char="▪"/>
              <a:tabLst>
                <a:tab pos="850265" algn="l"/>
                <a:tab pos="851535" algn="l"/>
              </a:tabLst>
            </a:pP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Rules: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distribute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incoming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traffic.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3193" y="701040"/>
            <a:ext cx="2488432" cy="406001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8069" y="1746250"/>
            <a:ext cx="3464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Availability</a:t>
            </a:r>
            <a:r>
              <a:rPr spc="-114" dirty="0"/>
              <a:t> </a:t>
            </a:r>
            <a:r>
              <a:rPr spc="-165" dirty="0"/>
              <a:t>Zones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61386" y="2452827"/>
            <a:ext cx="41751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3E3E3E"/>
                </a:solidFill>
                <a:latin typeface="Verdana"/>
                <a:cs typeface="Verdana"/>
              </a:rPr>
              <a:t>High</a:t>
            </a:r>
            <a:r>
              <a:rPr sz="1200" spc="-13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E3E3E"/>
                </a:solidFill>
                <a:latin typeface="Verdana"/>
                <a:cs typeface="Verdana"/>
              </a:rPr>
              <a:t>availability</a:t>
            </a:r>
            <a:r>
              <a:rPr sz="1200" spc="-114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E3E3E"/>
                </a:solidFill>
                <a:latin typeface="Verdana"/>
                <a:cs typeface="Verdana"/>
              </a:rPr>
              <a:t>for</a:t>
            </a:r>
            <a:r>
              <a:rPr sz="1200" spc="-12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3E3E3E"/>
                </a:solidFill>
                <a:latin typeface="Verdana"/>
                <a:cs typeface="Verdana"/>
              </a:rPr>
              <a:t>your</a:t>
            </a:r>
            <a:r>
              <a:rPr sz="1200" spc="-12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E3E3E"/>
                </a:solidFill>
                <a:latin typeface="Verdana"/>
                <a:cs typeface="Verdana"/>
              </a:rPr>
              <a:t>mission-critical</a:t>
            </a:r>
            <a:r>
              <a:rPr sz="1200" spc="-13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E3E3E"/>
                </a:solidFill>
                <a:latin typeface="Verdana"/>
                <a:cs typeface="Verdana"/>
              </a:rPr>
              <a:t>applications</a:t>
            </a:r>
            <a:r>
              <a:rPr sz="1200" spc="-12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and</a:t>
            </a:r>
            <a:r>
              <a:rPr sz="1200" spc="-14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data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7781" y="67818"/>
            <a:ext cx="39382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22630" algn="l"/>
                <a:tab pos="392493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4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Availability</a:t>
            </a:r>
            <a:r>
              <a:rPr sz="2600" u="heavy" spc="-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Zones	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298704" y="717804"/>
            <a:ext cx="5069205" cy="4239895"/>
            <a:chOff x="298704" y="717804"/>
            <a:chExt cx="5069205" cy="42398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723" y="2816352"/>
              <a:ext cx="1004315" cy="5516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04" y="717804"/>
              <a:ext cx="5068824" cy="42397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708" y="1278636"/>
              <a:ext cx="1662683" cy="13639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0211" y="1278636"/>
              <a:ext cx="1662684" cy="13639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8131" y="3476243"/>
              <a:ext cx="1662683" cy="13639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008" y="1705356"/>
              <a:ext cx="341375" cy="7467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5459" y="1705356"/>
              <a:ext cx="341375" cy="7467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1495" y="1705356"/>
              <a:ext cx="341376" cy="7467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4871" y="3892296"/>
              <a:ext cx="341375" cy="746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0732" y="1658112"/>
              <a:ext cx="341375" cy="7452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5480" y="3892296"/>
              <a:ext cx="341375" cy="74676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8836" y="3898392"/>
              <a:ext cx="341375" cy="7467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1720" y="1923252"/>
              <a:ext cx="944892" cy="11903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375154" y="1962150"/>
              <a:ext cx="845185" cy="0"/>
            </a:xfrm>
            <a:custGeom>
              <a:avLst/>
              <a:gdLst/>
              <a:ahLst/>
              <a:cxnLst/>
              <a:rect l="l" t="t" r="r" b="b"/>
              <a:pathLst>
                <a:path w="845185">
                  <a:moveTo>
                    <a:pt x="0" y="0"/>
                  </a:moveTo>
                  <a:lnTo>
                    <a:pt x="844803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0471" y="2609100"/>
              <a:ext cx="1217688" cy="94791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544573" y="2643377"/>
              <a:ext cx="1106170" cy="833755"/>
            </a:xfrm>
            <a:custGeom>
              <a:avLst/>
              <a:gdLst/>
              <a:ahLst/>
              <a:cxnLst/>
              <a:rect l="l" t="t" r="r" b="b"/>
              <a:pathLst>
                <a:path w="1106170" h="833754">
                  <a:moveTo>
                    <a:pt x="0" y="0"/>
                  </a:moveTo>
                  <a:lnTo>
                    <a:pt x="1106043" y="83337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8420" y="2604528"/>
              <a:ext cx="1510283" cy="9494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650998" y="2643377"/>
              <a:ext cx="1401445" cy="833755"/>
            </a:xfrm>
            <a:custGeom>
              <a:avLst/>
              <a:gdLst/>
              <a:ahLst/>
              <a:cxnLst/>
              <a:rect l="l" t="t" r="r" b="b"/>
              <a:pathLst>
                <a:path w="1401445" h="833754">
                  <a:moveTo>
                    <a:pt x="0" y="833374"/>
                  </a:moveTo>
                  <a:lnTo>
                    <a:pt x="1401317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42386" y="3169158"/>
              <a:ext cx="1816100" cy="622300"/>
            </a:xfrm>
            <a:custGeom>
              <a:avLst/>
              <a:gdLst/>
              <a:ahLst/>
              <a:cxnLst/>
              <a:rect l="l" t="t" r="r" b="b"/>
              <a:pathLst>
                <a:path w="1816100" h="622300">
                  <a:moveTo>
                    <a:pt x="0" y="0"/>
                  </a:moveTo>
                  <a:lnTo>
                    <a:pt x="369315" y="291973"/>
                  </a:lnTo>
                  <a:lnTo>
                    <a:pt x="369315" y="527558"/>
                  </a:lnTo>
                  <a:lnTo>
                    <a:pt x="376717" y="564249"/>
                  </a:lnTo>
                  <a:lnTo>
                    <a:pt x="396906" y="594201"/>
                  </a:lnTo>
                  <a:lnTo>
                    <a:pt x="426858" y="614390"/>
                  </a:lnTo>
                  <a:lnTo>
                    <a:pt x="463550" y="621792"/>
                  </a:lnTo>
                  <a:lnTo>
                    <a:pt x="1721358" y="621792"/>
                  </a:lnTo>
                  <a:lnTo>
                    <a:pt x="1758049" y="614390"/>
                  </a:lnTo>
                  <a:lnTo>
                    <a:pt x="1788001" y="594201"/>
                  </a:lnTo>
                  <a:lnTo>
                    <a:pt x="1808190" y="564249"/>
                  </a:lnTo>
                  <a:lnTo>
                    <a:pt x="1815591" y="527558"/>
                  </a:lnTo>
                  <a:lnTo>
                    <a:pt x="1815591" y="150622"/>
                  </a:lnTo>
                  <a:lnTo>
                    <a:pt x="369315" y="150622"/>
                  </a:lnTo>
                  <a:lnTo>
                    <a:pt x="0" y="0"/>
                  </a:lnTo>
                  <a:close/>
                </a:path>
                <a:path w="1816100" h="622300">
                  <a:moveTo>
                    <a:pt x="1721358" y="56387"/>
                  </a:moveTo>
                  <a:lnTo>
                    <a:pt x="463550" y="56387"/>
                  </a:lnTo>
                  <a:lnTo>
                    <a:pt x="426858" y="63789"/>
                  </a:lnTo>
                  <a:lnTo>
                    <a:pt x="396906" y="83978"/>
                  </a:lnTo>
                  <a:lnTo>
                    <a:pt x="376717" y="113930"/>
                  </a:lnTo>
                  <a:lnTo>
                    <a:pt x="369315" y="150622"/>
                  </a:lnTo>
                  <a:lnTo>
                    <a:pt x="1815591" y="150622"/>
                  </a:lnTo>
                  <a:lnTo>
                    <a:pt x="1808190" y="113930"/>
                  </a:lnTo>
                  <a:lnTo>
                    <a:pt x="1788001" y="83978"/>
                  </a:lnTo>
                  <a:lnTo>
                    <a:pt x="1758049" y="63789"/>
                  </a:lnTo>
                  <a:lnTo>
                    <a:pt x="1721358" y="56387"/>
                  </a:lnTo>
                  <a:close/>
                </a:path>
              </a:pathLst>
            </a:custGeom>
            <a:solidFill>
              <a:srgbClr val="0083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42386" y="3169158"/>
              <a:ext cx="1816100" cy="622300"/>
            </a:xfrm>
            <a:custGeom>
              <a:avLst/>
              <a:gdLst/>
              <a:ahLst/>
              <a:cxnLst/>
              <a:rect l="l" t="t" r="r" b="b"/>
              <a:pathLst>
                <a:path w="1816100" h="622300">
                  <a:moveTo>
                    <a:pt x="369315" y="150622"/>
                  </a:moveTo>
                  <a:lnTo>
                    <a:pt x="376717" y="113930"/>
                  </a:lnTo>
                  <a:lnTo>
                    <a:pt x="396906" y="83978"/>
                  </a:lnTo>
                  <a:lnTo>
                    <a:pt x="426858" y="63789"/>
                  </a:lnTo>
                  <a:lnTo>
                    <a:pt x="463550" y="56387"/>
                  </a:lnTo>
                  <a:lnTo>
                    <a:pt x="610362" y="56387"/>
                  </a:lnTo>
                  <a:lnTo>
                    <a:pt x="971930" y="56387"/>
                  </a:lnTo>
                  <a:lnTo>
                    <a:pt x="1721358" y="56387"/>
                  </a:lnTo>
                  <a:lnTo>
                    <a:pt x="1758049" y="63789"/>
                  </a:lnTo>
                  <a:lnTo>
                    <a:pt x="1788001" y="83978"/>
                  </a:lnTo>
                  <a:lnTo>
                    <a:pt x="1808190" y="113930"/>
                  </a:lnTo>
                  <a:lnTo>
                    <a:pt x="1815591" y="150622"/>
                  </a:lnTo>
                  <a:lnTo>
                    <a:pt x="1815591" y="291973"/>
                  </a:lnTo>
                  <a:lnTo>
                    <a:pt x="1815591" y="527558"/>
                  </a:lnTo>
                  <a:lnTo>
                    <a:pt x="1808190" y="564249"/>
                  </a:lnTo>
                  <a:lnTo>
                    <a:pt x="1788001" y="594201"/>
                  </a:lnTo>
                  <a:lnTo>
                    <a:pt x="1758049" y="614390"/>
                  </a:lnTo>
                  <a:lnTo>
                    <a:pt x="1721358" y="621792"/>
                  </a:lnTo>
                  <a:lnTo>
                    <a:pt x="971930" y="621792"/>
                  </a:lnTo>
                  <a:lnTo>
                    <a:pt x="610362" y="621792"/>
                  </a:lnTo>
                  <a:lnTo>
                    <a:pt x="463550" y="621792"/>
                  </a:lnTo>
                  <a:lnTo>
                    <a:pt x="426858" y="614390"/>
                  </a:lnTo>
                  <a:lnTo>
                    <a:pt x="396906" y="594201"/>
                  </a:lnTo>
                  <a:lnTo>
                    <a:pt x="376717" y="564249"/>
                  </a:lnTo>
                  <a:lnTo>
                    <a:pt x="369315" y="527558"/>
                  </a:lnTo>
                  <a:lnTo>
                    <a:pt x="369315" y="291973"/>
                  </a:lnTo>
                  <a:lnTo>
                    <a:pt x="0" y="0"/>
                  </a:lnTo>
                  <a:lnTo>
                    <a:pt x="369315" y="150622"/>
                  </a:lnTo>
                  <a:close/>
                </a:path>
              </a:pathLst>
            </a:custGeom>
            <a:ln w="25400">
              <a:solidFill>
                <a:srgbClr val="005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873753" y="3340100"/>
            <a:ext cx="11220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ate</a:t>
            </a:r>
            <a:endParaRPr sz="1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op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ne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000" spc="10" dirty="0">
                <a:solidFill>
                  <a:srgbClr val="FFFFFF"/>
                </a:solidFill>
                <a:latin typeface="Arial MT"/>
                <a:cs typeface="Arial MT"/>
              </a:rPr>
              <a:t>k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4255" y="1684020"/>
            <a:ext cx="341375" cy="74523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726684" y="1182751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07684" y="1118133"/>
            <a:ext cx="2292985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5300"/>
              </a:lnSpc>
              <a:spcBef>
                <a:spcPts val="95"/>
              </a:spcBef>
            </a:pPr>
            <a:r>
              <a:rPr sz="850" spc="6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85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Zone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has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distinct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power </a:t>
            </a:r>
            <a:r>
              <a:rPr sz="850" spc="-2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source,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network,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cooling.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26684" y="1661286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07684" y="1596669"/>
            <a:ext cx="2527300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5300"/>
              </a:lnSpc>
              <a:spcBef>
                <a:spcPts val="95"/>
              </a:spcBef>
            </a:pPr>
            <a:r>
              <a:rPr sz="850" spc="15" dirty="0">
                <a:solidFill>
                  <a:srgbClr val="006FC0"/>
                </a:solidFill>
                <a:latin typeface="Trebuchet MS"/>
                <a:cs typeface="Trebuchet MS"/>
              </a:rPr>
              <a:t>If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one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zone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is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compromised,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then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replicated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70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8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instantly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 available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another </a:t>
            </a:r>
            <a:r>
              <a:rPr sz="850" spc="-2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zone.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26684" y="2341245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07684" y="2276627"/>
            <a:ext cx="2263775" cy="42799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It’s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responsibility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 to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5" dirty="0">
                <a:solidFill>
                  <a:srgbClr val="006FC0"/>
                </a:solidFill>
                <a:latin typeface="Trebuchet MS"/>
                <a:cs typeface="Trebuchet MS"/>
              </a:rPr>
              <a:t>sync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endParaRPr sz="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85" dirty="0">
                <a:solidFill>
                  <a:srgbClr val="006FC0"/>
                </a:solidFill>
                <a:latin typeface="Trebuchet MS"/>
                <a:cs typeface="Trebuchet MS"/>
              </a:rPr>
              <a:t>VMs.</a:t>
            </a:r>
            <a:endParaRPr sz="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F288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104" y="2075688"/>
            <a:ext cx="5116068" cy="11384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02535" y="2302255"/>
            <a:ext cx="4058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10" dirty="0">
                <a:solidFill>
                  <a:srgbClr val="F9FAFF"/>
                </a:solidFill>
              </a:rPr>
              <a:t>C</a:t>
            </a:r>
            <a:r>
              <a:rPr sz="2800" spc="-175" dirty="0">
                <a:solidFill>
                  <a:srgbClr val="F9FAFF"/>
                </a:solidFill>
              </a:rPr>
              <a:t>r</a:t>
            </a:r>
            <a:r>
              <a:rPr sz="2800" spc="-210" dirty="0">
                <a:solidFill>
                  <a:srgbClr val="F9FAFF"/>
                </a:solidFill>
              </a:rPr>
              <a:t>e</a:t>
            </a:r>
            <a:r>
              <a:rPr sz="2800" spc="-265" dirty="0">
                <a:solidFill>
                  <a:srgbClr val="F9FAFF"/>
                </a:solidFill>
              </a:rPr>
              <a:t>ate</a:t>
            </a:r>
            <a:r>
              <a:rPr sz="2800" spc="-75" dirty="0">
                <a:solidFill>
                  <a:srgbClr val="F9FAFF"/>
                </a:solidFill>
              </a:rPr>
              <a:t> </a:t>
            </a:r>
            <a:r>
              <a:rPr sz="2800" spc="40" dirty="0">
                <a:solidFill>
                  <a:srgbClr val="F9FAFF"/>
                </a:solidFill>
              </a:rPr>
              <a:t>A</a:t>
            </a:r>
            <a:r>
              <a:rPr sz="2800" spc="-140" dirty="0">
                <a:solidFill>
                  <a:srgbClr val="F9FAFF"/>
                </a:solidFill>
              </a:rPr>
              <a:t>z</a:t>
            </a:r>
            <a:r>
              <a:rPr sz="2800" spc="-114" dirty="0">
                <a:solidFill>
                  <a:srgbClr val="F9FAFF"/>
                </a:solidFill>
              </a:rPr>
              <a:t>u</a:t>
            </a:r>
            <a:r>
              <a:rPr sz="2800" spc="-70" dirty="0">
                <a:solidFill>
                  <a:srgbClr val="F9FAFF"/>
                </a:solidFill>
              </a:rPr>
              <a:t>r</a:t>
            </a:r>
            <a:r>
              <a:rPr sz="2800" spc="-330" dirty="0">
                <a:solidFill>
                  <a:srgbClr val="F9FAFF"/>
                </a:solidFill>
              </a:rPr>
              <a:t>e</a:t>
            </a:r>
            <a:r>
              <a:rPr sz="2800" spc="-80" dirty="0">
                <a:solidFill>
                  <a:srgbClr val="F9FAFF"/>
                </a:solidFill>
              </a:rPr>
              <a:t> </a:t>
            </a:r>
            <a:r>
              <a:rPr sz="2800" spc="-260" dirty="0">
                <a:solidFill>
                  <a:srgbClr val="F9FAFF"/>
                </a:solidFill>
              </a:rPr>
              <a:t>F</a:t>
            </a:r>
            <a:r>
              <a:rPr sz="2800" spc="-175" dirty="0">
                <a:solidFill>
                  <a:srgbClr val="F9FAFF"/>
                </a:solidFill>
              </a:rPr>
              <a:t>r</a:t>
            </a:r>
            <a:r>
              <a:rPr sz="2800" spc="-210" dirty="0">
                <a:solidFill>
                  <a:srgbClr val="F9FAFF"/>
                </a:solidFill>
              </a:rPr>
              <a:t>e</a:t>
            </a:r>
            <a:r>
              <a:rPr sz="2800" spc="-330" dirty="0">
                <a:solidFill>
                  <a:srgbClr val="F9FAFF"/>
                </a:solidFill>
              </a:rPr>
              <a:t>e</a:t>
            </a:r>
            <a:r>
              <a:rPr sz="2800" spc="-65" dirty="0">
                <a:solidFill>
                  <a:srgbClr val="F9FAFF"/>
                </a:solidFill>
              </a:rPr>
              <a:t> </a:t>
            </a:r>
            <a:r>
              <a:rPr sz="2800" spc="40" dirty="0">
                <a:solidFill>
                  <a:srgbClr val="F9FAFF"/>
                </a:solidFill>
              </a:rPr>
              <a:t>A</a:t>
            </a:r>
            <a:r>
              <a:rPr sz="2800" spc="-220" dirty="0">
                <a:solidFill>
                  <a:srgbClr val="F9FAFF"/>
                </a:solidFill>
              </a:rPr>
              <a:t>cc</a:t>
            </a:r>
            <a:r>
              <a:rPr sz="2800" spc="-200" dirty="0">
                <a:solidFill>
                  <a:srgbClr val="F9FAFF"/>
                </a:solidFill>
              </a:rPr>
              <a:t>o</a:t>
            </a:r>
            <a:r>
              <a:rPr sz="2800" spc="-130" dirty="0">
                <a:solidFill>
                  <a:srgbClr val="F9FAFF"/>
                </a:solidFill>
              </a:rPr>
              <a:t>u</a:t>
            </a:r>
            <a:r>
              <a:rPr sz="2800" spc="-114" dirty="0">
                <a:solidFill>
                  <a:srgbClr val="F9FAFF"/>
                </a:solidFill>
              </a:rPr>
              <a:t>n</a:t>
            </a:r>
            <a:r>
              <a:rPr sz="2800" spc="-200" dirty="0">
                <a:solidFill>
                  <a:srgbClr val="F9FAFF"/>
                </a:solidFill>
              </a:rPr>
              <a:t>t</a:t>
            </a:r>
            <a:endParaRPr sz="2800"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6100" y="2029967"/>
              <a:ext cx="2877312" cy="114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276729" cy="33307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16000"/>
              <a:ext cx="2145791" cy="36290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4710" y="1117346"/>
              <a:ext cx="2439289" cy="40261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6100" y="3160776"/>
              <a:ext cx="2877312" cy="114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4476" y="1786204"/>
            <a:ext cx="30359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A</a:t>
            </a:r>
            <a:r>
              <a:rPr spc="-165" dirty="0"/>
              <a:t>v</a:t>
            </a:r>
            <a:r>
              <a:rPr spc="-345" dirty="0"/>
              <a:t>a</a:t>
            </a:r>
            <a:r>
              <a:rPr spc="-75" dirty="0"/>
              <a:t>i</a:t>
            </a:r>
            <a:r>
              <a:rPr spc="-45" dirty="0"/>
              <a:t>l</a:t>
            </a:r>
            <a:r>
              <a:rPr spc="-195" dirty="0"/>
              <a:t>abi</a:t>
            </a:r>
            <a:r>
              <a:rPr spc="-120" dirty="0"/>
              <a:t>l</a:t>
            </a:r>
            <a:r>
              <a:rPr spc="-140" dirty="0"/>
              <a:t>it</a:t>
            </a:r>
            <a:r>
              <a:rPr spc="-210" dirty="0"/>
              <a:t>y</a:t>
            </a:r>
            <a:r>
              <a:rPr spc="-95" dirty="0"/>
              <a:t> </a:t>
            </a:r>
            <a:r>
              <a:rPr spc="-160" dirty="0"/>
              <a:t>s</a:t>
            </a:r>
            <a:r>
              <a:rPr spc="-405" dirty="0"/>
              <a:t>e</a:t>
            </a:r>
            <a:r>
              <a:rPr spc="-215" dirty="0"/>
              <a:t>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4707" y="2452827"/>
            <a:ext cx="43891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3E3E3E"/>
                </a:solidFill>
                <a:latin typeface="Verdana"/>
                <a:cs typeface="Verdana"/>
              </a:rPr>
              <a:t>Provides</a:t>
            </a:r>
            <a:r>
              <a:rPr sz="1200" spc="-13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3E3E3E"/>
                </a:solidFill>
                <a:latin typeface="Verdana"/>
                <a:cs typeface="Verdana"/>
              </a:rPr>
              <a:t>High</a:t>
            </a:r>
            <a:r>
              <a:rPr sz="1200" spc="-12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E3E3E"/>
                </a:solidFill>
                <a:latin typeface="Verdana"/>
                <a:cs typeface="Verdana"/>
              </a:rPr>
              <a:t>availability</a:t>
            </a:r>
            <a:r>
              <a:rPr sz="1200" spc="-10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and</a:t>
            </a:r>
            <a:r>
              <a:rPr sz="1200" spc="-114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3E3E3E"/>
                </a:solidFill>
                <a:latin typeface="Verdana"/>
                <a:cs typeface="Verdana"/>
              </a:rPr>
              <a:t>Business</a:t>
            </a:r>
            <a:r>
              <a:rPr sz="1200" spc="-15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3E3E3E"/>
                </a:solidFill>
                <a:latin typeface="Verdana"/>
                <a:cs typeface="Verdana"/>
              </a:rPr>
              <a:t>continuity</a:t>
            </a:r>
            <a:r>
              <a:rPr sz="1200" spc="-11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E3E3E"/>
                </a:solidFill>
                <a:latin typeface="Verdana"/>
                <a:cs typeface="Verdana"/>
              </a:rPr>
              <a:t>for</a:t>
            </a:r>
            <a:r>
              <a:rPr sz="1200" spc="-114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E3E3E"/>
                </a:solidFill>
                <a:latin typeface="Verdana"/>
                <a:cs typeface="Verdana"/>
              </a:rPr>
              <a:t>applications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39" y="908430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843813"/>
            <a:ext cx="405130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5300"/>
              </a:lnSpc>
              <a:spcBef>
                <a:spcPts val="95"/>
              </a:spcBef>
            </a:pP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5" dirty="0">
                <a:solidFill>
                  <a:srgbClr val="006FC0"/>
                </a:solidFill>
                <a:latin typeface="Trebuchet MS"/>
                <a:cs typeface="Trebuchet MS"/>
              </a:rPr>
              <a:t>Sets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5" dirty="0">
                <a:solidFill>
                  <a:srgbClr val="006FC0"/>
                </a:solidFill>
                <a:latin typeface="Trebuchet MS"/>
                <a:cs typeface="Trebuchet MS"/>
              </a:rPr>
              <a:t>make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two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key</a:t>
            </a:r>
            <a:r>
              <a:rPr sz="8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concepts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Fault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Domains,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5" dirty="0">
                <a:solidFill>
                  <a:srgbClr val="006FC0"/>
                </a:solidFill>
                <a:latin typeface="Trebuchet MS"/>
                <a:cs typeface="Trebuchet MS"/>
              </a:rPr>
              <a:t>Update </a:t>
            </a:r>
            <a:r>
              <a:rPr sz="850" spc="-2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Domains.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939" y="1386966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322838"/>
            <a:ext cx="3937635" cy="42735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850" b="1" spc="45" dirty="0">
                <a:solidFill>
                  <a:srgbClr val="006FC0"/>
                </a:solidFill>
                <a:latin typeface="Trebuchet MS"/>
                <a:cs typeface="Trebuchet MS"/>
              </a:rPr>
              <a:t>Update</a:t>
            </a:r>
            <a:r>
              <a:rPr sz="85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b="1" spc="45" dirty="0">
                <a:solidFill>
                  <a:srgbClr val="006FC0"/>
                </a:solidFill>
                <a:latin typeface="Trebuchet MS"/>
                <a:cs typeface="Trebuchet MS"/>
              </a:rPr>
              <a:t>domains</a:t>
            </a:r>
            <a:r>
              <a:rPr sz="850" b="1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define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5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70" dirty="0">
                <a:solidFill>
                  <a:srgbClr val="006FC0"/>
                </a:solidFill>
                <a:latin typeface="Trebuchet MS"/>
                <a:cs typeface="Trebuchet MS"/>
              </a:rPr>
              <a:t>going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5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endParaRPr sz="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patched/maintained/rebooted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time.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39" y="1865757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801139"/>
            <a:ext cx="388874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5300"/>
              </a:lnSpc>
              <a:spcBef>
                <a:spcPts val="95"/>
              </a:spcBef>
            </a:pPr>
            <a:r>
              <a:rPr sz="850" b="1" spc="15" dirty="0">
                <a:solidFill>
                  <a:srgbClr val="006FC0"/>
                </a:solidFill>
                <a:latin typeface="Trebuchet MS"/>
                <a:cs typeface="Trebuchet MS"/>
              </a:rPr>
              <a:t>Fault</a:t>
            </a:r>
            <a:r>
              <a:rPr sz="85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b="1" spc="45" dirty="0">
                <a:solidFill>
                  <a:srgbClr val="006FC0"/>
                </a:solidFill>
                <a:latin typeface="Trebuchet MS"/>
                <a:cs typeface="Trebuchet MS"/>
              </a:rPr>
              <a:t>domains</a:t>
            </a:r>
            <a:r>
              <a:rPr sz="850" b="1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define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5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virtual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share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75" dirty="0">
                <a:solidFill>
                  <a:srgbClr val="006FC0"/>
                </a:solidFill>
                <a:latin typeface="Trebuchet MS"/>
                <a:cs typeface="Trebuchet MS"/>
              </a:rPr>
              <a:t>common </a:t>
            </a:r>
            <a:r>
              <a:rPr sz="850" spc="-2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power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source</a:t>
            </a:r>
            <a:r>
              <a:rPr sz="85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5" dirty="0">
                <a:solidFill>
                  <a:srgbClr val="006FC0"/>
                </a:solidFill>
                <a:latin typeface="Trebuchet MS"/>
                <a:cs typeface="Trebuchet MS"/>
              </a:rPr>
              <a:t>switch.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939" y="2344292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2279675"/>
            <a:ext cx="397637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5300"/>
              </a:lnSpc>
              <a:spcBef>
                <a:spcPts val="95"/>
              </a:spcBef>
            </a:pP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saves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rackwide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failure,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rackwide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window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can </a:t>
            </a:r>
            <a:r>
              <a:rPr sz="850" spc="-2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take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5" dirty="0">
                <a:solidFill>
                  <a:srgbClr val="006FC0"/>
                </a:solidFill>
                <a:latin typeface="Trebuchet MS"/>
                <a:cs typeface="Trebuchet MS"/>
              </a:rPr>
              <a:t>down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all </a:t>
            </a:r>
            <a:r>
              <a:rPr sz="850" spc="140" dirty="0">
                <a:solidFill>
                  <a:srgbClr val="006FC0"/>
                </a:solidFill>
                <a:latin typeface="Trebuchet MS"/>
                <a:cs typeface="Trebuchet MS"/>
              </a:rPr>
              <a:t>VMs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hosted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7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single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point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failure.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4939" y="2823210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2758592"/>
            <a:ext cx="400304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5300"/>
              </a:lnSpc>
              <a:spcBef>
                <a:spcPts val="95"/>
              </a:spcBef>
            </a:pP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sets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free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use!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7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5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virtual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being </a:t>
            </a:r>
            <a:r>
              <a:rPr sz="850" spc="-2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5" dirty="0">
                <a:solidFill>
                  <a:srgbClr val="006FC0"/>
                </a:solidFill>
                <a:latin typeface="Trebuchet MS"/>
                <a:cs typeface="Trebuchet MS"/>
              </a:rPr>
              <a:t>created.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939" y="3301745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3237128"/>
            <a:ext cx="3938270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5300"/>
              </a:lnSpc>
              <a:spcBef>
                <a:spcPts val="95"/>
              </a:spcBef>
            </a:pP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It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does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protect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system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application- </a:t>
            </a:r>
            <a:r>
              <a:rPr sz="850" spc="-2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specific 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failures, 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it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does 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limit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impact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of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potential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physical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hardware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failures,</a:t>
            </a:r>
            <a:r>
              <a:rPr sz="85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outages,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power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interruptions.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011008" y="67818"/>
            <a:ext cx="34804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88365" algn="l"/>
                <a:tab pos="3467100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44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Availability</a:t>
            </a:r>
            <a:r>
              <a:rPr sz="2600" u="heavy" spc="-3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1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Sets	</a:t>
            </a:r>
            <a:endParaRPr sz="2600"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2472" y="1119084"/>
            <a:ext cx="4195523" cy="267870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3889" y="1417749"/>
            <a:ext cx="5314315" cy="105092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370"/>
              </a:spcBef>
            </a:pPr>
            <a:r>
              <a:rPr spc="-125" dirty="0"/>
              <a:t>Virtual</a:t>
            </a:r>
            <a:r>
              <a:rPr spc="-80" dirty="0"/>
              <a:t> </a:t>
            </a:r>
            <a:r>
              <a:rPr spc="-155" dirty="0"/>
              <a:t>Machines</a:t>
            </a:r>
            <a:r>
              <a:rPr spc="-95" dirty="0"/>
              <a:t> </a:t>
            </a:r>
            <a:r>
              <a:rPr spc="-225" dirty="0"/>
              <a:t>Scale</a:t>
            </a:r>
            <a:r>
              <a:rPr spc="-100" dirty="0"/>
              <a:t> </a:t>
            </a:r>
            <a:r>
              <a:rPr spc="-225" dirty="0"/>
              <a:t>Sets</a:t>
            </a: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200" b="0" spc="-85" dirty="0">
                <a:latin typeface="Verdana"/>
                <a:cs typeface="Verdana"/>
              </a:rPr>
              <a:t>Manage</a:t>
            </a:r>
            <a:r>
              <a:rPr sz="1200" b="0" spc="-25" dirty="0">
                <a:latin typeface="Verdana"/>
                <a:cs typeface="Verdana"/>
              </a:rPr>
              <a:t> </a:t>
            </a:r>
            <a:r>
              <a:rPr sz="1600" b="0" spc="-120" dirty="0">
                <a:latin typeface="Verdana"/>
                <a:cs typeface="Verdana"/>
              </a:rPr>
              <a:t>and</a:t>
            </a:r>
            <a:r>
              <a:rPr sz="1600" b="0" spc="-140" dirty="0">
                <a:latin typeface="Verdana"/>
                <a:cs typeface="Verdana"/>
              </a:rPr>
              <a:t> </a:t>
            </a:r>
            <a:r>
              <a:rPr sz="1600" b="0" spc="-105" dirty="0">
                <a:latin typeface="Verdana"/>
                <a:cs typeface="Verdana"/>
              </a:rPr>
              <a:t>scale</a:t>
            </a:r>
            <a:r>
              <a:rPr sz="1600" b="0" spc="-140" dirty="0">
                <a:latin typeface="Verdana"/>
                <a:cs typeface="Verdana"/>
              </a:rPr>
              <a:t> </a:t>
            </a:r>
            <a:r>
              <a:rPr sz="1600" b="0" spc="-110" dirty="0">
                <a:latin typeface="Verdana"/>
                <a:cs typeface="Verdana"/>
              </a:rPr>
              <a:t>up</a:t>
            </a:r>
            <a:r>
              <a:rPr sz="1600" b="0" spc="-155" dirty="0">
                <a:latin typeface="Verdana"/>
                <a:cs typeface="Verdana"/>
              </a:rPr>
              <a:t> </a:t>
            </a:r>
            <a:r>
              <a:rPr sz="1600" b="0" spc="-130" dirty="0">
                <a:latin typeface="Verdana"/>
                <a:cs typeface="Verdana"/>
              </a:rPr>
              <a:t>to</a:t>
            </a:r>
            <a:r>
              <a:rPr sz="1600" b="0" spc="-170" dirty="0">
                <a:latin typeface="Verdana"/>
                <a:cs typeface="Verdana"/>
              </a:rPr>
              <a:t> </a:t>
            </a:r>
            <a:r>
              <a:rPr sz="1600" b="0" spc="-130" dirty="0">
                <a:latin typeface="Verdana"/>
                <a:cs typeface="Verdana"/>
              </a:rPr>
              <a:t>thousands</a:t>
            </a:r>
            <a:r>
              <a:rPr sz="1600" b="0" spc="-120" dirty="0">
                <a:latin typeface="Verdana"/>
                <a:cs typeface="Verdana"/>
              </a:rPr>
              <a:t> </a:t>
            </a:r>
            <a:r>
              <a:rPr sz="1600" b="0" spc="-110" dirty="0">
                <a:latin typeface="Verdana"/>
                <a:cs typeface="Verdana"/>
              </a:rPr>
              <a:t>of</a:t>
            </a:r>
            <a:r>
              <a:rPr sz="1600" b="0" spc="-160" dirty="0">
                <a:latin typeface="Verdana"/>
                <a:cs typeface="Verdana"/>
              </a:rPr>
              <a:t> </a:t>
            </a:r>
            <a:r>
              <a:rPr sz="1600" b="0" spc="-114" dirty="0">
                <a:latin typeface="Verdana"/>
                <a:cs typeface="Verdana"/>
              </a:rPr>
              <a:t>Linux</a:t>
            </a:r>
            <a:r>
              <a:rPr sz="1600" b="0" spc="-140" dirty="0">
                <a:latin typeface="Verdana"/>
                <a:cs typeface="Verdana"/>
              </a:rPr>
              <a:t> </a:t>
            </a:r>
            <a:r>
              <a:rPr sz="1600" b="0" spc="-120" dirty="0">
                <a:latin typeface="Verdana"/>
                <a:cs typeface="Verdana"/>
              </a:rPr>
              <a:t>and</a:t>
            </a:r>
            <a:r>
              <a:rPr sz="1600" b="0" spc="-145" dirty="0">
                <a:latin typeface="Verdana"/>
                <a:cs typeface="Verdana"/>
              </a:rPr>
              <a:t> </a:t>
            </a:r>
            <a:r>
              <a:rPr sz="1600" b="0" spc="-140" dirty="0">
                <a:latin typeface="Verdana"/>
                <a:cs typeface="Verdana"/>
              </a:rPr>
              <a:t>Windows</a:t>
            </a:r>
            <a:r>
              <a:rPr sz="1600" b="0" spc="-145" dirty="0">
                <a:latin typeface="Verdana"/>
                <a:cs typeface="Verdana"/>
              </a:rPr>
              <a:t> </a:t>
            </a:r>
            <a:r>
              <a:rPr sz="1600" b="0" spc="-80" dirty="0">
                <a:latin typeface="Verdana"/>
                <a:cs typeface="Verdana"/>
              </a:rPr>
              <a:t>VMs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39" y="792226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795274"/>
            <a:ext cx="272034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5" dirty="0">
                <a:solidFill>
                  <a:srgbClr val="006FC0"/>
                </a:solidFill>
                <a:latin typeface="Trebuchet MS"/>
                <a:cs typeface="Trebuchet MS"/>
              </a:rPr>
              <a:t>group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load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balanced</a:t>
            </a:r>
            <a:r>
              <a:rPr sz="85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85" dirty="0">
                <a:solidFill>
                  <a:srgbClr val="006FC0"/>
                </a:solidFill>
                <a:latin typeface="Trebuchet MS"/>
                <a:cs typeface="Trebuchet MS"/>
              </a:rPr>
              <a:t>VMs.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939" y="1069594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072641"/>
            <a:ext cx="4030979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Allows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85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automatically scale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resource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demand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changes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140" y="1271142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139" y="1206525"/>
            <a:ext cx="4425950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5300"/>
              </a:lnSpc>
              <a:spcBef>
                <a:spcPts val="95"/>
              </a:spcBef>
            </a:pP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number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75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instances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automatically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increase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decrease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response</a:t>
            </a:r>
            <a:r>
              <a:rPr sz="85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to </a:t>
            </a:r>
            <a:r>
              <a:rPr sz="850" spc="-2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demand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defined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schedule.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939" y="1749678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752726"/>
            <a:ext cx="417131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75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instances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created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5" dirty="0">
                <a:solidFill>
                  <a:srgbClr val="006FC0"/>
                </a:solidFill>
                <a:latin typeface="Trebuchet MS"/>
                <a:cs typeface="Trebuchet MS"/>
              </a:rPr>
              <a:t>base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30" dirty="0">
                <a:solidFill>
                  <a:srgbClr val="006FC0"/>
                </a:solidFill>
                <a:latin typeface="Trebuchet MS"/>
                <a:cs typeface="Trebuchet MS"/>
              </a:rPr>
              <a:t>OS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image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configuration.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140" y="1950847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39" y="1953895"/>
            <a:ext cx="430466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175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85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size,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configuration,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installs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should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match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across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85" dirty="0">
                <a:solidFill>
                  <a:srgbClr val="006FC0"/>
                </a:solidFill>
                <a:latin typeface="Trebuchet MS"/>
                <a:cs typeface="Trebuchet MS"/>
              </a:rPr>
              <a:t>VMs.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939" y="2227910"/>
            <a:ext cx="6604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2167702"/>
            <a:ext cx="4773295" cy="70167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5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85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resiliency</a:t>
            </a:r>
            <a:endParaRPr sz="850">
              <a:latin typeface="Trebuchet MS"/>
              <a:cs typeface="Trebuchet MS"/>
            </a:endParaRPr>
          </a:p>
          <a:p>
            <a:pPr marL="469900" indent="-381000">
              <a:lnSpc>
                <a:spcPct val="100000"/>
              </a:lnSpc>
              <a:spcBef>
                <a:spcPts val="565"/>
              </a:spcBef>
              <a:buSzPct val="105882"/>
              <a:buFont typeface="Calibri"/>
              <a:buChar char="▪"/>
              <a:tabLst>
                <a:tab pos="469265" algn="l"/>
                <a:tab pos="469900" algn="l"/>
              </a:tabLst>
            </a:pPr>
            <a:r>
              <a:rPr sz="850" spc="7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5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850" spc="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0" dirty="0">
                <a:solidFill>
                  <a:srgbClr val="006FC0"/>
                </a:solidFill>
                <a:latin typeface="Trebuchet MS"/>
                <a:cs typeface="Trebuchet MS"/>
              </a:rPr>
              <a:t>zones</a:t>
            </a:r>
            <a:r>
              <a:rPr sz="85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0" dirty="0">
                <a:solidFill>
                  <a:srgbClr val="006FC0"/>
                </a:solidFill>
                <a:latin typeface="Trebuchet MS"/>
                <a:cs typeface="Trebuchet MS"/>
              </a:rPr>
              <a:t>sets</a:t>
            </a:r>
            <a:endParaRPr sz="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5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r>
              <a:rPr sz="8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set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itself,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5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85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85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45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175" dirty="0">
                <a:solidFill>
                  <a:srgbClr val="006FC0"/>
                </a:solidFill>
                <a:latin typeface="Trebuchet MS"/>
                <a:cs typeface="Trebuchet MS"/>
              </a:rPr>
              <a:t>VM</a:t>
            </a:r>
            <a:r>
              <a:rPr sz="85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35" dirty="0">
                <a:solidFill>
                  <a:srgbClr val="006FC0"/>
                </a:solidFill>
                <a:latin typeface="Trebuchet MS"/>
                <a:cs typeface="Trebuchet MS"/>
              </a:rPr>
              <a:t>instance</a:t>
            </a:r>
            <a:r>
              <a:rPr sz="850" spc="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2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85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6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85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850" spc="5" dirty="0">
                <a:solidFill>
                  <a:srgbClr val="006FC0"/>
                </a:solidFill>
                <a:latin typeface="Trebuchet MS"/>
                <a:cs typeface="Trebuchet MS"/>
              </a:rPr>
              <a:t>create.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4939" y="2707004"/>
            <a:ext cx="66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6FC0"/>
                </a:solidFill>
                <a:latin typeface="Calibri"/>
                <a:cs typeface="Calibri"/>
              </a:rPr>
              <a:t>▪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061474" y="67818"/>
            <a:ext cx="540702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04569" algn="l"/>
                <a:tab pos="5393690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3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Virtual</a:t>
            </a:r>
            <a:r>
              <a:rPr sz="2600" u="heavy" spc="-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Ma</a:t>
            </a:r>
            <a:r>
              <a:rPr sz="2600" u="sng" spc="-3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</a:t>
            </a:r>
            <a:r>
              <a:rPr sz="2600" spc="-320" dirty="0">
                <a:solidFill>
                  <a:srgbClr val="006FC0"/>
                </a:solidFill>
              </a:rPr>
              <a:t>hines</a:t>
            </a:r>
            <a:r>
              <a:rPr sz="2600" spc="305" dirty="0">
                <a:solidFill>
                  <a:srgbClr val="006FC0"/>
                </a:solidFill>
              </a:rPr>
              <a:t> </a:t>
            </a:r>
            <a:r>
              <a:rPr sz="2600" spc="-285" dirty="0">
                <a:solidFill>
                  <a:srgbClr val="006FC0"/>
                </a:solidFill>
              </a:rPr>
              <a:t>Scale</a:t>
            </a:r>
            <a:r>
              <a:rPr sz="2600" spc="295" dirty="0">
                <a:solidFill>
                  <a:srgbClr val="006FC0"/>
                </a:solidFill>
              </a:rPr>
              <a:t> </a:t>
            </a:r>
            <a:r>
              <a:rPr sz="2600" spc="-190" dirty="0">
                <a:solidFill>
                  <a:srgbClr val="006FC0"/>
                </a:solidFill>
              </a:rPr>
              <a:t>Sets	</a:t>
            </a:r>
            <a:endParaRPr sz="2600"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825" y="3214315"/>
            <a:ext cx="4960586" cy="165882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83870" y="4957673"/>
            <a:ext cx="34251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 MT"/>
                <a:cs typeface="Arial MT"/>
              </a:rPr>
              <a:t>https://docs.microsoft.com/en-us/azure/virtual-machine-scale-sets/overview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7365" y="990653"/>
            <a:ext cx="1581685" cy="22234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1835" y="1746250"/>
            <a:ext cx="3592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A</a:t>
            </a:r>
            <a:r>
              <a:rPr spc="-170" dirty="0"/>
              <a:t>zu</a:t>
            </a:r>
            <a:r>
              <a:rPr spc="-220" dirty="0"/>
              <a:t>r</a:t>
            </a:r>
            <a:r>
              <a:rPr spc="-290" dirty="0"/>
              <a:t>e</a:t>
            </a:r>
            <a:r>
              <a:rPr spc="-80" dirty="0"/>
              <a:t> </a:t>
            </a:r>
            <a:r>
              <a:rPr spc="60" dirty="0"/>
              <a:t>A</a:t>
            </a:r>
            <a:r>
              <a:rPr spc="-220" dirty="0"/>
              <a:t>p</a:t>
            </a:r>
            <a:r>
              <a:rPr spc="-229" dirty="0"/>
              <a:t>p</a:t>
            </a:r>
            <a:r>
              <a:rPr spc="-80" dirty="0"/>
              <a:t> </a:t>
            </a:r>
            <a:r>
              <a:rPr spc="-60" dirty="0"/>
              <a:t>S</a:t>
            </a:r>
            <a:r>
              <a:rPr spc="-409" dirty="0"/>
              <a:t>e</a:t>
            </a:r>
            <a:r>
              <a:rPr spc="-120" dirty="0"/>
              <a:t>r</a:t>
            </a:r>
            <a:r>
              <a:rPr spc="-130" dirty="0"/>
              <a:t>v</a:t>
            </a:r>
            <a:r>
              <a:rPr spc="-280" dirty="0"/>
              <a:t>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4686" y="2452827"/>
            <a:ext cx="62890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3E3E3E"/>
                </a:solidFill>
                <a:latin typeface="Verdana"/>
                <a:cs typeface="Verdana"/>
              </a:rPr>
              <a:t>enables</a:t>
            </a:r>
            <a:r>
              <a:rPr sz="1200" spc="-14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90" dirty="0">
                <a:solidFill>
                  <a:srgbClr val="3E3E3E"/>
                </a:solidFill>
                <a:latin typeface="Verdana"/>
                <a:cs typeface="Verdana"/>
              </a:rPr>
              <a:t>you</a:t>
            </a:r>
            <a:r>
              <a:rPr sz="1200" spc="-11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E3E3E"/>
                </a:solidFill>
                <a:latin typeface="Verdana"/>
                <a:cs typeface="Verdana"/>
              </a:rPr>
              <a:t>to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3E3E3E"/>
                </a:solidFill>
                <a:latin typeface="Verdana"/>
                <a:cs typeface="Verdana"/>
              </a:rPr>
              <a:t>build</a:t>
            </a:r>
            <a:r>
              <a:rPr sz="1200" spc="-11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and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3E3E3E"/>
                </a:solidFill>
                <a:latin typeface="Verdana"/>
                <a:cs typeface="Verdana"/>
              </a:rPr>
              <a:t>host</a:t>
            </a:r>
            <a:r>
              <a:rPr sz="1200" spc="-14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130" dirty="0">
                <a:solidFill>
                  <a:srgbClr val="3E3E3E"/>
                </a:solidFill>
                <a:latin typeface="Verdana"/>
                <a:cs typeface="Verdana"/>
              </a:rPr>
              <a:t>web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100" dirty="0">
                <a:solidFill>
                  <a:srgbClr val="3E3E3E"/>
                </a:solidFill>
                <a:latin typeface="Verdana"/>
                <a:cs typeface="Verdana"/>
              </a:rPr>
              <a:t>apps,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0" dirty="0">
                <a:solidFill>
                  <a:srgbClr val="3E3E3E"/>
                </a:solidFill>
                <a:latin typeface="Verdana"/>
                <a:cs typeface="Verdana"/>
              </a:rPr>
              <a:t>background</a:t>
            </a:r>
            <a:r>
              <a:rPr sz="1200" spc="-120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114" dirty="0">
                <a:solidFill>
                  <a:srgbClr val="3E3E3E"/>
                </a:solidFill>
                <a:latin typeface="Verdana"/>
                <a:cs typeface="Verdana"/>
              </a:rPr>
              <a:t>jobs, </a:t>
            </a:r>
            <a:r>
              <a:rPr sz="1200" spc="-90" dirty="0">
                <a:solidFill>
                  <a:srgbClr val="3E3E3E"/>
                </a:solidFill>
                <a:latin typeface="Verdana"/>
                <a:cs typeface="Verdana"/>
              </a:rPr>
              <a:t>mobile</a:t>
            </a:r>
            <a:r>
              <a:rPr sz="1200" spc="-12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3E3E3E"/>
                </a:solidFill>
                <a:latin typeface="Verdana"/>
                <a:cs typeface="Verdana"/>
              </a:rPr>
              <a:t>back-ends,</a:t>
            </a:r>
            <a:r>
              <a:rPr sz="1200" spc="-114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85" dirty="0">
                <a:solidFill>
                  <a:srgbClr val="3E3E3E"/>
                </a:solidFill>
                <a:latin typeface="Verdana"/>
                <a:cs typeface="Verdana"/>
              </a:rPr>
              <a:t>and</a:t>
            </a:r>
            <a:r>
              <a:rPr sz="1200" spc="-13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3E3E3E"/>
                </a:solidFill>
                <a:latin typeface="Verdana"/>
                <a:cs typeface="Verdana"/>
              </a:rPr>
              <a:t>RESTful</a:t>
            </a:r>
            <a:r>
              <a:rPr sz="1200" spc="-135" dirty="0">
                <a:solidFill>
                  <a:srgbClr val="3E3E3E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3E3E3E"/>
                </a:solidFill>
                <a:latin typeface="Verdana"/>
                <a:cs typeface="Verdana"/>
              </a:rPr>
              <a:t>APIs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0384" y="102107"/>
            <a:ext cx="326136" cy="3246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3143" y="957198"/>
            <a:ext cx="4669790" cy="2845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Enables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host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manage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Platform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(PaaS)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environment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Focus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business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value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handles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Automatic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high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endParaRPr sz="1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Programming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language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choice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Supports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Linux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Automated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deployments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GitHub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DevOps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0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Pay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compute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resources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uses</a:t>
            </a:r>
            <a:endParaRPr sz="1000">
              <a:latin typeface="Trebuchet MS"/>
              <a:cs typeface="Trebuchet MS"/>
            </a:endParaRPr>
          </a:p>
          <a:p>
            <a:pPr marL="850900" lvl="1" indent="-381635">
              <a:lnSpc>
                <a:spcPct val="100000"/>
              </a:lnSpc>
              <a:spcBef>
                <a:spcPts val="600"/>
              </a:spcBef>
              <a:buFont typeface="Segoe UI Symbol"/>
              <a:buChar char="⮚"/>
              <a:tabLst>
                <a:tab pos="850900" algn="l"/>
                <a:tab pos="851535" algn="l"/>
              </a:tabLst>
            </a:pPr>
            <a:r>
              <a:rPr sz="1000" spc="95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plan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determines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much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hardware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devoted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endParaRPr sz="1000">
              <a:latin typeface="Trebuchet MS"/>
              <a:cs typeface="Trebuchet MS"/>
            </a:endParaRPr>
          </a:p>
          <a:p>
            <a:pPr marL="850900">
              <a:lnSpc>
                <a:spcPct val="100000"/>
              </a:lnSpc>
              <a:spcBef>
                <a:spcPts val="600"/>
              </a:spcBef>
            </a:pP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7781" y="67818"/>
            <a:ext cx="39382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06095" algn="l"/>
                <a:tab pos="392493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	</a:t>
            </a:r>
            <a:r>
              <a:rPr sz="2600" u="heavy" spc="-27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2600" u="heavy" spc="-2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App</a:t>
            </a:r>
            <a:r>
              <a:rPr sz="2600" u="heavy" spc="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6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Service	</a:t>
            </a:r>
            <a:endParaRPr sz="26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325" y="652119"/>
            <a:ext cx="7767320" cy="439483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4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95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100" spc="-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Full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support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hosting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websites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Language: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ASP.NET,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95" dirty="0">
                <a:solidFill>
                  <a:srgbClr val="006FC0"/>
                </a:solidFill>
                <a:latin typeface="Trebuchet MS"/>
                <a:cs typeface="Trebuchet MS"/>
              </a:rPr>
              <a:t>ASP.NET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Core,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006FC0"/>
                </a:solidFill>
                <a:latin typeface="Trebuchet MS"/>
                <a:cs typeface="Trebuchet MS"/>
              </a:rPr>
              <a:t>Java,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Ruby,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Node.js,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PHP,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Python.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409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Operating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System: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Windows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Linux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95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containers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host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existing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images.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4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17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PI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80" dirty="0">
                <a:solidFill>
                  <a:srgbClr val="006FC0"/>
                </a:solidFill>
                <a:latin typeface="Trebuchet MS"/>
                <a:cs typeface="Trebuchet MS"/>
              </a:rPr>
              <a:t>pps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4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Bui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ld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100" spc="114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100" spc="15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1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7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PIs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Choice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language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framework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4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consumed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HTTP-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HTTPS-based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15" dirty="0">
                <a:solidFill>
                  <a:srgbClr val="006FC0"/>
                </a:solidFill>
                <a:latin typeface="Trebuchet MS"/>
                <a:cs typeface="Trebuchet MS"/>
              </a:rPr>
              <a:t>client.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409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WebJobs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9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program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(.exe,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dirty="0">
                <a:solidFill>
                  <a:srgbClr val="006FC0"/>
                </a:solidFill>
                <a:latin typeface="Trebuchet MS"/>
                <a:cs typeface="Trebuchet MS"/>
              </a:rPr>
              <a:t>Java,</a:t>
            </a:r>
            <a:r>
              <a:rPr sz="11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PHP,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Python,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Node.js)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9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script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15" dirty="0">
                <a:solidFill>
                  <a:srgbClr val="006FC0"/>
                </a:solidFill>
                <a:latin typeface="Trebuchet MS"/>
                <a:cs typeface="Trebuchet MS"/>
              </a:rPr>
              <a:t>(.cmd,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25" dirty="0">
                <a:solidFill>
                  <a:srgbClr val="006FC0"/>
                </a:solidFill>
                <a:latin typeface="Trebuchet MS"/>
                <a:cs typeface="Trebuchet MS"/>
              </a:rPr>
              <a:t>.bat,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PowerShell,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Bash)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409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scheduled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trigger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Often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background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tasks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part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logic.</a:t>
            </a: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400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Mobile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40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Quickly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build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back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end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85" dirty="0">
                <a:solidFill>
                  <a:srgbClr val="006FC0"/>
                </a:solidFill>
                <a:latin typeface="Trebuchet MS"/>
                <a:cs typeface="Trebuchet MS"/>
              </a:rPr>
              <a:t>iOS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Android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apps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Store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mobile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0" dirty="0">
                <a:solidFill>
                  <a:srgbClr val="006FC0"/>
                </a:solidFill>
                <a:latin typeface="Trebuchet MS"/>
                <a:cs typeface="Trebuchet MS"/>
              </a:rPr>
              <a:t>app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1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cloud-based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25" dirty="0">
                <a:solidFill>
                  <a:srgbClr val="006FC0"/>
                </a:solidFill>
                <a:latin typeface="Trebuchet MS"/>
                <a:cs typeface="Trebuchet MS"/>
              </a:rPr>
              <a:t>SQL</a:t>
            </a:r>
            <a:r>
              <a:rPr sz="1100" spc="-7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0" dirty="0">
                <a:solidFill>
                  <a:srgbClr val="006FC0"/>
                </a:solidFill>
                <a:latin typeface="Trebuchet MS"/>
                <a:cs typeface="Trebuchet MS"/>
              </a:rPr>
              <a:t>database.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400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Authenticate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0" dirty="0">
                <a:solidFill>
                  <a:srgbClr val="006FC0"/>
                </a:solidFill>
                <a:latin typeface="Trebuchet MS"/>
                <a:cs typeface="Trebuchet MS"/>
              </a:rPr>
              <a:t>customers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solidFill>
                  <a:srgbClr val="006FC0"/>
                </a:solidFill>
                <a:latin typeface="Trebuchet MS"/>
                <a:cs typeface="Trebuchet MS"/>
              </a:rPr>
              <a:t>against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common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5" dirty="0">
                <a:solidFill>
                  <a:srgbClr val="006FC0"/>
                </a:solidFill>
                <a:latin typeface="Trebuchet MS"/>
                <a:cs typeface="Trebuchet MS"/>
              </a:rPr>
              <a:t>social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20" dirty="0">
                <a:solidFill>
                  <a:srgbClr val="006FC0"/>
                </a:solidFill>
                <a:latin typeface="Trebuchet MS"/>
                <a:cs typeface="Trebuchet MS"/>
              </a:rPr>
              <a:t>providers,</a:t>
            </a:r>
            <a:r>
              <a:rPr sz="11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20" dirty="0">
                <a:solidFill>
                  <a:srgbClr val="006FC0"/>
                </a:solidFill>
                <a:latin typeface="Trebuchet MS"/>
                <a:cs typeface="Trebuchet MS"/>
              </a:rPr>
              <a:t>MSA,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Google,</a:t>
            </a:r>
            <a:r>
              <a:rPr sz="11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-15" dirty="0">
                <a:solidFill>
                  <a:srgbClr val="006FC0"/>
                </a:solidFill>
                <a:latin typeface="Trebuchet MS"/>
                <a:cs typeface="Trebuchet MS"/>
              </a:rPr>
              <a:t>Twitter,</a:t>
            </a:r>
            <a:r>
              <a:rPr sz="11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Facebook.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409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80" dirty="0">
                <a:solidFill>
                  <a:srgbClr val="006FC0"/>
                </a:solidFill>
                <a:latin typeface="Trebuchet MS"/>
                <a:cs typeface="Trebuchet MS"/>
              </a:rPr>
              <a:t>Send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75" dirty="0">
                <a:solidFill>
                  <a:srgbClr val="006FC0"/>
                </a:solidFill>
                <a:latin typeface="Trebuchet MS"/>
                <a:cs typeface="Trebuchet MS"/>
              </a:rPr>
              <a:t>push</a:t>
            </a:r>
            <a:r>
              <a:rPr sz="11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notifications.</a:t>
            </a:r>
            <a:endParaRPr sz="1100">
              <a:latin typeface="Trebuchet MS"/>
              <a:cs typeface="Trebuchet MS"/>
            </a:endParaRPr>
          </a:p>
          <a:p>
            <a:pPr marL="850900" lvl="1" indent="-381000">
              <a:lnSpc>
                <a:spcPct val="100000"/>
              </a:lnSpc>
              <a:spcBef>
                <a:spcPts val="395"/>
              </a:spcBef>
              <a:buFont typeface="Segoe UI Symbol"/>
              <a:buChar char="⮚"/>
              <a:tabLst>
                <a:tab pos="850265" algn="l"/>
                <a:tab pos="850900" algn="l"/>
              </a:tabLst>
            </a:pPr>
            <a:r>
              <a:rPr sz="1100" spc="40" dirty="0">
                <a:solidFill>
                  <a:srgbClr val="006FC0"/>
                </a:solidFill>
                <a:latin typeface="Trebuchet MS"/>
                <a:cs typeface="Trebuchet MS"/>
              </a:rPr>
              <a:t>Execute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60" dirty="0">
                <a:solidFill>
                  <a:srgbClr val="006FC0"/>
                </a:solidFill>
                <a:latin typeface="Trebuchet MS"/>
                <a:cs typeface="Trebuchet MS"/>
              </a:rPr>
              <a:t>custom</a:t>
            </a:r>
            <a:r>
              <a:rPr sz="11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55" dirty="0">
                <a:solidFill>
                  <a:srgbClr val="006FC0"/>
                </a:solidFill>
                <a:latin typeface="Trebuchet MS"/>
                <a:cs typeface="Trebuchet MS"/>
              </a:rPr>
              <a:t>back-end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logic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5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1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0" dirty="0">
                <a:solidFill>
                  <a:srgbClr val="006FC0"/>
                </a:solidFill>
                <a:latin typeface="Trebuchet MS"/>
                <a:cs typeface="Trebuchet MS"/>
              </a:rPr>
              <a:t>C#</a:t>
            </a:r>
            <a:r>
              <a:rPr sz="11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35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1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100" spc="10" dirty="0">
                <a:solidFill>
                  <a:srgbClr val="006FC0"/>
                </a:solidFill>
                <a:latin typeface="Trebuchet MS"/>
                <a:cs typeface="Trebuchet MS"/>
              </a:rPr>
              <a:t>Node.js.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7781" y="67818"/>
            <a:ext cx="39382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924935" algn="l"/>
              </a:tabLst>
            </a:pPr>
            <a:r>
              <a:rPr sz="2600" u="heavy" spc="38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33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54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Types</a:t>
            </a:r>
            <a:r>
              <a:rPr sz="2600" u="heavy" spc="29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42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of</a:t>
            </a:r>
            <a:r>
              <a:rPr sz="2600" u="heavy" spc="-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32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app</a:t>
            </a:r>
            <a:r>
              <a:rPr sz="2600" u="heavy" spc="3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2600" u="heavy" spc="-29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services	</a:t>
            </a:r>
            <a:endParaRPr sz="2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7741" y="1535495"/>
            <a:ext cx="1607772" cy="1609213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4598" y="1676654"/>
            <a:ext cx="3503929" cy="1075055"/>
          </a:xfrm>
          <a:prstGeom prst="rect">
            <a:avLst/>
          </a:prstGeom>
        </p:spPr>
        <p:txBody>
          <a:bodyPr vert="horz" wrap="square" lIns="0" tIns="250825" rIns="0" bIns="0" rtlCol="0">
            <a:spAutoFit/>
          </a:bodyPr>
          <a:lstStyle/>
          <a:p>
            <a:pPr marL="530860">
              <a:lnSpc>
                <a:spcPct val="100000"/>
              </a:lnSpc>
              <a:spcBef>
                <a:spcPts val="1975"/>
              </a:spcBef>
            </a:pPr>
            <a:r>
              <a:rPr spc="-195" dirty="0"/>
              <a:t>Containers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200" b="0" spc="-80" dirty="0">
                <a:latin typeface="Verdana"/>
                <a:cs typeface="Verdana"/>
              </a:rPr>
              <a:t>Wrap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up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100" dirty="0">
                <a:latin typeface="Verdana"/>
                <a:cs typeface="Verdana"/>
              </a:rPr>
              <a:t>an</a:t>
            </a:r>
            <a:r>
              <a:rPr sz="1200" b="0" spc="-125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application</a:t>
            </a:r>
            <a:r>
              <a:rPr sz="1200" b="0" spc="-110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into</a:t>
            </a:r>
            <a:r>
              <a:rPr sz="1200" b="0" spc="-140" dirty="0">
                <a:latin typeface="Verdana"/>
                <a:cs typeface="Verdana"/>
              </a:rPr>
              <a:t> </a:t>
            </a:r>
            <a:r>
              <a:rPr sz="1200" b="0" spc="-70" dirty="0">
                <a:latin typeface="Verdana"/>
                <a:cs typeface="Verdana"/>
              </a:rPr>
              <a:t>its</a:t>
            </a:r>
            <a:r>
              <a:rPr sz="1200" b="0" spc="-120" dirty="0">
                <a:latin typeface="Verdana"/>
                <a:cs typeface="Verdana"/>
              </a:rPr>
              <a:t> </a:t>
            </a:r>
            <a:r>
              <a:rPr sz="1200" b="0" spc="-140" dirty="0">
                <a:latin typeface="Verdana"/>
                <a:cs typeface="Verdana"/>
              </a:rPr>
              <a:t>own</a:t>
            </a:r>
            <a:r>
              <a:rPr sz="1200" b="0" spc="-130" dirty="0">
                <a:latin typeface="Verdana"/>
                <a:cs typeface="Verdana"/>
              </a:rPr>
              <a:t> </a:t>
            </a:r>
            <a:r>
              <a:rPr sz="1200" b="0" spc="-80" dirty="0">
                <a:latin typeface="Verdana"/>
                <a:cs typeface="Verdana"/>
              </a:rPr>
              <a:t>isolated</a:t>
            </a:r>
            <a:r>
              <a:rPr sz="1200" b="0" spc="-105" dirty="0">
                <a:latin typeface="Verdana"/>
                <a:cs typeface="Verdana"/>
              </a:rPr>
              <a:t> </a:t>
            </a:r>
            <a:r>
              <a:rPr sz="1200" b="0" spc="-85" dirty="0">
                <a:latin typeface="Verdana"/>
                <a:cs typeface="Verdana"/>
              </a:rPr>
              <a:t>package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" y="0"/>
            <a:ext cx="9110472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4017" y="67818"/>
            <a:ext cx="124079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335" dirty="0">
                <a:solidFill>
                  <a:srgbClr val="006FC0"/>
                </a:solidFill>
              </a:rPr>
              <a:t>C</a:t>
            </a:r>
            <a:r>
              <a:rPr sz="2600" spc="-520" dirty="0">
                <a:solidFill>
                  <a:srgbClr val="006FC0"/>
                </a:solidFill>
              </a:rPr>
              <a:t>o</a:t>
            </a:r>
            <a:r>
              <a:rPr sz="2600" spc="-550" dirty="0">
                <a:solidFill>
                  <a:srgbClr val="006FC0"/>
                </a:solidFill>
              </a:rPr>
              <a:t>n</a:t>
            </a:r>
            <a:r>
              <a:rPr sz="2600" spc="-330" dirty="0">
                <a:solidFill>
                  <a:srgbClr val="006FC0"/>
                </a:solidFill>
              </a:rPr>
              <a:t>t</a:t>
            </a:r>
            <a:r>
              <a:rPr sz="2600" spc="-459" dirty="0">
                <a:solidFill>
                  <a:srgbClr val="006FC0"/>
                </a:solidFill>
              </a:rPr>
              <a:t>a</a:t>
            </a:r>
            <a:r>
              <a:rPr sz="2600" spc="-440" dirty="0">
                <a:solidFill>
                  <a:srgbClr val="006FC0"/>
                </a:solidFill>
              </a:rPr>
              <a:t>i</a:t>
            </a:r>
            <a:r>
              <a:rPr sz="2600" spc="-305" dirty="0">
                <a:solidFill>
                  <a:srgbClr val="006FC0"/>
                </a:solidFill>
              </a:rPr>
              <a:t>n</a:t>
            </a:r>
            <a:r>
              <a:rPr sz="2600" spc="-325" dirty="0">
                <a:solidFill>
                  <a:srgbClr val="006FC0"/>
                </a:solidFill>
              </a:rPr>
              <a:t>e</a:t>
            </a:r>
            <a:r>
              <a:rPr sz="2600" spc="-95" dirty="0">
                <a:solidFill>
                  <a:srgbClr val="006FC0"/>
                </a:solidFill>
              </a:rPr>
              <a:t>r</a:t>
            </a:r>
            <a:r>
              <a:rPr sz="2600" spc="-170" dirty="0">
                <a:solidFill>
                  <a:srgbClr val="006FC0"/>
                </a:solidFill>
              </a:rPr>
              <a:t>s</a:t>
            </a:r>
            <a:endParaRPr sz="2600"/>
          </a:p>
        </p:txBody>
      </p:sp>
      <p:grpSp>
        <p:nvGrpSpPr>
          <p:cNvPr id="3" name="object 3"/>
          <p:cNvGrpSpPr/>
          <p:nvPr/>
        </p:nvGrpSpPr>
        <p:grpSpPr>
          <a:xfrm>
            <a:off x="3154489" y="396954"/>
            <a:ext cx="3336925" cy="64769"/>
            <a:chOff x="3154489" y="396954"/>
            <a:chExt cx="3336925" cy="64769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0588" y="750823"/>
            <a:ext cx="8197215" cy="2223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Problem</a:t>
            </a:r>
            <a:r>
              <a:rPr sz="10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Statement</a:t>
            </a:r>
            <a:r>
              <a:rPr sz="1000" b="1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006FC0"/>
                </a:solidFill>
                <a:latin typeface="Trebuchet MS"/>
                <a:cs typeface="Trebuchet MS"/>
              </a:rPr>
              <a:t>1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can’t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share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project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others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because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dependencies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OS,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framework,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libraries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so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on.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marR="508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Problem</a:t>
            </a:r>
            <a:r>
              <a:rPr sz="10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20" dirty="0">
                <a:solidFill>
                  <a:srgbClr val="006FC0"/>
                </a:solidFill>
                <a:latin typeface="Trebuchet MS"/>
                <a:cs typeface="Trebuchet MS"/>
              </a:rPr>
              <a:t>Statement</a:t>
            </a:r>
            <a:r>
              <a:rPr sz="1000" b="1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b="1" spc="-25" dirty="0">
                <a:solidFill>
                  <a:srgbClr val="006FC0"/>
                </a:solidFill>
                <a:latin typeface="Trebuchet MS"/>
                <a:cs typeface="Trebuchet MS"/>
              </a:rPr>
              <a:t>2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Need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Python-based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version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of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Python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b="1" spc="5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r>
              <a:rPr sz="1000" spc="-7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simple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project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mention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dependencies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project.</a:t>
            </a:r>
            <a:endParaRPr sz="1000">
              <a:latin typeface="Trebuchet MS"/>
              <a:cs typeface="Trebuchet MS"/>
            </a:endParaRPr>
          </a:p>
          <a:p>
            <a:pPr marL="393700">
              <a:lnSpc>
                <a:spcPct val="100000"/>
              </a:lnSpc>
            </a:pP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Thus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project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universally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computer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having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runtime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installed.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Clr>
                <a:srgbClr val="006FC0"/>
              </a:buClr>
              <a:buSzPct val="95238"/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50" i="1" dirty="0">
                <a:solidFill>
                  <a:srgbClr val="7C5503"/>
                </a:solidFill>
                <a:latin typeface="Trebuchet MS"/>
                <a:cs typeface="Trebuchet MS"/>
              </a:rPr>
              <a:t>Containers</a:t>
            </a:r>
            <a:r>
              <a:rPr sz="1050" i="1" spc="-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-20" dirty="0">
                <a:solidFill>
                  <a:srgbClr val="7C5503"/>
                </a:solidFill>
                <a:latin typeface="Trebuchet MS"/>
                <a:cs typeface="Trebuchet MS"/>
              </a:rPr>
              <a:t>are</a:t>
            </a:r>
            <a:r>
              <a:rPr sz="1050" i="1" spc="-5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5" dirty="0">
                <a:solidFill>
                  <a:srgbClr val="7C5503"/>
                </a:solidFill>
                <a:latin typeface="Trebuchet MS"/>
                <a:cs typeface="Trebuchet MS"/>
              </a:rPr>
              <a:t>a</a:t>
            </a:r>
            <a:r>
              <a:rPr sz="1050" i="1" spc="-5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10" dirty="0">
                <a:solidFill>
                  <a:srgbClr val="7C5503"/>
                </a:solidFill>
                <a:latin typeface="Trebuchet MS"/>
                <a:cs typeface="Trebuchet MS"/>
              </a:rPr>
              <a:t>way</a:t>
            </a:r>
            <a:r>
              <a:rPr sz="1050" i="1" spc="-6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-10" dirty="0">
                <a:solidFill>
                  <a:srgbClr val="7C5503"/>
                </a:solidFill>
                <a:latin typeface="Trebuchet MS"/>
                <a:cs typeface="Trebuchet MS"/>
              </a:rPr>
              <a:t>to</a:t>
            </a:r>
            <a:r>
              <a:rPr sz="1050" i="1" spc="-4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dirty="0">
                <a:solidFill>
                  <a:srgbClr val="7C5503"/>
                </a:solidFill>
                <a:latin typeface="Trebuchet MS"/>
                <a:cs typeface="Trebuchet MS"/>
              </a:rPr>
              <a:t>wrap</a:t>
            </a:r>
            <a:r>
              <a:rPr sz="1050" i="1" spc="-5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30" dirty="0">
                <a:solidFill>
                  <a:srgbClr val="7C5503"/>
                </a:solidFill>
                <a:latin typeface="Trebuchet MS"/>
                <a:cs typeface="Trebuchet MS"/>
              </a:rPr>
              <a:t>up</a:t>
            </a:r>
            <a:r>
              <a:rPr sz="1050" i="1" spc="-5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20" dirty="0">
                <a:solidFill>
                  <a:srgbClr val="7C5503"/>
                </a:solidFill>
                <a:latin typeface="Trebuchet MS"/>
                <a:cs typeface="Trebuchet MS"/>
              </a:rPr>
              <a:t>an</a:t>
            </a:r>
            <a:r>
              <a:rPr sz="1050" i="1" spc="-4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-10" dirty="0">
                <a:solidFill>
                  <a:srgbClr val="7C5503"/>
                </a:solidFill>
                <a:latin typeface="Trebuchet MS"/>
                <a:cs typeface="Trebuchet MS"/>
              </a:rPr>
              <a:t>application</a:t>
            </a:r>
            <a:r>
              <a:rPr sz="1050" i="1" spc="-3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-15" dirty="0">
                <a:solidFill>
                  <a:srgbClr val="7C5503"/>
                </a:solidFill>
                <a:latin typeface="Trebuchet MS"/>
                <a:cs typeface="Trebuchet MS"/>
              </a:rPr>
              <a:t>into</a:t>
            </a:r>
            <a:r>
              <a:rPr sz="1050" i="1" spc="-4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-30" dirty="0">
                <a:solidFill>
                  <a:srgbClr val="7C5503"/>
                </a:solidFill>
                <a:latin typeface="Trebuchet MS"/>
                <a:cs typeface="Trebuchet MS"/>
              </a:rPr>
              <a:t>its</a:t>
            </a:r>
            <a:r>
              <a:rPr sz="1050" i="1" spc="-50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20" dirty="0">
                <a:solidFill>
                  <a:srgbClr val="7C5503"/>
                </a:solidFill>
                <a:latin typeface="Trebuchet MS"/>
                <a:cs typeface="Trebuchet MS"/>
              </a:rPr>
              <a:t>own</a:t>
            </a:r>
            <a:r>
              <a:rPr sz="1050" i="1" spc="-4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-15" dirty="0">
                <a:solidFill>
                  <a:srgbClr val="7C5503"/>
                </a:solidFill>
                <a:latin typeface="Trebuchet MS"/>
                <a:cs typeface="Trebuchet MS"/>
              </a:rPr>
              <a:t>isolated</a:t>
            </a:r>
            <a:r>
              <a:rPr sz="1050" i="1" spc="-45" dirty="0">
                <a:solidFill>
                  <a:srgbClr val="7C5503"/>
                </a:solidFill>
                <a:latin typeface="Trebuchet MS"/>
                <a:cs typeface="Trebuchet MS"/>
              </a:rPr>
              <a:t> </a:t>
            </a:r>
            <a:r>
              <a:rPr sz="1050" i="1" spc="5" dirty="0">
                <a:solidFill>
                  <a:srgbClr val="7C5503"/>
                </a:solidFill>
                <a:latin typeface="Trebuchet MS"/>
                <a:cs typeface="Trebuchet MS"/>
              </a:rPr>
              <a:t>package.</a:t>
            </a:r>
            <a:endParaRPr sz="1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marR="48895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nut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shell,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Container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modern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era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solution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transferring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projects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friends,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5" dirty="0">
                <a:solidFill>
                  <a:srgbClr val="006FC0"/>
                </a:solidFill>
                <a:latin typeface="Trebuchet MS"/>
                <a:cs typeface="Trebuchet MS"/>
              </a:rPr>
              <a:t>family,</a:t>
            </a:r>
            <a:r>
              <a:rPr sz="1000" spc="-3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colleagues,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clients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etc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without </a:t>
            </a:r>
            <a:r>
              <a:rPr sz="1000" spc="-28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worrying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their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system</a:t>
            </a:r>
            <a:r>
              <a:rPr sz="1000" spc="-5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configuration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run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10" dirty="0">
                <a:solidFill>
                  <a:srgbClr val="006FC0"/>
                </a:solidFill>
                <a:latin typeface="Trebuchet MS"/>
                <a:cs typeface="Trebuchet MS"/>
              </a:rPr>
              <a:t>project.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100">
              <a:latin typeface="Trebuchet MS"/>
              <a:cs typeface="Trebuchet MS"/>
            </a:endParaRPr>
          </a:p>
          <a:p>
            <a:pPr marL="393700" indent="-381000">
              <a:lnSpc>
                <a:spcPct val="100000"/>
              </a:lnSpc>
              <a:buFont typeface="Segoe UI Symbol"/>
              <a:buChar char="⮚"/>
              <a:tabLst>
                <a:tab pos="393065" algn="l"/>
                <a:tab pos="393700" algn="l"/>
              </a:tabLst>
            </a:pP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75" dirty="0">
                <a:solidFill>
                  <a:srgbClr val="006FC0"/>
                </a:solidFill>
                <a:latin typeface="Trebuchet MS"/>
                <a:cs typeface="Trebuchet MS"/>
              </a:rPr>
              <a:t>mp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70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ea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res</a:t>
            </a:r>
            <a:r>
              <a:rPr sz="1000" spc="-110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7788" y="3037458"/>
            <a:ext cx="2979420" cy="1144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9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dirty="0">
                <a:solidFill>
                  <a:srgbClr val="006FC0"/>
                </a:solidFill>
                <a:latin typeface="Trebuchet MS"/>
                <a:cs typeface="Trebuchet MS"/>
              </a:rPr>
              <a:t>Portability: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Deploy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diff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environment</a:t>
            </a:r>
            <a:endParaRPr sz="10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71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9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000" spc="6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20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st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000" spc="-15" dirty="0">
                <a:solidFill>
                  <a:srgbClr val="006FC0"/>
                </a:solidFill>
                <a:latin typeface="Trebuchet MS"/>
                <a:cs typeface="Trebuchet MS"/>
              </a:rPr>
              <a:t>cy:</a:t>
            </a:r>
            <a:r>
              <a:rPr sz="1000" spc="-2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ll 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ve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000" spc="45" dirty="0">
                <a:solidFill>
                  <a:srgbClr val="006FC0"/>
                </a:solidFill>
                <a:latin typeface="Trebuchet MS"/>
                <a:cs typeface="Trebuchet MS"/>
              </a:rPr>
              <a:t>ch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000" spc="-4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000" spc="50" dirty="0">
                <a:solidFill>
                  <a:srgbClr val="006FC0"/>
                </a:solidFill>
                <a:latin typeface="Trebuchet MS"/>
                <a:cs typeface="Trebuchet MS"/>
              </a:rPr>
              <a:t>me</a:t>
            </a:r>
            <a:endParaRPr sz="10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114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0" dirty="0">
                <a:solidFill>
                  <a:srgbClr val="006FC0"/>
                </a:solidFill>
                <a:latin typeface="Trebuchet MS"/>
                <a:cs typeface="Trebuchet MS"/>
              </a:rPr>
              <a:t>related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infrastructure</a:t>
            </a:r>
            <a:endParaRPr sz="10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695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40" dirty="0">
                <a:solidFill>
                  <a:srgbClr val="006FC0"/>
                </a:solidFill>
                <a:latin typeface="Trebuchet MS"/>
                <a:cs typeface="Trebuchet MS"/>
              </a:rPr>
              <a:t>Deployment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5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000" spc="-5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006FC0"/>
                </a:solidFill>
                <a:latin typeface="Trebuchet MS"/>
                <a:cs typeface="Trebuchet MS"/>
              </a:rPr>
              <a:t>maintenance</a:t>
            </a:r>
            <a:r>
              <a:rPr sz="1000" spc="-3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15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000" spc="-4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5" dirty="0">
                <a:solidFill>
                  <a:srgbClr val="006FC0"/>
                </a:solidFill>
                <a:latin typeface="Trebuchet MS"/>
                <a:cs typeface="Trebuchet MS"/>
              </a:rPr>
              <a:t>efficient</a:t>
            </a:r>
            <a:endParaRPr sz="1000">
              <a:latin typeface="Trebuchet MS"/>
              <a:cs typeface="Trebuchet MS"/>
            </a:endParaRPr>
          </a:p>
          <a:p>
            <a:pPr marL="393700" indent="-381635">
              <a:lnSpc>
                <a:spcPct val="100000"/>
              </a:lnSpc>
              <a:spcBef>
                <a:spcPts val="710"/>
              </a:spcBef>
              <a:buFont typeface="Segoe UI Symbol"/>
              <a:buChar char="⮚"/>
              <a:tabLst>
                <a:tab pos="393700" algn="l"/>
                <a:tab pos="394335" algn="l"/>
              </a:tabLst>
            </a:pPr>
            <a:r>
              <a:rPr sz="1000" spc="65" dirty="0">
                <a:solidFill>
                  <a:srgbClr val="006FC0"/>
                </a:solidFill>
                <a:latin typeface="Trebuchet MS"/>
                <a:cs typeface="Trebuchet MS"/>
              </a:rPr>
              <a:t>Auto</a:t>
            </a:r>
            <a:r>
              <a:rPr sz="1000" spc="-65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000" spc="35" dirty="0">
                <a:solidFill>
                  <a:srgbClr val="006FC0"/>
                </a:solidFill>
                <a:latin typeface="Trebuchet MS"/>
                <a:cs typeface="Trebuchet MS"/>
              </a:rPr>
              <a:t>scaling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69558" y="3297173"/>
            <a:ext cx="1550035" cy="779145"/>
          </a:xfrm>
          <a:custGeom>
            <a:avLst/>
            <a:gdLst/>
            <a:ahLst/>
            <a:cxnLst/>
            <a:rect l="l" t="t" r="r" b="b"/>
            <a:pathLst>
              <a:path w="1550034" h="779145">
                <a:moveTo>
                  <a:pt x="0" y="129793"/>
                </a:moveTo>
                <a:lnTo>
                  <a:pt x="10207" y="79295"/>
                </a:lnTo>
                <a:lnTo>
                  <a:pt x="38036" y="38036"/>
                </a:lnTo>
                <a:lnTo>
                  <a:pt x="79295" y="10207"/>
                </a:lnTo>
                <a:lnTo>
                  <a:pt x="129793" y="0"/>
                </a:lnTo>
                <a:lnTo>
                  <a:pt x="1420114" y="0"/>
                </a:lnTo>
                <a:lnTo>
                  <a:pt x="1470612" y="10207"/>
                </a:lnTo>
                <a:lnTo>
                  <a:pt x="1511871" y="38036"/>
                </a:lnTo>
                <a:lnTo>
                  <a:pt x="1539700" y="79295"/>
                </a:lnTo>
                <a:lnTo>
                  <a:pt x="1549908" y="129793"/>
                </a:lnTo>
                <a:lnTo>
                  <a:pt x="1549908" y="648969"/>
                </a:lnTo>
                <a:lnTo>
                  <a:pt x="1539700" y="699489"/>
                </a:lnTo>
                <a:lnTo>
                  <a:pt x="1511871" y="740746"/>
                </a:lnTo>
                <a:lnTo>
                  <a:pt x="1470612" y="768563"/>
                </a:lnTo>
                <a:lnTo>
                  <a:pt x="1420114" y="778763"/>
                </a:lnTo>
                <a:lnTo>
                  <a:pt x="129793" y="778763"/>
                </a:lnTo>
                <a:lnTo>
                  <a:pt x="79295" y="768563"/>
                </a:lnTo>
                <a:lnTo>
                  <a:pt x="38036" y="740746"/>
                </a:lnTo>
                <a:lnTo>
                  <a:pt x="10207" y="699489"/>
                </a:lnTo>
                <a:lnTo>
                  <a:pt x="0" y="648969"/>
                </a:lnTo>
                <a:lnTo>
                  <a:pt x="0" y="129793"/>
                </a:lnTo>
                <a:close/>
              </a:path>
            </a:pathLst>
          </a:custGeom>
          <a:ln w="25400">
            <a:solidFill>
              <a:srgbClr val="0083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51497" y="3426333"/>
            <a:ext cx="98551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0556F"/>
                </a:solidFill>
                <a:latin typeface="Arial MT"/>
                <a:cs typeface="Arial MT"/>
              </a:rPr>
              <a:t>Apps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rgbClr val="50556F"/>
                </a:solidFill>
                <a:latin typeface="Arial MT"/>
                <a:cs typeface="Arial MT"/>
              </a:rPr>
              <a:t>DLLs/</a:t>
            </a:r>
            <a:r>
              <a:rPr sz="1600" spc="-60" dirty="0">
                <a:solidFill>
                  <a:srgbClr val="50556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0556F"/>
                </a:solidFill>
                <a:latin typeface="Arial MT"/>
                <a:cs typeface="Arial MT"/>
              </a:rPr>
              <a:t>Libs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6836" y="4135018"/>
            <a:ext cx="737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latin typeface="Trebuchet MS"/>
                <a:cs typeface="Trebuchet MS"/>
              </a:rPr>
              <a:t>Container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16628</Words>
  <Application>Microsoft Office PowerPoint</Application>
  <PresentationFormat>On-screen Show (16:9)</PresentationFormat>
  <Paragraphs>2839</Paragraphs>
  <Slides>273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273</vt:i4>
      </vt:variant>
    </vt:vector>
  </HeadingPairs>
  <TitlesOfParts>
    <vt:vector size="288" baseType="lpstr">
      <vt:lpstr>Arial</vt:lpstr>
      <vt:lpstr>Arial Black</vt:lpstr>
      <vt:lpstr>Arial MT</vt:lpstr>
      <vt:lpstr>Calibri</vt:lpstr>
      <vt:lpstr>Courier New</vt:lpstr>
      <vt:lpstr>Lucida Sans Unicode</vt:lpstr>
      <vt:lpstr>Microsoft Sans Serif</vt:lpstr>
      <vt:lpstr>Segoe UI</vt:lpstr>
      <vt:lpstr>Segoe UI Symbol</vt:lpstr>
      <vt:lpstr>Tahoma</vt:lpstr>
      <vt:lpstr>Times New Roman</vt:lpstr>
      <vt:lpstr>Trebuchet MS</vt:lpstr>
      <vt:lpstr>Verdana</vt:lpstr>
      <vt:lpstr>Wingdings</vt:lpstr>
      <vt:lpstr>Office Theme</vt:lpstr>
      <vt:lpstr>Getting Started with Cloud</vt:lpstr>
      <vt:lpstr>PowerPoint Presentation</vt:lpstr>
      <vt:lpstr>Why we need Cloud Computing?</vt:lpstr>
      <vt:lpstr>Datacenter in the past</vt:lpstr>
      <vt:lpstr>Virtualization</vt:lpstr>
      <vt:lpstr>Introduction Cloud  Computing</vt:lpstr>
      <vt:lpstr>Cloud Computing</vt:lpstr>
      <vt:lpstr>What is Cloud Computing</vt:lpstr>
      <vt:lpstr>Create Azure Free Account</vt:lpstr>
      <vt:lpstr>Azure Portal overview</vt:lpstr>
      <vt:lpstr>  Azure Portal </vt:lpstr>
      <vt:lpstr>  Portal </vt:lpstr>
      <vt:lpstr>PowerPoint Presentation</vt:lpstr>
      <vt:lpstr>Set Budget</vt:lpstr>
      <vt:lpstr>Set Budget and Delete Resources</vt:lpstr>
      <vt:lpstr>PowerPoint Presentation</vt:lpstr>
      <vt:lpstr>Cloud fundamental concepts</vt:lpstr>
      <vt:lpstr>High availability, Fault tolerance and  Disaster recovery Cloud Computing</vt:lpstr>
      <vt:lpstr>Commo  n G o    a   l: HA, FT, DR</vt:lpstr>
      <vt:lpstr>  HA vs FT vs DR </vt:lpstr>
      <vt:lpstr>  Disaster Recovery </vt:lpstr>
      <vt:lpstr>High Availability and Fault Tolerance</vt:lpstr>
      <vt:lpstr>High Availability</vt:lpstr>
      <vt:lpstr>Scalability, Elasticity, and Agility</vt:lpstr>
      <vt:lpstr>Scalability</vt:lpstr>
      <vt:lpstr>Vertical Scalability</vt:lpstr>
      <vt:lpstr> Scalability vs Elasticity </vt:lpstr>
      <vt:lpstr>  Agility </vt:lpstr>
      <vt:lpstr>CapEx vs OpEx</vt:lpstr>
      <vt:lpstr>CapEx vs OpEx</vt:lpstr>
      <vt:lpstr>Benefits of the cloud computing</vt:lpstr>
      <vt:lpstr>New Startup</vt:lpstr>
      <vt:lpstr>Traditional Data Center Challenges</vt:lpstr>
      <vt:lpstr>Cloud Computing Benfits</vt:lpstr>
      <vt:lpstr>Consumption-based model pay-as-you-go model</vt:lpstr>
      <vt:lpstr>Consumption-based model vs fix ed cost model</vt:lpstr>
      <vt:lpstr>Computing Models</vt:lpstr>
      <vt:lpstr>SaaS vs PaaS vs LaaS</vt:lpstr>
      <vt:lpstr> SaaS vs PaaS vs LaaS </vt:lpstr>
      <vt:lpstr> SaaS vs PaaS vs LaaS </vt:lpstr>
      <vt:lpstr>PowerPoint Presentation</vt:lpstr>
      <vt:lpstr>Shared responsibility  in the cloud</vt:lpstr>
      <vt:lpstr>Deployment Models</vt:lpstr>
      <vt:lpstr>Cloud Deployment Models</vt:lpstr>
      <vt:lpstr>Public Cloud</vt:lpstr>
      <vt:lpstr>Cloud Pricing Models</vt:lpstr>
      <vt:lpstr>Cloud Pricing Models</vt:lpstr>
      <vt:lpstr>Cloud Pricing Models</vt:lpstr>
      <vt:lpstr>Cloud Pricing Models</vt:lpstr>
      <vt:lpstr>Cloud Pricing Models</vt:lpstr>
      <vt:lpstr>Cloud Pricing Models</vt:lpstr>
      <vt:lpstr>Cloud Pricing Models</vt:lpstr>
      <vt:lpstr>Cloud Pricing Models</vt:lpstr>
      <vt:lpstr>Cloud Pricing Models</vt:lpstr>
      <vt:lpstr>Benefits of Cloud Computing</vt:lpstr>
      <vt:lpstr>PowerPoint Presentation</vt:lpstr>
      <vt:lpstr>Azure Architectural Components</vt:lpstr>
      <vt:lpstr>Azure Global Infrastructure Data Centers, Regions, Region pairs</vt:lpstr>
      <vt:lpstr>  Regions </vt:lpstr>
      <vt:lpstr>  Azure region pairs </vt:lpstr>
      <vt:lpstr>Azure Global Infrastructure Availability Zones</vt:lpstr>
      <vt:lpstr>  Regions </vt:lpstr>
      <vt:lpstr>  Availability Zones </vt:lpstr>
      <vt:lpstr>Resource Groups Logical container for resources</vt:lpstr>
      <vt:lpstr>Organizing structure for resources</vt:lpstr>
      <vt:lpstr>Resource Groups   </vt:lpstr>
      <vt:lpstr>Azure Resource Manager</vt:lpstr>
      <vt:lpstr>Azure Resource Manager (ARM)</vt:lpstr>
      <vt:lpstr>Subscription How you are billed for resource usage</vt:lpstr>
      <vt:lpstr>Subscriptions</vt:lpstr>
      <vt:lpstr>Management Groups</vt:lpstr>
      <vt:lpstr>Manageme nt groups</vt:lpstr>
      <vt:lpstr>Azure Sovereign Regions</vt:lpstr>
      <vt:lpstr>Azure Sovereign Regions</vt:lpstr>
      <vt:lpstr>Azure Sovereign Regions</vt:lpstr>
      <vt:lpstr>Azure Sovereign Regions</vt:lpstr>
      <vt:lpstr>PowerPoint Presentation</vt:lpstr>
      <vt:lpstr>Azure Compute Services</vt:lpstr>
      <vt:lpstr>PowerPoint Presentation</vt:lpstr>
      <vt:lpstr>  What is Compute? </vt:lpstr>
      <vt:lpstr>PowerPoint Presentation</vt:lpstr>
      <vt:lpstr>Azure Virtual Machine</vt:lpstr>
      <vt:lpstr>  Azure Virtual Machine </vt:lpstr>
      <vt:lpstr>  Azure Virtual Machine </vt:lpstr>
      <vt:lpstr>Deploy Website on VM</vt:lpstr>
      <vt:lpstr>Load Balancer Deliver high availability and network performance to your apps</vt:lpstr>
      <vt:lpstr>  Load Balancer </vt:lpstr>
      <vt:lpstr>Availability Zones</vt:lpstr>
      <vt:lpstr>  Availability Zones </vt:lpstr>
      <vt:lpstr>Availability sets</vt:lpstr>
      <vt:lpstr>  Availability Sets </vt:lpstr>
      <vt:lpstr>Virtual Machines Scale Sets Manage and scale up to thousands of Linux and Windows VMs</vt:lpstr>
      <vt:lpstr>  Virtual Machines Scale Sets </vt:lpstr>
      <vt:lpstr>Azure App Service</vt:lpstr>
      <vt:lpstr>  Azure App Service </vt:lpstr>
      <vt:lpstr>  Types of app services </vt:lpstr>
      <vt:lpstr>Containers Wrap up an application into its own isolated package</vt:lpstr>
      <vt:lpstr>PowerPoint Presentation</vt:lpstr>
      <vt:lpstr>Containers</vt:lpstr>
      <vt:lpstr>ACI vs AKS</vt:lpstr>
      <vt:lpstr> Hosting Options for Containers</vt:lpstr>
      <vt:lpstr>  ACI vs AKS </vt:lpstr>
      <vt:lpstr>Azure Kubernetes Services (AKS)</vt:lpstr>
      <vt:lpstr>Virtual Machine vs Containers</vt:lpstr>
      <vt:lpstr>Virtual Machine vs Containers</vt:lpstr>
      <vt:lpstr>Docker &amp; Azure Container Registry Docker is an open source containerization platform</vt:lpstr>
      <vt:lpstr>Azure Container Registry </vt:lpstr>
      <vt:lpstr>What is Docker?</vt:lpstr>
      <vt:lpstr>Azure Virtual Desktop desktop and app virtualization service in Azure.</vt:lpstr>
      <vt:lpstr>Azure Virtual Desktop</vt:lpstr>
      <vt:lpstr>Azure Virtual Desktop</vt:lpstr>
      <vt:lpstr> Remote Desktop Services </vt:lpstr>
      <vt:lpstr> Key features of Azure Virtual Desktop</vt:lpstr>
      <vt:lpstr>Why should you use Azure Virtual Desktop?</vt:lpstr>
      <vt:lpstr>PowerPoint Presentation</vt:lpstr>
      <vt:lpstr>Azure Serverless Technologies</vt:lpstr>
      <vt:lpstr>Azure Function</vt:lpstr>
      <vt:lpstr>  Serverless computing </vt:lpstr>
      <vt:lpstr>Azure Function Azure Functions provide a serverless compute experience.</vt:lpstr>
      <vt:lpstr>Azure Functions</vt:lpstr>
      <vt:lpstr>Logic Apps Quickly build powerful integration solutions</vt:lpstr>
      <vt:lpstr>  Logic Apps </vt:lpstr>
      <vt:lpstr>PowerPoint Presentation</vt:lpstr>
      <vt:lpstr>Azure networking services</vt:lpstr>
      <vt:lpstr>Virtual Network (VNet) and Subnets Provision private networks, optionally connect to on-premises datacenters</vt:lpstr>
      <vt:lpstr>Need for Azure Virtual Network</vt:lpstr>
      <vt:lpstr>Azure Virtual Network</vt:lpstr>
      <vt:lpstr>Need for VNet Subnets</vt:lpstr>
      <vt:lpstr>VNet Subnets</vt:lpstr>
      <vt:lpstr>  VNet Peering </vt:lpstr>
      <vt:lpstr>VPN Gateway and Vnet Peering Connecting your infrastructure to the cloud</vt:lpstr>
      <vt:lpstr>VPN (Virtual private network)</vt:lpstr>
      <vt:lpstr>VPN gateways</vt:lpstr>
      <vt:lpstr> Network Connections </vt:lpstr>
      <vt:lpstr>VPN Gateway vs Vnet Peering</vt:lpstr>
      <vt:lpstr>Application Gateway Provides HTTP based load balancing.</vt:lpstr>
      <vt:lpstr>Load Balancer</vt:lpstr>
      <vt:lpstr>Application Gateway</vt:lpstr>
      <vt:lpstr>Content Delivery Network (CDN) Ensure secure, reliable content delivery with global reach</vt:lpstr>
      <vt:lpstr>Content Delivery Network (CDN)</vt:lpstr>
      <vt:lpstr>Content Delivery Network (CDN)</vt:lpstr>
      <vt:lpstr>ExpressRoute Fast, reliable, and private connection to Azure</vt:lpstr>
      <vt:lpstr>ExpressRoute</vt:lpstr>
      <vt:lpstr>ExpressRoute</vt:lpstr>
      <vt:lpstr>ExpressRoute vs VPN Gateway</vt:lpstr>
      <vt:lpstr>Azure DNS Host your DNS domain in Azure</vt:lpstr>
      <vt:lpstr>Azure DNS</vt:lpstr>
      <vt:lpstr>Azure DNS</vt:lpstr>
      <vt:lpstr>Virtual Network service endpoints provides secure and direct connectivity to Azure services</vt:lpstr>
      <vt:lpstr>Service Endpoints</vt:lpstr>
      <vt:lpstr>Demo: Service Endpoints </vt:lpstr>
      <vt:lpstr>  Private endpoint   </vt:lpstr>
      <vt:lpstr>Service Endpoint vs Private endpoint</vt:lpstr>
      <vt:lpstr>PowerPoint Presentation</vt:lpstr>
      <vt:lpstr>PowerPoint Presentation</vt:lpstr>
      <vt:lpstr>Azure Storage Services</vt:lpstr>
      <vt:lpstr>Azure Storage Services</vt:lpstr>
      <vt:lpstr>Azure Storage Service Fast, reliable, and private connection to Azure</vt:lpstr>
      <vt:lpstr>Azure Storage Service </vt:lpstr>
      <vt:lpstr>Azure Storage Data Redundancy Protect your data from hardware failures, network or power outage, and natural disasters</vt:lpstr>
      <vt:lpstr>Azure Data Redundancy </vt:lpstr>
      <vt:lpstr>Azure Storage Redundancy </vt:lpstr>
      <vt:lpstr>Azure Blob Storage Binary Large Object</vt:lpstr>
      <vt:lpstr>Blob Storage</vt:lpstr>
      <vt:lpstr>Three types of Blob Storage</vt:lpstr>
      <vt:lpstr>Storage Access Tiers Organize your data based on attributes like frequency of access and planned retention period.</vt:lpstr>
      <vt:lpstr>Storage Access Tiers </vt:lpstr>
      <vt:lpstr>Storage Access Tiers </vt:lpstr>
      <vt:lpstr>Azure Table Storage A NoSQL key-value store</vt:lpstr>
      <vt:lpstr>Azure Table Storage </vt:lpstr>
      <vt:lpstr>Azure Queue Storage Message queuing service to store large numbers of messages.</vt:lpstr>
      <vt:lpstr>Azure Queue Storage </vt:lpstr>
      <vt:lpstr>Azure File Storage Simple, secure, and serverless enterprise-grade cloud file shares</vt:lpstr>
      <vt:lpstr> Azure File Storage </vt:lpstr>
      <vt:lpstr> Azure File Storage </vt:lpstr>
      <vt:lpstr>Disk Storage High-performance, highly durable block storage for Azure Virtual Machines</vt:lpstr>
      <vt:lpstr> Azure Disk Storage </vt:lpstr>
      <vt:lpstr>Import and export service </vt:lpstr>
      <vt:lpstr>Azure File Sync</vt:lpstr>
      <vt:lpstr>Azure File Sync Implementation</vt:lpstr>
      <vt:lpstr>AzCopy</vt:lpstr>
      <vt:lpstr>Azure Migrate Discover, assess, right-size, and migrate your on-premises virtual machines (VMs) to Azure</vt:lpstr>
      <vt:lpstr>Azure Migrate</vt:lpstr>
      <vt:lpstr>Azure Data Box</vt:lpstr>
      <vt:lpstr>PowerPoint Presentation</vt:lpstr>
      <vt:lpstr>PowerPoint Presentation</vt:lpstr>
      <vt:lpstr>Identity Service</vt:lpstr>
      <vt:lpstr>Identity Service</vt:lpstr>
      <vt:lpstr>Authentication vs Authorization Verifying identity vs verifying access</vt:lpstr>
      <vt:lpstr>Authentication and Authorization</vt:lpstr>
      <vt:lpstr>Authentication and Authorization Techniques</vt:lpstr>
      <vt:lpstr>Azure Active Directory Microsoft's cloud-based identity and access management service</vt:lpstr>
      <vt:lpstr>Azure Active Directory</vt:lpstr>
      <vt:lpstr>Azure Active Directory</vt:lpstr>
      <vt:lpstr>Windows Server AD (AD DS) vs Azure AD</vt:lpstr>
      <vt:lpstr>User Accounts</vt:lpstr>
      <vt:lpstr>Azure B2B – External Users</vt:lpstr>
      <vt:lpstr>Azure AD Roles vs RBAC Roles</vt:lpstr>
      <vt:lpstr>Single sign-on (SSO)</vt:lpstr>
      <vt:lpstr>Multifactor authentication</vt:lpstr>
      <vt:lpstr>Conditional Access</vt:lpstr>
      <vt:lpstr>Conditional access use cases?</vt:lpstr>
      <vt:lpstr>Passwordless authentication</vt:lpstr>
      <vt:lpstr>Windows hello for business</vt:lpstr>
      <vt:lpstr>Microsoft Authenticator</vt:lpstr>
      <vt:lpstr>FIDO2</vt:lpstr>
      <vt:lpstr>Azure RBAC Role-based access control</vt:lpstr>
      <vt:lpstr>Role-based access control</vt:lpstr>
      <vt:lpstr>Zero Trust principles</vt:lpstr>
      <vt:lpstr>Why Zero Trust</vt:lpstr>
      <vt:lpstr>Guiding Principles of Zero Trust</vt:lpstr>
      <vt:lpstr>Verify explicitly</vt:lpstr>
      <vt:lpstr>Use least privileged access</vt:lpstr>
      <vt:lpstr>Assume breach</vt:lpstr>
      <vt:lpstr>Defense in depth Protect information and prevent it from being stolen by those who aren't authorized to access it.</vt:lpstr>
      <vt:lpstr>Defense in depth</vt:lpstr>
      <vt:lpstr>Defense in depth</vt:lpstr>
      <vt:lpstr>Defense in depth</vt:lpstr>
      <vt:lpstr>Microsoft Defender for Cloud Protect your multicloud and hybrid environments</vt:lpstr>
      <vt:lpstr>  Microsoft Defender for Cloud </vt:lpstr>
      <vt:lpstr>Microsoft Defender for Cloud</vt:lpstr>
      <vt:lpstr>PowerPoint Presentation</vt:lpstr>
      <vt:lpstr>PowerPoint Presentation</vt:lpstr>
      <vt:lpstr>PowerPoint Presentation</vt:lpstr>
      <vt:lpstr>Cost Affecting Factors</vt:lpstr>
      <vt:lpstr>Cost Affecting Factors</vt:lpstr>
      <vt:lpstr>Cost Affecting Factors</vt:lpstr>
      <vt:lpstr>Cost Reduction Methods</vt:lpstr>
      <vt:lpstr>Cost Reduction Methods</vt:lpstr>
      <vt:lpstr>Cost Reduction Methods</vt:lpstr>
      <vt:lpstr>Cost Reduction Methods</vt:lpstr>
      <vt:lpstr>Total Cost of Ownership (TCO) Calculator</vt:lpstr>
      <vt:lpstr>Azure Cost Management and Billing Manage your cloud spending with confidence</vt:lpstr>
      <vt:lpstr>Cost Management</vt:lpstr>
      <vt:lpstr>PowerPoint Presentation</vt:lpstr>
      <vt:lpstr>PowerPoint Presentation</vt:lpstr>
      <vt:lpstr>Azure Tags name-value pairs that help to organize the Azure resources</vt:lpstr>
      <vt:lpstr>Azure Tags</vt:lpstr>
      <vt:lpstr>Azure Policy Achieve real-time cloud compliance at scale with consistent resource governance</vt:lpstr>
      <vt:lpstr>Azure POlicy</vt:lpstr>
      <vt:lpstr>Azure Blueprints Enabling quick, repeatable creation of governed environments</vt:lpstr>
      <vt:lpstr>Azure Blueprints</vt:lpstr>
      <vt:lpstr>Azure Blueprints</vt:lpstr>
      <vt:lpstr>Azure Blueprints</vt:lpstr>
      <vt:lpstr>PowerPoint Presentation</vt:lpstr>
      <vt:lpstr>Management Tools</vt:lpstr>
      <vt:lpstr>Azure Portal One stop shop – Single portal, single login for all your Azure assets</vt:lpstr>
      <vt:lpstr>Azure Portal</vt:lpstr>
      <vt:lpstr>Azure PowerShell, CLI, Cloud Shell command-line tools that enable you to create and manage Azure resources.</vt:lpstr>
      <vt:lpstr>PowerShell vs CLI vs Cloud Shell</vt:lpstr>
      <vt:lpstr>Azure Cloud Shell</vt:lpstr>
      <vt:lpstr>When PowerShell or CLI are not preferred?</vt:lpstr>
      <vt:lpstr>Azure Resource Manager (ARM) Deployment and management service for Azure</vt:lpstr>
      <vt:lpstr>Azure Resource Manager</vt:lpstr>
      <vt:lpstr>Azure Resource Manager</vt:lpstr>
      <vt:lpstr>Azure Mobile App Stay connected to your Azure resources—anytime, anywhere.</vt:lpstr>
      <vt:lpstr>Azure Mobile App</vt:lpstr>
      <vt:lpstr>Azure Arc Secure, develop, and operate infrastructure, apps, and Azure services anywhere.</vt:lpstr>
      <vt:lpstr>Azure Arc</vt:lpstr>
      <vt:lpstr>Azure Arc</vt:lpstr>
      <vt:lpstr>PowerPoint Presentation</vt:lpstr>
      <vt:lpstr>Monitoring</vt:lpstr>
      <vt:lpstr>Azure Advisor Your free, personalized guide to Azure best practices</vt:lpstr>
      <vt:lpstr>Azure Advisor</vt:lpstr>
      <vt:lpstr>Azure Advisor</vt:lpstr>
      <vt:lpstr>Azure Advisor</vt:lpstr>
      <vt:lpstr>Azure Advisor</vt:lpstr>
      <vt:lpstr>Azure Advisor</vt:lpstr>
      <vt:lpstr>Azure Monitor Full observability into your applications, infrastructure, and network</vt:lpstr>
      <vt:lpstr>Azure Monitor</vt:lpstr>
      <vt:lpstr>Azure Service Health Personalized alerts and guidance for Azure service issues</vt:lpstr>
      <vt:lpstr>Azure Service Health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Eshant Garg</dc:creator>
  <cp:lastModifiedBy>Biswajit Dash</cp:lastModifiedBy>
  <cp:revision>5</cp:revision>
  <dcterms:created xsi:type="dcterms:W3CDTF">2024-03-04T11:09:18Z</dcterms:created>
  <dcterms:modified xsi:type="dcterms:W3CDTF">2024-04-26T15:42:23Z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2024-03-04T00:00:00Z</vt:filetime>
  </property>
</Properties>
</file>